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sldIdLst>
    <p:sldId id="267" r:id="rId5"/>
    <p:sldId id="282" r:id="rId6"/>
    <p:sldId id="310" r:id="rId7"/>
    <p:sldId id="314" r:id="rId8"/>
    <p:sldId id="315" r:id="rId9"/>
    <p:sldId id="316" r:id="rId10"/>
    <p:sldId id="289" r:id="rId11"/>
    <p:sldId id="281" r:id="rId12"/>
    <p:sldId id="295" r:id="rId13"/>
    <p:sldId id="320" r:id="rId14"/>
    <p:sldId id="318" r:id="rId15"/>
    <p:sldId id="319" r:id="rId16"/>
    <p:sldId id="321" r:id="rId17"/>
    <p:sldId id="322" r:id="rId18"/>
    <p:sldId id="317" r:id="rId19"/>
    <p:sldId id="288"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extLst>
      <p:ext uri="{BB962C8B-B14F-4D97-AF65-F5344CB8AC3E}">
        <p14:creationId xmlns:p14="http://schemas.microsoft.com/office/powerpoint/2010/main" val="429495982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78FDC01-D32A-4B4D-BE9A-AFD50353268B}" type="slidenum">
              <a:t>‹#›</a:t>
            </a:fld>
            <a:endParaRPr/>
          </a:p>
        </p:txBody>
      </p:sp>
      <p:sp>
        <p:nvSpPr>
          <p:cNvPr id="4" name="PlaceHolder 3"/>
          <p:cNvSpPr>
            <a:spLocks noGrp="1"/>
          </p:cNvSpPr>
          <p:nvPr>
            <p:ph type="dt" idx="4"/>
          </p:nvPr>
        </p:nvSpPr>
        <p:spPr/>
        <p:txBody>
          <a:bodyPr/>
          <a:lstStyle/>
          <a:p>
            <a:endParaRPr/>
          </a:p>
        </p:txBody>
      </p:sp>
    </p:spTree>
    <p:extLst>
      <p:ext uri="{BB962C8B-B14F-4D97-AF65-F5344CB8AC3E}">
        <p14:creationId xmlns:p14="http://schemas.microsoft.com/office/powerpoint/2010/main" val="38330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9"/>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09/ACCESS.2023.3333242" TargetMode="External"/><Relationship Id="rId2" Type="http://schemas.openxmlformats.org/officeDocument/2006/relationships/hyperlink" Target="https://doi.org/10.1016/j.iot.2022.100656" TargetMode="External"/><Relationship Id="rId1" Type="http://schemas.openxmlformats.org/officeDocument/2006/relationships/slideLayout" Target="../slideLayouts/slideLayout2.xml"/><Relationship Id="rId6" Type="http://schemas.openxmlformats.org/officeDocument/2006/relationships/hyperlink" Target="https://doi.org/10.3390/electronics13112148" TargetMode="External"/><Relationship Id="rId5" Type="http://schemas.openxmlformats.org/officeDocument/2006/relationships/hyperlink" Target="https://doi.org/10.1016/j.iot.2024.101162" TargetMode="External"/><Relationship Id="rId4" Type="http://schemas.openxmlformats.org/officeDocument/2006/relationships/hyperlink" Target="https://doi.org/10.1016/j.iot.2024.10139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3390/s23198286" TargetMode="External"/><Relationship Id="rId2" Type="http://schemas.openxmlformats.org/officeDocument/2006/relationships/hyperlink" Target="https://doi.org/10.3390/app132112029" TargetMode="External"/><Relationship Id="rId1" Type="http://schemas.openxmlformats.org/officeDocument/2006/relationships/slideLayout" Target="../slideLayouts/slideLayout2.xml"/><Relationship Id="rId6" Type="http://schemas.openxmlformats.org/officeDocument/2006/relationships/hyperlink" Target="https://doi.org/10.1109/ACCESS.2025.3538461" TargetMode="External"/><Relationship Id="rId5" Type="http://schemas.openxmlformats.org/officeDocument/2006/relationships/hyperlink" Target="https://doi.org/10.1109/ACCESS.2025.3532800" TargetMode="External"/><Relationship Id="rId4" Type="http://schemas.openxmlformats.org/officeDocument/2006/relationships/hyperlink" Target="https://doi.org/10.1109/ACCESS.2024.340244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09/ACCESS.2023.3333242" TargetMode="External"/><Relationship Id="rId7" Type="http://schemas.openxmlformats.org/officeDocument/2006/relationships/hyperlink" Target="https://doi.org/10.23919/transcom.2024EBT0002" TargetMode="External"/><Relationship Id="rId2" Type="http://schemas.openxmlformats.org/officeDocument/2006/relationships/hyperlink" Target="https://doi.org/10.1109/ACCESS.2024.3405628" TargetMode="External"/><Relationship Id="rId1" Type="http://schemas.openxmlformats.org/officeDocument/2006/relationships/slideLayout" Target="../slideLayouts/slideLayout2.xml"/><Relationship Id="rId6" Type="http://schemas.openxmlformats.org/officeDocument/2006/relationships/hyperlink" Target="https://doi.org/10.1109/ACCESS.2025.3532895" TargetMode="External"/><Relationship Id="rId5" Type="http://schemas.openxmlformats.org/officeDocument/2006/relationships/hyperlink" Target="https://doi.org/10.1109/ACCESS.2024.3451726" TargetMode="External"/><Relationship Id="rId4" Type="http://schemas.openxmlformats.org/officeDocument/2006/relationships/hyperlink" Target="https://doi.org/10.1109/ACCESS.2023.323866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ACCESS.2023.3333242" TargetMode="External"/><Relationship Id="rId7" Type="http://schemas.openxmlformats.org/officeDocument/2006/relationships/hyperlink" Target="https://doi.org/10.1109/ACCESS.2024.3422999" TargetMode="External"/><Relationship Id="rId2" Type="http://schemas.openxmlformats.org/officeDocument/2006/relationships/hyperlink" Target="https://doi.org/10.1109/ACCESS.2024.3376707" TargetMode="External"/><Relationship Id="rId1" Type="http://schemas.openxmlformats.org/officeDocument/2006/relationships/slideLayout" Target="../slideLayouts/slideLayout2.xml"/><Relationship Id="rId6" Type="http://schemas.openxmlformats.org/officeDocument/2006/relationships/hyperlink" Target="https://doi.org/10.26599/TST.2023.9010032" TargetMode="External"/><Relationship Id="rId5" Type="http://schemas.openxmlformats.org/officeDocument/2006/relationships/hyperlink" Target="https://doi.org/10.1109/ACCESS.2024.3492024" TargetMode="External"/><Relationship Id="rId4" Type="http://schemas.openxmlformats.org/officeDocument/2006/relationships/hyperlink" Target="https://doi.org/10.1109/JIOT.2023.32607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917033" y="141917"/>
            <a:ext cx="10584273" cy="997709"/>
          </a:xfrm>
          <a:prstGeom prst="rect">
            <a:avLst/>
          </a:prstGeom>
        </p:spPr>
        <p:txBody>
          <a:bodyPr vert="horz" wrap="square" lIns="0" tIns="12700" rIns="0" bIns="0" rtlCol="0" anchor="t">
            <a:spAutoFit/>
          </a:bodyPr>
          <a:lstStyle/>
          <a:p>
            <a:pPr algn="ctr"/>
            <a:r>
              <a:rPr lang="en-IN" dirty="0">
                <a:solidFill>
                  <a:schemeClr val="tx1"/>
                </a:solidFill>
              </a:rPr>
              <a:t>ANOMALY DETECTION IN IOT SYSTEMS USING UNSUPERVISED LEARNING</a:t>
            </a:r>
            <a:endParaRPr lang="en-IN" dirty="0">
              <a:solidFill>
                <a:schemeClr val="tx1"/>
              </a:solidFill>
              <a:latin typeface="Arial"/>
              <a:cs typeface="Arial"/>
            </a:endParaRPr>
          </a:p>
        </p:txBody>
      </p:sp>
      <p:sp>
        <p:nvSpPr>
          <p:cNvPr id="4" name="object 4"/>
          <p:cNvSpPr txBox="1"/>
          <p:nvPr/>
        </p:nvSpPr>
        <p:spPr>
          <a:xfrm>
            <a:off x="1562536" y="1215690"/>
            <a:ext cx="9293266" cy="505908"/>
          </a:xfrm>
          <a:prstGeom prst="rect">
            <a:avLst/>
          </a:prstGeom>
        </p:spPr>
        <p:txBody>
          <a:bodyPr vert="horz" wrap="square" lIns="0" tIns="13335" rIns="0" bIns="0" rtlCol="0" anchor="t">
            <a:spAutoFit/>
          </a:bodyPr>
          <a:lstStyle/>
          <a:p>
            <a:pPr algn="ctr">
              <a:spcBef>
                <a:spcPts val="105"/>
              </a:spcBef>
            </a:pPr>
            <a:r>
              <a:rPr lang="en-US" sz="3200" b="1" spc="-10" dirty="0">
                <a:solidFill>
                  <a:srgbClr val="FFC000"/>
                </a:solidFill>
                <a:latin typeface="Times New Roman" panose="02020603050405020304"/>
                <a:cs typeface="Times New Roman" panose="02020603050405020304"/>
              </a:rPr>
              <a:t>22AIE213- Machine Learning</a:t>
            </a:r>
          </a:p>
        </p:txBody>
      </p:sp>
      <p:sp>
        <p:nvSpPr>
          <p:cNvPr id="6" name="object 5"/>
          <p:cNvSpPr txBox="1"/>
          <p:nvPr/>
        </p:nvSpPr>
        <p:spPr>
          <a:xfrm>
            <a:off x="2850036" y="2796013"/>
            <a:ext cx="6491927" cy="2044791"/>
          </a:xfrm>
          <a:prstGeom prst="rect">
            <a:avLst/>
          </a:prstGeom>
          <a:solidFill>
            <a:srgbClr val="AD1237"/>
          </a:solidFill>
        </p:spPr>
        <p:txBody>
          <a:bodyPr vert="horz" wrap="square" lIns="0" tIns="28575" rIns="0" bIns="0" rtlCol="0" anchor="t">
            <a:spAutoFit/>
          </a:bodyPr>
          <a:lstStyle/>
          <a:p>
            <a:pPr algn="ctr"/>
            <a:r>
              <a:rPr lang="en-US" sz="2400" b="1" spc="-90" dirty="0">
                <a:solidFill>
                  <a:schemeClr val="bg1"/>
                </a:solidFill>
                <a:latin typeface="Microsoft YaHei"/>
                <a:ea typeface="Microsoft YaHei"/>
                <a:cs typeface="Times New Roman"/>
              </a:rPr>
              <a:t> </a:t>
            </a:r>
            <a:r>
              <a:rPr lang="en-US" sz="2400" b="1" spc="-90" dirty="0">
                <a:solidFill>
                  <a:schemeClr val="bg1"/>
                </a:solidFill>
                <a:latin typeface="Times New Roman"/>
                <a:ea typeface="Microsoft YaHei"/>
                <a:cs typeface="Times New Roman"/>
              </a:rPr>
              <a:t>TEAM 13</a:t>
            </a:r>
            <a:endParaRPr lang="en-US" sz="2400" b="1" spc="-9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endParaRPr lang="en-US" sz="1100" dirty="0">
              <a:solidFill>
                <a:schemeClr val="bg1"/>
              </a:solidFill>
              <a:latin typeface="Microsoft YaHei" panose="020B0503020204020204" pitchFamily="34" charset="-122"/>
              <a:ea typeface="Microsoft YaHei" panose="020B0503020204020204" pitchFamily="34" charset="-122"/>
            </a:endParaRPr>
          </a:p>
          <a:p>
            <a:pPr algn="ctr"/>
            <a:r>
              <a:rPr lang="en-US" sz="2400" spc="-90" dirty="0">
                <a:solidFill>
                  <a:schemeClr val="bg1"/>
                </a:solidFill>
                <a:latin typeface="Times New Roman"/>
                <a:cs typeface="Times New Roman"/>
              </a:rPr>
              <a:t>  </a:t>
            </a:r>
            <a:r>
              <a:rPr lang="en-US" sz="2400" spc="-90" dirty="0">
                <a:solidFill>
                  <a:schemeClr val="bg1"/>
                </a:solidFill>
                <a:latin typeface="Times New Roman"/>
                <a:ea typeface="Microsoft JhengHei UI"/>
                <a:cs typeface="Times New Roman"/>
              </a:rPr>
              <a:t>CH.SC.U4AIE23017  </a:t>
            </a:r>
            <a:r>
              <a:rPr lang="en-US" sz="2400" b="1" spc="-90" dirty="0">
                <a:solidFill>
                  <a:schemeClr val="bg1"/>
                </a:solidFill>
                <a:latin typeface="Times New Roman"/>
                <a:ea typeface="Microsoft JhengHei UI"/>
                <a:cs typeface="Times New Roman"/>
              </a:rPr>
              <a:t>–  G Rahul </a:t>
            </a:r>
          </a:p>
          <a:p>
            <a:pPr algn="ctr"/>
            <a:r>
              <a:rPr lang="en-US" sz="2400" spc="-90" dirty="0">
                <a:solidFill>
                  <a:schemeClr val="bg1"/>
                </a:solidFill>
                <a:latin typeface="Times New Roman"/>
                <a:ea typeface="Microsoft JhengHei UI"/>
                <a:cs typeface="Times New Roman"/>
              </a:rPr>
              <a:t>  CH.SC.U4AIE23056  </a:t>
            </a:r>
            <a:r>
              <a:rPr lang="en-US" sz="2400" b="1" spc="-90" dirty="0">
                <a:solidFill>
                  <a:schemeClr val="bg1"/>
                </a:solidFill>
                <a:latin typeface="Times New Roman"/>
                <a:ea typeface="Microsoft JhengHei UI"/>
                <a:cs typeface="Times New Roman"/>
              </a:rPr>
              <a:t>–  T Balaji </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ctr"/>
            <a:r>
              <a:rPr lang="en-US" sz="2400" spc="-90" dirty="0">
                <a:solidFill>
                  <a:schemeClr val="bg1"/>
                </a:solidFill>
                <a:latin typeface="Times New Roman"/>
                <a:ea typeface="Microsoft JhengHei UI"/>
                <a:cs typeface="Times New Roman"/>
              </a:rPr>
              <a:t>  CH.SC.U4AIE23063  </a:t>
            </a:r>
            <a:r>
              <a:rPr lang="en-US" sz="2400" b="1" spc="-90" dirty="0">
                <a:solidFill>
                  <a:schemeClr val="bg1"/>
                </a:solidFill>
                <a:latin typeface="Times New Roman"/>
                <a:ea typeface="Microsoft JhengHei UI"/>
                <a:cs typeface="Times New Roman"/>
              </a:rPr>
              <a:t>–  N Lakshmi Jayanth Reddy</a:t>
            </a:r>
          </a:p>
          <a:p>
            <a:pPr algn="ctr"/>
            <a:r>
              <a:rPr lang="en-US" sz="2400" b="1" spc="-90" dirty="0">
                <a:solidFill>
                  <a:schemeClr val="bg1"/>
                </a:solidFill>
                <a:latin typeface="Times New Roman"/>
                <a:ea typeface="Microsoft JhengHei UI"/>
                <a:cs typeface="Times New Roman"/>
              </a:rPr>
              <a:t> </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5762726-0B01-D99C-60CD-A0CA5403F63F}"/>
              </a:ext>
            </a:extLst>
          </p:cNvPr>
          <p:cNvSpPr>
            <a:spLocks noGrp="1" noEditPoints="1"/>
          </p:cNvSpPr>
          <p:nvPr>
            <p:ph type="title"/>
          </p:nvPr>
        </p:nvSpPr>
        <p:spPr>
          <a:xfrm>
            <a:off x="398196" y="299086"/>
            <a:ext cx="2986842"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t>Introduction</a:t>
            </a:r>
          </a:p>
        </p:txBody>
      </p:sp>
      <p:sp>
        <p:nvSpPr>
          <p:cNvPr id="5" name="Rectangle 1">
            <a:extLst>
              <a:ext uri="{FF2B5EF4-FFF2-40B4-BE49-F238E27FC236}">
                <a16:creationId xmlns:a16="http://schemas.microsoft.com/office/drawing/2014/main" id="{1016A990-82E6-27B0-6D44-C1EAAAAC44BF}"/>
              </a:ext>
            </a:extLst>
          </p:cNvPr>
          <p:cNvSpPr>
            <a:spLocks noChangeArrowheads="1"/>
          </p:cNvSpPr>
          <p:nvPr/>
        </p:nvSpPr>
        <p:spPr bwMode="auto">
          <a:xfrm>
            <a:off x="953580" y="1351534"/>
            <a:ext cx="972907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dirty="0"/>
              <a:t>The rapid expansion of IoT systems across various industries has resulted in an enormous influx of real-time sensor data. However, these systems are highly susceptible to anomalies caused by cyberattacks, sensor failures, and environmental variations. Traditional anomaly detection techniques struggle to effectively identify subtle and complex deviations due to their reliance on predefined rules or labeled data.</a:t>
            </a:r>
          </a:p>
          <a:p>
            <a:pPr>
              <a:buNone/>
            </a:pPr>
            <a:endParaRPr lang="en-US" sz="2000" dirty="0"/>
          </a:p>
          <a:p>
            <a:r>
              <a:rPr lang="en-US" sz="2000" dirty="0"/>
              <a:t>To address these challenges, our research focuses on leveraging deep learning-based autoencoders for real-time anomaly detection in IoT networks. This approach enables the model to learn normal patterns from sensor data and detect anomalies without requiring labeled datasets. By implementing this system, we aim to enhance the security, reliability, and efficiency of IoT infrastructures.</a:t>
            </a:r>
          </a:p>
        </p:txBody>
      </p:sp>
    </p:spTree>
    <p:extLst>
      <p:ext uri="{BB962C8B-B14F-4D97-AF65-F5344CB8AC3E}">
        <p14:creationId xmlns:p14="http://schemas.microsoft.com/office/powerpoint/2010/main" val="116069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2FD32-9F5E-54D8-AF83-5574114AE77D}"/>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F0968557-E913-B963-917A-37470AD61FA4}"/>
              </a:ext>
            </a:extLst>
          </p:cNvPr>
          <p:cNvSpPr>
            <a:spLocks noGrp="1" noEditPoints="1"/>
          </p:cNvSpPr>
          <p:nvPr>
            <p:ph type="title"/>
          </p:nvPr>
        </p:nvSpPr>
        <p:spPr>
          <a:xfrm>
            <a:off x="406216" y="283044"/>
            <a:ext cx="3411805"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t>Dataset Used</a:t>
            </a:r>
          </a:p>
        </p:txBody>
      </p:sp>
      <p:pic>
        <p:nvPicPr>
          <p:cNvPr id="7" name="Picture 6">
            <a:extLst>
              <a:ext uri="{FF2B5EF4-FFF2-40B4-BE49-F238E27FC236}">
                <a16:creationId xmlns:a16="http://schemas.microsoft.com/office/drawing/2014/main" id="{4D53131E-B174-C752-BB3A-E826069E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543" y="3548853"/>
            <a:ext cx="1432684" cy="358171"/>
          </a:xfrm>
          <a:prstGeom prst="rect">
            <a:avLst/>
          </a:prstGeom>
        </p:spPr>
      </p:pic>
      <p:pic>
        <p:nvPicPr>
          <p:cNvPr id="13" name="Picture 12">
            <a:extLst>
              <a:ext uri="{FF2B5EF4-FFF2-40B4-BE49-F238E27FC236}">
                <a16:creationId xmlns:a16="http://schemas.microsoft.com/office/drawing/2014/main" id="{4E26E0A0-79CA-9D7C-76AC-4F0C03123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275" y="2122311"/>
            <a:ext cx="9462063" cy="2106788"/>
          </a:xfrm>
          <a:prstGeom prst="rect">
            <a:avLst/>
          </a:prstGeom>
        </p:spPr>
      </p:pic>
    </p:spTree>
    <p:extLst>
      <p:ext uri="{BB962C8B-B14F-4D97-AF65-F5344CB8AC3E}">
        <p14:creationId xmlns:p14="http://schemas.microsoft.com/office/powerpoint/2010/main" val="24407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CF8E0-4115-1DA6-27B0-CE1659FF37D4}"/>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43C8C3AA-699C-4694-A71F-089833116D50}"/>
              </a:ext>
            </a:extLst>
          </p:cNvPr>
          <p:cNvSpPr>
            <a:spLocks noGrp="1" noEditPoints="1"/>
          </p:cNvSpPr>
          <p:nvPr>
            <p:ph type="title"/>
          </p:nvPr>
        </p:nvSpPr>
        <p:spPr>
          <a:xfrm>
            <a:off x="406216" y="283044"/>
            <a:ext cx="9322246" cy="616836"/>
          </a:xfrm>
          <a:prstGeom prst="rect">
            <a:avLst/>
          </a:prstGeom>
          <a:solidFill>
            <a:srgbClr val="AE1D49"/>
          </a:solidFill>
        </p:spPr>
        <p:txBody>
          <a:bodyPr vert="horz" wrap="square" lIns="0" tIns="1270" rIns="0" bIns="0" rtlCol="0" anchor="t">
            <a:spAutoFit/>
          </a:bodyPr>
          <a:lstStyle/>
          <a:p>
            <a:pPr marL="12700">
              <a:spcBef>
                <a:spcPts val="10"/>
              </a:spcBef>
            </a:pPr>
            <a:r>
              <a:rPr lang="en-IN" sz="4000" dirty="0"/>
              <a:t>Hardware and Software Requirements</a:t>
            </a:r>
            <a:endParaRPr lang="en-US" sz="6000" dirty="0"/>
          </a:p>
        </p:txBody>
      </p:sp>
      <p:sp>
        <p:nvSpPr>
          <p:cNvPr id="3" name="TextBox 2">
            <a:extLst>
              <a:ext uri="{FF2B5EF4-FFF2-40B4-BE49-F238E27FC236}">
                <a16:creationId xmlns:a16="http://schemas.microsoft.com/office/drawing/2014/main" id="{4E6A389C-2768-2775-7CA3-5D8B7032E04F}"/>
              </a:ext>
            </a:extLst>
          </p:cNvPr>
          <p:cNvSpPr txBox="1"/>
          <p:nvPr/>
        </p:nvSpPr>
        <p:spPr>
          <a:xfrm>
            <a:off x="631596" y="1446197"/>
            <a:ext cx="10454326" cy="3785652"/>
          </a:xfrm>
          <a:prstGeom prst="rect">
            <a:avLst/>
          </a:prstGeom>
          <a:noFill/>
        </p:spPr>
        <p:txBody>
          <a:bodyPr wrap="square">
            <a:spAutoFit/>
          </a:bodyPr>
          <a:lstStyle/>
          <a:p>
            <a:r>
              <a:rPr lang="en-IN" sz="2000" b="1" dirty="0"/>
              <a:t>Hardware Requirements</a:t>
            </a:r>
          </a:p>
          <a:p>
            <a:pPr marL="457200" indent="-457200">
              <a:buFont typeface="+mj-lt"/>
              <a:buAutoNum type="arabicPeriod"/>
            </a:pPr>
            <a:r>
              <a:rPr lang="en-IN" sz="2000" b="1" dirty="0"/>
              <a:t>Processor:</a:t>
            </a:r>
            <a:r>
              <a:rPr lang="en-IN" sz="2000" dirty="0"/>
              <a:t> Intel i5/i7 or higher, AMD </a:t>
            </a:r>
            <a:r>
              <a:rPr lang="en-IN" sz="2000" dirty="0" err="1"/>
              <a:t>Ryzen</a:t>
            </a:r>
            <a:r>
              <a:rPr lang="en-IN" sz="2000" dirty="0"/>
              <a:t> 5/7</a:t>
            </a:r>
          </a:p>
          <a:p>
            <a:pPr marL="457200" indent="-457200">
              <a:buFont typeface="+mj-lt"/>
              <a:buAutoNum type="arabicPeriod"/>
            </a:pPr>
            <a:r>
              <a:rPr lang="en-IN" sz="2000" b="1" dirty="0"/>
              <a:t>RAM:</a:t>
            </a:r>
            <a:r>
              <a:rPr lang="en-IN" sz="2000" dirty="0"/>
              <a:t> Minimum 8GB (Recommended 16GB for faster training)</a:t>
            </a:r>
          </a:p>
          <a:p>
            <a:pPr marL="457200" indent="-457200">
              <a:buFont typeface="+mj-lt"/>
              <a:buAutoNum type="arabicPeriod"/>
            </a:pPr>
            <a:r>
              <a:rPr lang="en-IN" sz="2000" b="1" dirty="0"/>
              <a:t>Storage:</a:t>
            </a:r>
            <a:r>
              <a:rPr lang="en-IN" sz="2000" dirty="0"/>
              <a:t> Minimum 50GB free disk space</a:t>
            </a:r>
          </a:p>
          <a:p>
            <a:pPr marL="457200" indent="-457200">
              <a:buFont typeface="+mj-lt"/>
              <a:buAutoNum type="arabicPeriod"/>
            </a:pPr>
            <a:r>
              <a:rPr lang="en-IN" sz="2000" b="1" dirty="0"/>
              <a:t>GPU (Optional):</a:t>
            </a:r>
            <a:r>
              <a:rPr lang="en-IN" sz="2000" dirty="0"/>
              <a:t> NVIDIA GTX 1650 or better (for deep learning acceleration)</a:t>
            </a:r>
          </a:p>
          <a:p>
            <a:pPr>
              <a:buFont typeface="Arial" panose="020B0604020202020204" pitchFamily="34" charset="0"/>
              <a:buChar char="•"/>
            </a:pPr>
            <a:endParaRPr lang="en-IN" sz="2000" dirty="0"/>
          </a:p>
          <a:p>
            <a:endParaRPr lang="en-IN" sz="2000" dirty="0"/>
          </a:p>
          <a:p>
            <a:r>
              <a:rPr lang="en-IN" sz="2000" b="1" dirty="0"/>
              <a:t>Software Requirements</a:t>
            </a:r>
          </a:p>
          <a:p>
            <a:pPr marL="457200" indent="-457200">
              <a:buFont typeface="+mj-lt"/>
              <a:buAutoNum type="arabicPeriod"/>
            </a:pPr>
            <a:r>
              <a:rPr lang="en-IN" sz="2000" b="1" dirty="0"/>
              <a:t>Programming Language:</a:t>
            </a:r>
            <a:r>
              <a:rPr lang="en-IN" sz="2000" dirty="0"/>
              <a:t> Python</a:t>
            </a:r>
          </a:p>
          <a:p>
            <a:pPr marL="457200" indent="-457200">
              <a:buFont typeface="+mj-lt"/>
              <a:buAutoNum type="arabicPeriod"/>
            </a:pPr>
            <a:r>
              <a:rPr lang="en-IN" sz="2000" b="1" dirty="0"/>
              <a:t>Libraries:</a:t>
            </a:r>
            <a:r>
              <a:rPr lang="en-IN" sz="2000" dirty="0"/>
              <a:t> TensorFlow, </a:t>
            </a:r>
            <a:r>
              <a:rPr lang="en-IN" sz="2000" dirty="0" err="1"/>
              <a:t>Keras</a:t>
            </a:r>
            <a:r>
              <a:rPr lang="en-IN" sz="2000" dirty="0"/>
              <a:t>, NumPy, Pandas, Scikit-learn, Matplotlib</a:t>
            </a:r>
          </a:p>
          <a:p>
            <a:pPr marL="457200" indent="-457200">
              <a:buFont typeface="+mj-lt"/>
              <a:buAutoNum type="arabicPeriod"/>
            </a:pPr>
            <a:r>
              <a:rPr lang="en-IN" sz="2000" b="1" dirty="0"/>
              <a:t>IDE:</a:t>
            </a:r>
            <a:r>
              <a:rPr lang="en-IN" sz="2000" dirty="0"/>
              <a:t> </a:t>
            </a:r>
            <a:r>
              <a:rPr lang="en-IN" sz="2000" dirty="0" err="1"/>
              <a:t>Jupyter</a:t>
            </a:r>
            <a:r>
              <a:rPr lang="en-IN" sz="2000" dirty="0"/>
              <a:t> Notebook / PyCharm / VS Code</a:t>
            </a:r>
          </a:p>
          <a:p>
            <a:pPr marL="457200" indent="-457200">
              <a:buFont typeface="+mj-lt"/>
              <a:buAutoNum type="arabicPeriod"/>
            </a:pPr>
            <a:r>
              <a:rPr lang="en-IN" sz="2000" b="1" dirty="0"/>
              <a:t>Data Science Tools:</a:t>
            </a:r>
            <a:r>
              <a:rPr lang="en-IN" sz="2000" dirty="0"/>
              <a:t> Google </a:t>
            </a:r>
            <a:r>
              <a:rPr lang="en-IN" sz="2000" dirty="0" err="1"/>
              <a:t>Colab</a:t>
            </a:r>
            <a:r>
              <a:rPr lang="en-IN" sz="2000" dirty="0"/>
              <a:t> (for cloud-based model training)</a:t>
            </a:r>
          </a:p>
        </p:txBody>
      </p:sp>
    </p:spTree>
    <p:extLst>
      <p:ext uri="{BB962C8B-B14F-4D97-AF65-F5344CB8AC3E}">
        <p14:creationId xmlns:p14="http://schemas.microsoft.com/office/powerpoint/2010/main" val="83919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F49D4B8-AC3A-E0CE-6A16-29B90AA27C83}"/>
              </a:ext>
            </a:extLst>
          </p:cNvPr>
          <p:cNvSpPr>
            <a:spLocks noGrp="1" noEditPoints="1"/>
          </p:cNvSpPr>
          <p:nvPr>
            <p:ph type="title"/>
          </p:nvPr>
        </p:nvSpPr>
        <p:spPr>
          <a:xfrm>
            <a:off x="406216" y="283044"/>
            <a:ext cx="8570730"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t>Architecture of Autoencoder Model</a:t>
            </a:r>
          </a:p>
        </p:txBody>
      </p:sp>
      <p:pic>
        <p:nvPicPr>
          <p:cNvPr id="6" name="Picture 5">
            <a:extLst>
              <a:ext uri="{FF2B5EF4-FFF2-40B4-BE49-F238E27FC236}">
                <a16:creationId xmlns:a16="http://schemas.microsoft.com/office/drawing/2014/main" id="{47A15DE0-675B-9F3C-48A4-B76C5DF7DB76}"/>
              </a:ext>
            </a:extLst>
          </p:cNvPr>
          <p:cNvPicPr>
            <a:picLocks noChangeAspect="1"/>
          </p:cNvPicPr>
          <p:nvPr/>
        </p:nvPicPr>
        <p:blipFill>
          <a:blip r:embed="rId2"/>
          <a:stretch>
            <a:fillRect/>
          </a:stretch>
        </p:blipFill>
        <p:spPr>
          <a:xfrm>
            <a:off x="1710104" y="1046284"/>
            <a:ext cx="8771792" cy="4765432"/>
          </a:xfrm>
          <a:prstGeom prst="rect">
            <a:avLst/>
          </a:prstGeom>
        </p:spPr>
      </p:pic>
    </p:spTree>
    <p:extLst>
      <p:ext uri="{BB962C8B-B14F-4D97-AF65-F5344CB8AC3E}">
        <p14:creationId xmlns:p14="http://schemas.microsoft.com/office/powerpoint/2010/main" val="135097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F7308E2-19AD-6B1D-86E8-BB49EEC5569E}"/>
              </a:ext>
            </a:extLst>
          </p:cNvPr>
          <p:cNvSpPr>
            <a:spLocks noGrp="1" noEditPoints="1"/>
          </p:cNvSpPr>
          <p:nvPr>
            <p:ph type="title"/>
          </p:nvPr>
        </p:nvSpPr>
        <p:spPr>
          <a:xfrm>
            <a:off x="406216" y="283044"/>
            <a:ext cx="7058454"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t>Architecture of Hybrid Model </a:t>
            </a:r>
          </a:p>
        </p:txBody>
      </p:sp>
      <p:pic>
        <p:nvPicPr>
          <p:cNvPr id="9" name="Picture 8">
            <a:extLst>
              <a:ext uri="{FF2B5EF4-FFF2-40B4-BE49-F238E27FC236}">
                <a16:creationId xmlns:a16="http://schemas.microsoft.com/office/drawing/2014/main" id="{D463E737-E8C7-C499-2CA4-962B946A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881" y="984738"/>
            <a:ext cx="6034237" cy="4994031"/>
          </a:xfrm>
          <a:prstGeom prst="rect">
            <a:avLst/>
          </a:prstGeom>
        </p:spPr>
      </p:pic>
    </p:spTree>
    <p:extLst>
      <p:ext uri="{BB962C8B-B14F-4D97-AF65-F5344CB8AC3E}">
        <p14:creationId xmlns:p14="http://schemas.microsoft.com/office/powerpoint/2010/main" val="173935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CB0C8-3AD2-2D27-32EB-DDEA6BAF38D7}"/>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26E2696C-707D-0B50-475D-D495D1133D3A}"/>
              </a:ext>
            </a:extLst>
          </p:cNvPr>
          <p:cNvSpPr>
            <a:spLocks noGrp="1" noEditPoints="1"/>
          </p:cNvSpPr>
          <p:nvPr>
            <p:ph type="title"/>
          </p:nvPr>
        </p:nvSpPr>
        <p:spPr>
          <a:xfrm>
            <a:off x="406216" y="283044"/>
            <a:ext cx="6214392"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t>Work Flow of our System </a:t>
            </a:r>
          </a:p>
        </p:txBody>
      </p:sp>
      <p:pic>
        <p:nvPicPr>
          <p:cNvPr id="3" name="Picture 2">
            <a:extLst>
              <a:ext uri="{FF2B5EF4-FFF2-40B4-BE49-F238E27FC236}">
                <a16:creationId xmlns:a16="http://schemas.microsoft.com/office/drawing/2014/main" id="{68E22290-CECE-E2EC-D8BA-724994109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64" y="1138988"/>
            <a:ext cx="8887326" cy="4796591"/>
          </a:xfrm>
          <a:prstGeom prst="rect">
            <a:avLst/>
          </a:prstGeom>
        </p:spPr>
      </p:pic>
    </p:spTree>
    <p:extLst>
      <p:ext uri="{BB962C8B-B14F-4D97-AF65-F5344CB8AC3E}">
        <p14:creationId xmlns:p14="http://schemas.microsoft.com/office/powerpoint/2010/main" val="59549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A010231-69F1-C44F-8CF9-985A55AA4ACD}"/>
              </a:ext>
            </a:extLst>
          </p:cNvPr>
          <p:cNvSpPr txBox="1">
            <a:spLocks noEditPoints="1"/>
          </p:cNvSpPr>
          <p:nvPr/>
        </p:nvSpPr>
        <p:spPr>
          <a:xfrm>
            <a:off x="-184" y="2686233"/>
            <a:ext cx="12191869" cy="1478610"/>
          </a:xfrm>
          <a:prstGeom prst="rect">
            <a:avLst/>
          </a:prstGeom>
          <a:solidFill>
            <a:srgbClr val="AE1D49"/>
          </a:solidFill>
        </p:spPr>
        <p:txBody>
          <a:bodyPr vert="horz" wrap="square" lIns="0" tIns="1270" rIns="0" bIns="0" rtlCol="0" anchor="t">
            <a:spAutoFit/>
          </a:bodyPr>
          <a:lstStyle>
            <a:lvl1pPr>
              <a:defRPr>
                <a:latin typeface="+mj-lt"/>
                <a:ea typeface="+mj-ea"/>
                <a:cs typeface="+mj-cs"/>
              </a:defRPr>
            </a:lvl1pPr>
          </a:lstStyle>
          <a:p>
            <a:pPr marL="12700" algn="ctr">
              <a:spcBef>
                <a:spcPts val="10"/>
              </a:spcBef>
            </a:pPr>
            <a:r>
              <a:rPr lang="en-US" sz="9600">
                <a:solidFill>
                  <a:schemeClr val="bg1"/>
                </a:solidFill>
                <a:latin typeface="Calibri"/>
                <a:cs typeface="Arial"/>
              </a:rPr>
              <a:t>THANK YOU</a:t>
            </a:r>
          </a:p>
        </p:txBody>
      </p:sp>
    </p:spTree>
    <p:extLst>
      <p:ext uri="{BB962C8B-B14F-4D97-AF65-F5344CB8AC3E}">
        <p14:creationId xmlns:p14="http://schemas.microsoft.com/office/powerpoint/2010/main" val="224305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EditPoints="1"/>
          </p:cNvSpPr>
          <p:nvPr/>
        </p:nvSpPr>
        <p:spPr>
          <a:xfrm>
            <a:off x="2879558" y="2505028"/>
            <a:ext cx="6432883" cy="184794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endParaRPr lang="en-IN" sz="4000" dirty="0"/>
          </a:p>
          <a:p>
            <a:pPr algn="ctr"/>
            <a:r>
              <a:rPr lang="en-IN" sz="4000" dirty="0"/>
              <a:t>Literature Review</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F1C1FFC-045A-DE8C-8FB5-544491C08F40}"/>
              </a:ext>
            </a:extLst>
          </p:cNvPr>
          <p:cNvGraphicFramePr>
            <a:graphicFrameLocks noGrp="1"/>
          </p:cNvGraphicFramePr>
          <p:nvPr>
            <p:extLst>
              <p:ext uri="{D42A27DB-BD31-4B8C-83A1-F6EECF244321}">
                <p14:modId xmlns:p14="http://schemas.microsoft.com/office/powerpoint/2010/main" val="1955531465"/>
              </p:ext>
            </p:extLst>
          </p:nvPr>
        </p:nvGraphicFramePr>
        <p:xfrm>
          <a:off x="0" y="0"/>
          <a:ext cx="12192003" cy="6858000"/>
        </p:xfrm>
        <a:graphic>
          <a:graphicData uri="http://schemas.openxmlformats.org/drawingml/2006/table">
            <a:tbl>
              <a:tblPr/>
              <a:tblGrid>
                <a:gridCol w="584462">
                  <a:extLst>
                    <a:ext uri="{9D8B030D-6E8A-4147-A177-3AD203B41FA5}">
                      <a16:colId xmlns:a16="http://schemas.microsoft.com/office/drawing/2014/main" val="3826458108"/>
                    </a:ext>
                  </a:extLst>
                </a:gridCol>
                <a:gridCol w="1847653">
                  <a:extLst>
                    <a:ext uri="{9D8B030D-6E8A-4147-A177-3AD203B41FA5}">
                      <a16:colId xmlns:a16="http://schemas.microsoft.com/office/drawing/2014/main" val="4080786909"/>
                    </a:ext>
                  </a:extLst>
                </a:gridCol>
                <a:gridCol w="1536570">
                  <a:extLst>
                    <a:ext uri="{9D8B030D-6E8A-4147-A177-3AD203B41FA5}">
                      <a16:colId xmlns:a16="http://schemas.microsoft.com/office/drawing/2014/main" val="3330118374"/>
                    </a:ext>
                  </a:extLst>
                </a:gridCol>
                <a:gridCol w="2201400">
                  <a:extLst>
                    <a:ext uri="{9D8B030D-6E8A-4147-A177-3AD203B41FA5}">
                      <a16:colId xmlns:a16="http://schemas.microsoft.com/office/drawing/2014/main" val="1335413610"/>
                    </a:ext>
                  </a:extLst>
                </a:gridCol>
                <a:gridCol w="2002365">
                  <a:extLst>
                    <a:ext uri="{9D8B030D-6E8A-4147-A177-3AD203B41FA5}">
                      <a16:colId xmlns:a16="http://schemas.microsoft.com/office/drawing/2014/main" val="2828800715"/>
                    </a:ext>
                  </a:extLst>
                </a:gridCol>
                <a:gridCol w="1839385">
                  <a:extLst>
                    <a:ext uri="{9D8B030D-6E8A-4147-A177-3AD203B41FA5}">
                      <a16:colId xmlns:a16="http://schemas.microsoft.com/office/drawing/2014/main" val="1286862130"/>
                    </a:ext>
                  </a:extLst>
                </a:gridCol>
                <a:gridCol w="2180168">
                  <a:extLst>
                    <a:ext uri="{9D8B030D-6E8A-4147-A177-3AD203B41FA5}">
                      <a16:colId xmlns:a16="http://schemas.microsoft.com/office/drawing/2014/main" val="2366473219"/>
                    </a:ext>
                  </a:extLst>
                </a:gridCol>
              </a:tblGrid>
              <a:tr h="718535">
                <a:tc>
                  <a:txBody>
                    <a:bodyPr/>
                    <a:lstStyle/>
                    <a:p>
                      <a:pPr algn="ctr" rtl="0" fontAlgn="base"/>
                      <a:r>
                        <a:rPr lang="en-IN" sz="1600" b="1" i="0" dirty="0">
                          <a:solidFill>
                            <a:srgbClr val="FFFFFF"/>
                          </a:solidFill>
                          <a:effectLst/>
                          <a:latin typeface="+mn-lt"/>
                        </a:rPr>
                        <a:t>S.NO​</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Title​</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Citation Number</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Methodology​</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Pros</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Cons</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Research gap​</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071007327"/>
                  </a:ext>
                </a:extLst>
              </a:tr>
              <a:tr h="6139465">
                <a:tc>
                  <a:txBody>
                    <a:bodyPr/>
                    <a:lstStyle/>
                    <a:p>
                      <a:pPr lvl="0" algn="l" rtl="0" fontAlgn="base"/>
                      <a:r>
                        <a:rPr lang="en-US" sz="1200" b="0" i="0" dirty="0">
                          <a:solidFill>
                            <a:srgbClr val="000000"/>
                          </a:solidFill>
                          <a:effectLst/>
                          <a:latin typeface="+mn-lt"/>
                        </a:rPr>
                        <a:t>1</a:t>
                      </a: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r>
                        <a:rPr lang="en-US" sz="1200" b="0" i="0" dirty="0">
                          <a:solidFill>
                            <a:srgbClr val="000000"/>
                          </a:solidFill>
                          <a:effectLst/>
                          <a:latin typeface="+mn-lt"/>
                        </a:rPr>
                        <a:t>2</a:t>
                      </a: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r>
                        <a:rPr lang="en-US" sz="1200" b="0" i="0" dirty="0">
                          <a:solidFill>
                            <a:srgbClr val="000000"/>
                          </a:solidFill>
                          <a:effectLst/>
                          <a:latin typeface="+mn-lt"/>
                        </a:rPr>
                        <a:t>3</a:t>
                      </a: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r>
                        <a:rPr lang="en-US" sz="1200" b="0" i="0" dirty="0">
                          <a:solidFill>
                            <a:srgbClr val="000000"/>
                          </a:solidFill>
                          <a:effectLst/>
                          <a:latin typeface="+mn-lt"/>
                        </a:rPr>
                        <a:t>4</a:t>
                      </a: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endParaRPr lang="en-US" sz="1200" b="0" i="0" dirty="0">
                        <a:solidFill>
                          <a:srgbClr val="000000"/>
                        </a:solidFill>
                        <a:effectLst/>
                        <a:latin typeface="+mn-lt"/>
                      </a:endParaRPr>
                    </a:p>
                    <a:p>
                      <a:pPr lvl="0" algn="l" rtl="0" fontAlgn="base"/>
                      <a:r>
                        <a:rPr lang="en-US" sz="1200" b="0" i="0" dirty="0">
                          <a:solidFill>
                            <a:srgbClr val="000000"/>
                          </a:solidFill>
                          <a:effectLst/>
                          <a:latin typeface="+mn-lt"/>
                        </a:rPr>
                        <a:t>5</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Deep Learning-Enabled Anomaly Detection for IoT Systems.</a:t>
                      </a:r>
                    </a:p>
                    <a:p>
                      <a:endParaRPr lang="en-US" sz="1200" b="0" i="0" dirty="0">
                        <a:solidFill>
                          <a:srgbClr val="000000"/>
                        </a:solidFill>
                        <a:effectLst/>
                        <a:latin typeface="+mn-lt"/>
                      </a:endParaRPr>
                    </a:p>
                    <a:p>
                      <a:endParaRPr lang="en-US" sz="1200" b="0" i="0" dirty="0">
                        <a:solidFill>
                          <a:srgbClr val="000000"/>
                        </a:solidFill>
                        <a:effectLst/>
                        <a:latin typeface="+mn-lt"/>
                      </a:endParaRPr>
                    </a:p>
                    <a:p>
                      <a:r>
                        <a:rPr lang="en-US" sz="1200" dirty="0"/>
                        <a:t>Anomaly Detection in Industrial Machinery Using IoT Devices and Machine Learning: A Systematic Mapping</a:t>
                      </a:r>
                    </a:p>
                    <a:p>
                      <a:endParaRPr lang="en-US" sz="1200" dirty="0"/>
                    </a:p>
                    <a:p>
                      <a:endParaRPr lang="en-US" sz="1200" dirty="0"/>
                    </a:p>
                    <a:p>
                      <a:r>
                        <a:rPr lang="en-US" sz="1200" dirty="0"/>
                        <a:t>Securing Constrained IoT Systems: A Lightweight ML Approach for Anomaly Detection and Prevention</a:t>
                      </a:r>
                    </a:p>
                    <a:p>
                      <a:endParaRPr lang="en-US" sz="1200" dirty="0"/>
                    </a:p>
                    <a:p>
                      <a:endParaRPr lang="en-US" sz="1200" dirty="0"/>
                    </a:p>
                    <a:p>
                      <a:endParaRPr lang="en-US" sz="1200" dirty="0"/>
                    </a:p>
                    <a:p>
                      <a:r>
                        <a:rPr lang="en-US" sz="1200" dirty="0"/>
                        <a:t>A Comparative Analysis of Various ML Methods for Anomaly Detection in Cyber Attacks on IoT Networks.</a:t>
                      </a:r>
                    </a:p>
                    <a:p>
                      <a:endParaRPr lang="en-US" sz="1200" dirty="0"/>
                    </a:p>
                    <a:p>
                      <a:endParaRPr lang="en-US" sz="1200" dirty="0"/>
                    </a:p>
                    <a:p>
                      <a:r>
                        <a:rPr lang="en-US" sz="1200" dirty="0"/>
                        <a:t>Enhancing IoT Security: Optimizing Anomaly Detection through ML</a:t>
                      </a:r>
                    </a:p>
                    <a:p>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algn="l" rtl="0" fontAlgn="auto"/>
                      <a:r>
                        <a:rPr lang="en-IN" sz="1200" dirty="0">
                          <a:hlinkClick r:id="rId2"/>
                        </a:rPr>
                        <a:t>https://doi.org/10.1016/j.iot.2022.100656</a:t>
                      </a:r>
                      <a:endParaRPr lang="en-IN" sz="1200" dirty="0"/>
                    </a:p>
                    <a:p>
                      <a:pPr algn="l" rtl="0" fontAlgn="auto"/>
                      <a:endParaRPr lang="en-IN" sz="1200" dirty="0">
                        <a:hlinkClick r:id="rId3"/>
                      </a:endParaRPr>
                    </a:p>
                    <a:p>
                      <a:pPr algn="l" rtl="0" fontAlgn="auto"/>
                      <a:endParaRPr lang="en-IN" sz="1200" dirty="0">
                        <a:hlinkClick r:id="rId3"/>
                      </a:endParaRPr>
                    </a:p>
                    <a:p>
                      <a:pPr algn="l" rtl="0" fontAlgn="auto"/>
                      <a:endParaRPr lang="en-IN" sz="1200" dirty="0">
                        <a:hlinkClick r:id="rId3"/>
                      </a:endParaRPr>
                    </a:p>
                    <a:p>
                      <a:pPr algn="l" rtl="0" fontAlgn="auto"/>
                      <a:r>
                        <a:rPr lang="en-IN" sz="1200" dirty="0">
                          <a:hlinkClick r:id="rId3"/>
                        </a:rPr>
                        <a:t>https://doi.org/10.1109/ACCESS.2023.3333242</a:t>
                      </a:r>
                      <a:endParaRPr lang="en-IN" sz="1200" dirty="0"/>
                    </a:p>
                    <a:p>
                      <a:pPr algn="l" rtl="0" fontAlgn="auto"/>
                      <a:endParaRPr lang="en-IN" sz="1200" b="0" i="0" dirty="0">
                        <a:solidFill>
                          <a:srgbClr val="000000"/>
                        </a:solidFill>
                        <a:effectLst/>
                        <a:latin typeface="+mn-lt"/>
                      </a:endParaRPr>
                    </a:p>
                    <a:p>
                      <a:pPr algn="l" rtl="0" fontAlgn="auto"/>
                      <a:endParaRPr lang="en-IN" sz="1200" dirty="0">
                        <a:hlinkClick r:id="rId4"/>
                      </a:endParaRPr>
                    </a:p>
                    <a:p>
                      <a:pPr algn="l" rtl="0" fontAlgn="auto"/>
                      <a:endParaRPr lang="en-IN" sz="1200" dirty="0">
                        <a:hlinkClick r:id="rId4"/>
                      </a:endParaRPr>
                    </a:p>
                    <a:p>
                      <a:pPr algn="l" rtl="0" fontAlgn="auto"/>
                      <a:endParaRPr lang="en-IN" sz="1200" dirty="0">
                        <a:hlinkClick r:id="rId4"/>
                      </a:endParaRPr>
                    </a:p>
                    <a:p>
                      <a:pPr algn="l" rtl="0" fontAlgn="auto"/>
                      <a:r>
                        <a:rPr lang="en-IN" sz="1200" dirty="0">
                          <a:hlinkClick r:id="rId4"/>
                        </a:rPr>
                        <a:t>https://doi.org/10.1016/j.iot.2024.101398</a:t>
                      </a:r>
                      <a:endParaRPr lang="en-IN" sz="1200" dirty="0"/>
                    </a:p>
                    <a:p>
                      <a:pPr algn="l" rtl="0" fontAlgn="auto"/>
                      <a:endParaRPr lang="en-IN" sz="1200" b="0" i="0" dirty="0">
                        <a:solidFill>
                          <a:srgbClr val="000000"/>
                        </a:solidFill>
                        <a:effectLst/>
                        <a:latin typeface="+mn-lt"/>
                      </a:endParaRPr>
                    </a:p>
                    <a:p>
                      <a:pPr algn="l" rtl="0" fontAlgn="auto"/>
                      <a:endParaRPr lang="en-IN" sz="1200" dirty="0">
                        <a:hlinkClick r:id="rId5"/>
                      </a:endParaRPr>
                    </a:p>
                    <a:p>
                      <a:pPr algn="l" rtl="0" fontAlgn="auto"/>
                      <a:endParaRPr lang="en-IN" sz="1200" dirty="0">
                        <a:hlinkClick r:id="rId5"/>
                      </a:endParaRPr>
                    </a:p>
                    <a:p>
                      <a:pPr algn="l" rtl="0" fontAlgn="auto"/>
                      <a:endParaRPr lang="en-IN" sz="1200" dirty="0">
                        <a:hlinkClick r:id="rId5"/>
                      </a:endParaRPr>
                    </a:p>
                    <a:p>
                      <a:pPr algn="l" rtl="0" fontAlgn="auto"/>
                      <a:endParaRPr lang="en-IN" sz="1200" dirty="0">
                        <a:hlinkClick r:id="rId5"/>
                      </a:endParaRPr>
                    </a:p>
                    <a:p>
                      <a:pPr algn="l" rtl="0" fontAlgn="auto"/>
                      <a:r>
                        <a:rPr lang="en-IN" sz="1200" dirty="0">
                          <a:hlinkClick r:id="rId5"/>
                        </a:rPr>
                        <a:t>https://doi.org/10.1016/j.iot.2024.101162</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dirty="0">
                        <a:hlinkClick r:id="rId6"/>
                      </a:endParaRPr>
                    </a:p>
                    <a:p>
                      <a:pPr algn="l" rtl="0" fontAlgn="auto"/>
                      <a:endParaRPr lang="en-IN" sz="1200" dirty="0">
                        <a:hlinkClick r:id="rId6"/>
                      </a:endParaRPr>
                    </a:p>
                    <a:p>
                      <a:pPr algn="l" rtl="0" fontAlgn="auto"/>
                      <a:r>
                        <a:rPr lang="en-IN" sz="1200" dirty="0">
                          <a:hlinkClick r:id="rId6"/>
                        </a:rPr>
                        <a:t>https://doi.org/10.3390/electronics13112148</a:t>
                      </a:r>
                      <a:endParaRPr lang="en-IN" sz="1200" dirty="0"/>
                    </a:p>
                    <a:p>
                      <a:pPr algn="l" rtl="0" fontAlgn="auto"/>
                      <a:endParaRPr lang="en-IN"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Uses a deep learning model based on a denoising autoencoder to detect anomalies in IoT systems.</a:t>
                      </a:r>
                    </a:p>
                    <a:p>
                      <a:endParaRPr lang="en-US" sz="1200" dirty="0"/>
                    </a:p>
                    <a:p>
                      <a:r>
                        <a:rPr lang="en-US" sz="1200" dirty="0"/>
                        <a:t>Systematic mapping study evaluating 84 studies on ML-based anomaly detection for industrial IoT</a:t>
                      </a:r>
                    </a:p>
                    <a:p>
                      <a:endParaRPr lang="en-US" sz="1200" dirty="0"/>
                    </a:p>
                    <a:p>
                      <a:endParaRPr lang="en-US" sz="1200" dirty="0"/>
                    </a:p>
                    <a:p>
                      <a:endParaRPr lang="en-US" sz="1200" dirty="0"/>
                    </a:p>
                    <a:p>
                      <a:r>
                        <a:rPr lang="en-US" sz="1200" dirty="0"/>
                        <a:t>Uses </a:t>
                      </a:r>
                      <a:r>
                        <a:rPr lang="en-US" sz="1200" dirty="0" err="1"/>
                        <a:t>TinyML</a:t>
                      </a:r>
                      <a:r>
                        <a:rPr lang="en-US" sz="1200" dirty="0"/>
                        <a:t> with Decision Tree and Edge AI to detect resource-constrained attacks in IoT devices</a:t>
                      </a:r>
                    </a:p>
                    <a:p>
                      <a:endParaRPr lang="en-US" sz="1200" dirty="0"/>
                    </a:p>
                    <a:p>
                      <a:endParaRPr lang="en-US" sz="1200" dirty="0"/>
                    </a:p>
                    <a:p>
                      <a:endParaRPr lang="en-US" sz="1200" dirty="0"/>
                    </a:p>
                    <a:p>
                      <a:endParaRPr lang="en-US" sz="1200" dirty="0"/>
                    </a:p>
                    <a:p>
                      <a:r>
                        <a:rPr lang="en-US" sz="1200" dirty="0"/>
                        <a:t>Compares SVM, ANN, Decision Tree, k-NN, and Logistic Regression on </a:t>
                      </a:r>
                      <a:r>
                        <a:rPr lang="en-US" sz="1200" dirty="0" err="1"/>
                        <a:t>ToN</a:t>
                      </a:r>
                      <a:r>
                        <a:rPr lang="en-US" sz="1200" dirty="0"/>
                        <a:t>-IoT and </a:t>
                      </a:r>
                      <a:r>
                        <a:rPr lang="en-US" sz="1200" dirty="0" err="1"/>
                        <a:t>BoT</a:t>
                      </a:r>
                      <a:r>
                        <a:rPr lang="en-US" sz="1200" dirty="0"/>
                        <a:t>-IoT datasets</a:t>
                      </a:r>
                    </a:p>
                    <a:p>
                      <a:endParaRPr lang="en-US" sz="1200" dirty="0"/>
                    </a:p>
                    <a:p>
                      <a:endParaRPr lang="en-US" sz="1200" dirty="0"/>
                    </a:p>
                    <a:p>
                      <a:r>
                        <a:rPr lang="en-IN" sz="1200" dirty="0"/>
                        <a:t>Evaluates </a:t>
                      </a:r>
                      <a:r>
                        <a:rPr lang="en-IN" sz="1200" dirty="0" err="1"/>
                        <a:t>XGBoost</a:t>
                      </a:r>
                      <a:r>
                        <a:rPr lang="en-IN" sz="1200" dirty="0"/>
                        <a:t>, SVM, and DCNN on IoT-23, NSL-KDD, and </a:t>
                      </a:r>
                      <a:r>
                        <a:rPr lang="en-IN" sz="1200" dirty="0" err="1"/>
                        <a:t>ToN</a:t>
                      </a:r>
                      <a:r>
                        <a:rPr lang="en-IN" sz="1200" dirty="0"/>
                        <a:t>-IoT datasets</a:t>
                      </a:r>
                      <a:endParaRPr lang="en-US" sz="1200" dirty="0"/>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171450" indent="-171450">
                        <a:buFont typeface="Arial" panose="020B0604020202020204" pitchFamily="34" charset="0"/>
                        <a:buChar char="•"/>
                      </a:pPr>
                      <a:r>
                        <a:rPr lang="en-US" sz="1200" dirty="0"/>
                        <a:t>Robust feature extraction </a:t>
                      </a:r>
                    </a:p>
                    <a:p>
                      <a:pPr marL="171450" indent="-171450">
                        <a:buFont typeface="Arial" panose="020B0604020202020204" pitchFamily="34" charset="0"/>
                        <a:buChar char="•"/>
                      </a:pPr>
                      <a:r>
                        <a:rPr lang="en-US" sz="1200" dirty="0"/>
                        <a:t>Improves anomaly detection accuracy</a:t>
                      </a:r>
                    </a:p>
                    <a:p>
                      <a:pPr marL="285750" indent="-2857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a:t>Identifies key algorithms and challenges </a:t>
                      </a:r>
                    </a:p>
                    <a:p>
                      <a:pPr marL="171450" indent="-171450">
                        <a:buFont typeface="Arial" panose="020B0604020202020204" pitchFamily="34" charset="0"/>
                        <a:buChar char="•"/>
                      </a:pPr>
                      <a:r>
                        <a:rPr lang="en-US" sz="1200" dirty="0"/>
                        <a:t>Provides a comprehensive review</a:t>
                      </a: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a:t>Low energy and memory footprint </a:t>
                      </a:r>
                      <a:br>
                        <a:rPr lang="en-US" sz="1200" dirty="0"/>
                      </a:br>
                      <a:endParaRPr lang="en-US" sz="1200" dirty="0"/>
                    </a:p>
                    <a:p>
                      <a:pPr marL="171450" indent="-171450">
                        <a:buFont typeface="Arial" panose="020B0604020202020204" pitchFamily="34" charset="0"/>
                        <a:buChar char="•"/>
                      </a:pPr>
                      <a:r>
                        <a:rPr lang="en-US" sz="1200" dirty="0"/>
                        <a:t>High detection accuracy (96.9%)</a:t>
                      </a:r>
                    </a:p>
                    <a:p>
                      <a:pPr marL="171450" indent="-171450">
                        <a:buFont typeface="Arial" panose="020B0604020202020204" pitchFamily="34" charset="0"/>
                        <a:buChar char="•"/>
                      </a:pPr>
                      <a:endParaRPr lang="en-US" sz="1200" b="0" i="0" dirty="0">
                        <a:solidFill>
                          <a:srgbClr val="000000"/>
                        </a:solidFill>
                        <a:effectLst/>
                        <a:latin typeface="+mn-lt"/>
                      </a:endParaRPr>
                    </a:p>
                    <a:p>
                      <a:pPr marL="0" indent="0">
                        <a:buFont typeface="Arial" panose="020B0604020202020204" pitchFamily="34" charset="0"/>
                        <a:buNone/>
                      </a:pP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a:t>Provides comparative insights on different ML models </a:t>
                      </a:r>
                    </a:p>
                    <a:p>
                      <a:pPr marL="171450" indent="-171450">
                        <a:buFont typeface="Arial" panose="020B0604020202020204" pitchFamily="34" charset="0"/>
                        <a:buChar char="•"/>
                      </a:pPr>
                      <a:r>
                        <a:rPr lang="en-US" sz="1200" dirty="0"/>
                        <a:t>Neural Networks performed best</a:t>
                      </a: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err="1"/>
                        <a:t>XGBoost</a:t>
                      </a:r>
                      <a:r>
                        <a:rPr lang="en-US" sz="1200" dirty="0"/>
                        <a:t> achieves 99.98% accuracy </a:t>
                      </a:r>
                    </a:p>
                    <a:p>
                      <a:pPr marL="171450" indent="-171450">
                        <a:buFont typeface="Arial" panose="020B0604020202020204" pitchFamily="34" charset="0"/>
                        <a:buChar char="•"/>
                      </a:pPr>
                      <a:r>
                        <a:rPr lang="en-US" sz="1200" dirty="0"/>
                        <a:t>High efficiency compared to SVM and DCNN</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171450" indent="-171450">
                        <a:buFont typeface="Arial" panose="020B0604020202020204" pitchFamily="34" charset="0"/>
                        <a:buChar char="•"/>
                      </a:pPr>
                      <a:r>
                        <a:rPr lang="en-US" sz="1200" dirty="0"/>
                        <a:t>Computationally expensive </a:t>
                      </a:r>
                    </a:p>
                    <a:p>
                      <a:pPr marL="171450" indent="-171450">
                        <a:buFont typeface="Arial" panose="020B0604020202020204" pitchFamily="34" charset="0"/>
                        <a:buChar char="•"/>
                      </a:pPr>
                      <a:r>
                        <a:rPr lang="en-US" sz="1200" dirty="0"/>
                        <a:t>Requires labeled training data</a:t>
                      </a:r>
                    </a:p>
                    <a:p>
                      <a:pPr marL="0" indent="0">
                        <a:buFont typeface="Arial" panose="020B0604020202020204" pitchFamily="34" charset="0"/>
                        <a:buNone/>
                      </a:pP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a:t>Limited real-world validation </a:t>
                      </a:r>
                    </a:p>
                    <a:p>
                      <a:pPr marL="171450" indent="-171450">
                        <a:buFont typeface="Arial" panose="020B0604020202020204" pitchFamily="34" charset="0"/>
                        <a:buChar char="•"/>
                      </a:pPr>
                      <a:r>
                        <a:rPr lang="en-US" sz="1200" dirty="0"/>
                        <a:t>Lacks a specific proposed model</a:t>
                      </a: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a:t> Limited to specific attack types </a:t>
                      </a:r>
                    </a:p>
                    <a:p>
                      <a:pPr marL="171450" indent="-171450">
                        <a:buFont typeface="Arial" panose="020B0604020202020204" pitchFamily="34" charset="0"/>
                        <a:buChar char="•"/>
                      </a:pPr>
                      <a:r>
                        <a:rPr lang="en-US" sz="1200" dirty="0"/>
                        <a:t>May not scale well for larger IoT networks.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Lacks real-time testing </a:t>
                      </a:r>
                    </a:p>
                    <a:p>
                      <a:pPr marL="171450" indent="-171450">
                        <a:buFont typeface="Arial" panose="020B0604020202020204" pitchFamily="34" charset="0"/>
                        <a:buChar char="•"/>
                      </a:pPr>
                      <a:r>
                        <a:rPr lang="en-US" sz="1200" dirty="0"/>
                        <a:t>No hybrid or ensemble learning models tested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May not generalize well to all IoT use cases</a:t>
                      </a:r>
                    </a:p>
                    <a:p>
                      <a:pPr marL="171450" indent="-171450">
                        <a:buFont typeface="Arial" panose="020B0604020202020204" pitchFamily="34" charset="0"/>
                        <a:buChar char="•"/>
                      </a:pPr>
                      <a:r>
                        <a:rPr lang="en-US" sz="1200" dirty="0"/>
                        <a:t>Requires extensive computational resources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171450" indent="-171450">
                        <a:buFont typeface="Arial" panose="020B0604020202020204" pitchFamily="34" charset="0"/>
                        <a:buChar char="•"/>
                      </a:pPr>
                      <a:r>
                        <a:rPr lang="en-US" sz="1200" dirty="0"/>
                        <a:t>Lack of real-time deployment cases </a:t>
                      </a:r>
                    </a:p>
                    <a:p>
                      <a:pPr marL="171450" indent="-171450">
                        <a:buFont typeface="Arial" panose="020B0604020202020204" pitchFamily="34" charset="0"/>
                        <a:buChar char="•"/>
                      </a:pPr>
                      <a:r>
                        <a:rPr lang="en-US" sz="1200" dirty="0"/>
                        <a:t>High complexity in heterogeneous IoT environments</a:t>
                      </a: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a:t>No practical framework proposed </a:t>
                      </a:r>
                    </a:p>
                    <a:p>
                      <a:pPr marL="171450" indent="-171450">
                        <a:buFont typeface="Arial" panose="020B0604020202020204" pitchFamily="34" charset="0"/>
                        <a:buChar char="•"/>
                      </a:pPr>
                      <a:r>
                        <a:rPr lang="en-US" sz="1200" dirty="0"/>
                        <a:t>Future research needed for real-time industrial IoT applications</a:t>
                      </a: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endParaRPr lang="en-US" sz="1200" b="0" i="0" dirty="0">
                        <a:solidFill>
                          <a:srgbClr val="000000"/>
                        </a:solidFill>
                        <a:effectLst/>
                        <a:latin typeface="+mn-lt"/>
                      </a:endParaRPr>
                    </a:p>
                    <a:p>
                      <a:pPr marL="171450" indent="-171450">
                        <a:buFont typeface="Arial" panose="020B0604020202020204" pitchFamily="34" charset="0"/>
                        <a:buChar char="•"/>
                      </a:pPr>
                      <a:r>
                        <a:rPr lang="en-US" sz="1200" dirty="0"/>
                        <a:t>More studies needed on adaptive models </a:t>
                      </a:r>
                    </a:p>
                    <a:p>
                      <a:pPr marL="171450" indent="-171450">
                        <a:buFont typeface="Arial" panose="020B0604020202020204" pitchFamily="34" charset="0"/>
                        <a:buChar char="•"/>
                      </a:pPr>
                      <a:r>
                        <a:rPr lang="en-US" sz="1200" dirty="0"/>
                        <a:t>Needs real-world deployment in diverse IoT environments.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Requires further study on hybrid approaches </a:t>
                      </a:r>
                    </a:p>
                    <a:p>
                      <a:pPr marL="171450" indent="-171450">
                        <a:buFont typeface="Arial" panose="020B0604020202020204" pitchFamily="34" charset="0"/>
                        <a:buChar char="•"/>
                      </a:pPr>
                      <a:r>
                        <a:rPr lang="en-US" sz="1200" dirty="0"/>
                        <a:t>Needs evaluation on edge-based IoT environments</a:t>
                      </a:r>
                    </a:p>
                    <a:p>
                      <a:pPr marL="171450" indent="-171450">
                        <a:buFont typeface="Arial" panose="020B0604020202020204" pitchFamily="34" charset="0"/>
                        <a:buChar char="•"/>
                      </a:pPr>
                      <a:endParaRPr lang="en-US" sz="1200" dirty="0"/>
                    </a:p>
                    <a:p>
                      <a:pPr marL="0" indent="0">
                        <a:buFont typeface="Arial" panose="020B0604020202020204" pitchFamily="34" charset="0"/>
                        <a:buNone/>
                      </a:pPr>
                      <a:endParaRPr lang="en-US" sz="1200" dirty="0"/>
                    </a:p>
                    <a:p>
                      <a:pPr marL="171450" indent="-171450">
                        <a:buFont typeface="Arial" panose="020B0604020202020204" pitchFamily="34" charset="0"/>
                        <a:buChar char="•"/>
                      </a:pPr>
                      <a:r>
                        <a:rPr lang="en-US" sz="1200" dirty="0"/>
                        <a:t>Lacks real-time evaluation on IoT edge devices </a:t>
                      </a:r>
                    </a:p>
                    <a:p>
                      <a:pPr marL="171450" indent="-171450">
                        <a:buFont typeface="Arial" panose="020B0604020202020204" pitchFamily="34" charset="0"/>
                        <a:buChar char="•"/>
                      </a:pPr>
                      <a:r>
                        <a:rPr lang="en-US" sz="1200" dirty="0"/>
                        <a:t>Needs further studies on resource-efficient ML models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047179105"/>
                  </a:ext>
                </a:extLst>
              </a:tr>
            </a:tbl>
          </a:graphicData>
        </a:graphic>
      </p:graphicFrame>
      <p:cxnSp>
        <p:nvCxnSpPr>
          <p:cNvPr id="4" name="Straight Connector 3">
            <a:extLst>
              <a:ext uri="{FF2B5EF4-FFF2-40B4-BE49-F238E27FC236}">
                <a16:creationId xmlns:a16="http://schemas.microsoft.com/office/drawing/2014/main" id="{6E5E9660-98F0-D205-63BC-162909456EFC}"/>
              </a:ext>
            </a:extLst>
          </p:cNvPr>
          <p:cNvCxnSpPr>
            <a:cxnSpLocks/>
          </p:cNvCxnSpPr>
          <p:nvPr/>
        </p:nvCxnSpPr>
        <p:spPr>
          <a:xfrm>
            <a:off x="0" y="1629833"/>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834C4E-3CC1-C5FB-CF48-CFD97605145B}"/>
              </a:ext>
            </a:extLst>
          </p:cNvPr>
          <p:cNvCxnSpPr>
            <a:cxnSpLocks/>
          </p:cNvCxnSpPr>
          <p:nvPr/>
        </p:nvCxnSpPr>
        <p:spPr>
          <a:xfrm>
            <a:off x="0" y="2884449"/>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B4A17AE-6029-8F28-4E01-A9B7ED7E1DA0}"/>
              </a:ext>
            </a:extLst>
          </p:cNvPr>
          <p:cNvCxnSpPr>
            <a:cxnSpLocks/>
          </p:cNvCxnSpPr>
          <p:nvPr/>
        </p:nvCxnSpPr>
        <p:spPr>
          <a:xfrm>
            <a:off x="0" y="4148667"/>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8436EE-44FA-E967-4A09-054A1B21DD19}"/>
              </a:ext>
            </a:extLst>
          </p:cNvPr>
          <p:cNvCxnSpPr>
            <a:cxnSpLocks/>
          </p:cNvCxnSpPr>
          <p:nvPr/>
        </p:nvCxnSpPr>
        <p:spPr>
          <a:xfrm>
            <a:off x="-3" y="5248615"/>
            <a:ext cx="121920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5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3952D-D359-EA65-72CD-3D4736D94D7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5F66A2-B3A4-8AA2-5DBB-8117EF6B8B2C}"/>
              </a:ext>
            </a:extLst>
          </p:cNvPr>
          <p:cNvGraphicFramePr>
            <a:graphicFrameLocks noGrp="1"/>
          </p:cNvGraphicFramePr>
          <p:nvPr>
            <p:extLst>
              <p:ext uri="{D42A27DB-BD31-4B8C-83A1-F6EECF244321}">
                <p14:modId xmlns:p14="http://schemas.microsoft.com/office/powerpoint/2010/main" val="1837892996"/>
              </p:ext>
            </p:extLst>
          </p:nvPr>
        </p:nvGraphicFramePr>
        <p:xfrm>
          <a:off x="-4" y="1218"/>
          <a:ext cx="12192003" cy="6856780"/>
        </p:xfrm>
        <a:graphic>
          <a:graphicData uri="http://schemas.openxmlformats.org/drawingml/2006/table">
            <a:tbl>
              <a:tblPr/>
              <a:tblGrid>
                <a:gridCol w="631600">
                  <a:extLst>
                    <a:ext uri="{9D8B030D-6E8A-4147-A177-3AD203B41FA5}">
                      <a16:colId xmlns:a16="http://schemas.microsoft.com/office/drawing/2014/main" val="3826458108"/>
                    </a:ext>
                  </a:extLst>
                </a:gridCol>
                <a:gridCol w="1905543">
                  <a:extLst>
                    <a:ext uri="{9D8B030D-6E8A-4147-A177-3AD203B41FA5}">
                      <a16:colId xmlns:a16="http://schemas.microsoft.com/office/drawing/2014/main" val="4080786909"/>
                    </a:ext>
                  </a:extLst>
                </a:gridCol>
                <a:gridCol w="1149032">
                  <a:extLst>
                    <a:ext uri="{9D8B030D-6E8A-4147-A177-3AD203B41FA5}">
                      <a16:colId xmlns:a16="http://schemas.microsoft.com/office/drawing/2014/main" val="3330118374"/>
                    </a:ext>
                  </a:extLst>
                </a:gridCol>
                <a:gridCol w="2483910">
                  <a:extLst>
                    <a:ext uri="{9D8B030D-6E8A-4147-A177-3AD203B41FA5}">
                      <a16:colId xmlns:a16="http://schemas.microsoft.com/office/drawing/2014/main" val="1335413610"/>
                    </a:ext>
                  </a:extLst>
                </a:gridCol>
                <a:gridCol w="2002365">
                  <a:extLst>
                    <a:ext uri="{9D8B030D-6E8A-4147-A177-3AD203B41FA5}">
                      <a16:colId xmlns:a16="http://schemas.microsoft.com/office/drawing/2014/main" val="2828800715"/>
                    </a:ext>
                  </a:extLst>
                </a:gridCol>
                <a:gridCol w="1765302">
                  <a:extLst>
                    <a:ext uri="{9D8B030D-6E8A-4147-A177-3AD203B41FA5}">
                      <a16:colId xmlns:a16="http://schemas.microsoft.com/office/drawing/2014/main" val="1286862130"/>
                    </a:ext>
                  </a:extLst>
                </a:gridCol>
                <a:gridCol w="2254251">
                  <a:extLst>
                    <a:ext uri="{9D8B030D-6E8A-4147-A177-3AD203B41FA5}">
                      <a16:colId xmlns:a16="http://schemas.microsoft.com/office/drawing/2014/main" val="2366473219"/>
                    </a:ext>
                  </a:extLst>
                </a:gridCol>
              </a:tblGrid>
              <a:tr h="820540">
                <a:tc>
                  <a:txBody>
                    <a:bodyPr/>
                    <a:lstStyle/>
                    <a:p>
                      <a:pPr algn="ctr" rtl="0" fontAlgn="base"/>
                      <a:r>
                        <a:rPr lang="en-IN" sz="1600" b="1" i="0" dirty="0">
                          <a:solidFill>
                            <a:srgbClr val="FFFFFF"/>
                          </a:solidFill>
                          <a:effectLst/>
                          <a:latin typeface="+mn-lt"/>
                        </a:rPr>
                        <a:t>S.NO​</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Title​</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Citation Number</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Methodology​</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Pros</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Cons</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Research gap​</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071007327"/>
                  </a:ext>
                </a:extLst>
              </a:tr>
              <a:tr h="6036240">
                <a:tc>
                  <a:txBody>
                    <a:bodyPr/>
                    <a:lstStyle/>
                    <a:p>
                      <a:pPr algn="l" rtl="0" fontAlgn="base"/>
                      <a:r>
                        <a:rPr lang="en-US" sz="1200" b="0" i="0" dirty="0">
                          <a:solidFill>
                            <a:srgbClr val="000000"/>
                          </a:solidFill>
                          <a:effectLst/>
                          <a:latin typeface="+mn-lt"/>
                        </a:rPr>
                        <a:t>6</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7</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8</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9</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10</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Anomaly Detection for IoT Systems Using Active Learning</a:t>
                      </a:r>
                    </a:p>
                    <a:p>
                      <a:endParaRPr lang="en-US" sz="1200" b="0" i="0" dirty="0">
                        <a:solidFill>
                          <a:srgbClr val="000000"/>
                        </a:solidFill>
                        <a:effectLst/>
                        <a:latin typeface="+mn-lt"/>
                      </a:endParaRPr>
                    </a:p>
                    <a:p>
                      <a:endParaRPr lang="en-US" sz="1200" b="0" i="0" dirty="0">
                        <a:solidFill>
                          <a:srgbClr val="000000"/>
                        </a:solidFill>
                        <a:effectLst/>
                        <a:latin typeface="+mn-lt"/>
                      </a:endParaRPr>
                    </a:p>
                    <a:p>
                      <a:r>
                        <a:rPr lang="en-US" sz="1200" dirty="0"/>
                        <a:t>Anomaly Detection in a Smart Industrial Machinery Plant Using IoT and Machine Learning</a:t>
                      </a:r>
                    </a:p>
                    <a:p>
                      <a:endParaRPr lang="en-US" sz="1200" dirty="0"/>
                    </a:p>
                    <a:p>
                      <a:endParaRPr lang="en-US" sz="1200" dirty="0"/>
                    </a:p>
                    <a:p>
                      <a:r>
                        <a:rPr lang="en-US" sz="1200" dirty="0"/>
                        <a:t>XAI-IoT: An Explainable AI Framework for Enhancing Anomaly Detection in IoT Systems</a:t>
                      </a:r>
                    </a:p>
                    <a:p>
                      <a:endParaRPr lang="en-US" sz="1200" dirty="0"/>
                    </a:p>
                    <a:p>
                      <a:endParaRPr lang="en-US" sz="1200" dirty="0"/>
                    </a:p>
                    <a:p>
                      <a:endParaRPr lang="en-US" sz="1200" dirty="0"/>
                    </a:p>
                    <a:p>
                      <a:r>
                        <a:rPr lang="en-US" sz="1200" dirty="0"/>
                        <a:t>Optimizing Security in IoT Ecosystems Using Hybrid Artificial Intelligence and Blockchain Models</a:t>
                      </a:r>
                    </a:p>
                    <a:p>
                      <a:endParaRPr lang="en-US" sz="1200" dirty="0"/>
                    </a:p>
                    <a:p>
                      <a:endParaRPr lang="en-US" sz="1200" dirty="0"/>
                    </a:p>
                    <a:p>
                      <a:endParaRPr lang="en-US" sz="1200" dirty="0"/>
                    </a:p>
                    <a:p>
                      <a:r>
                        <a:rPr lang="en-US" sz="1200" dirty="0"/>
                        <a:t>Intrusion Detection and Prevention System (IDPS) Model for </a:t>
                      </a:r>
                      <a:r>
                        <a:rPr lang="en-US" sz="1200" dirty="0" err="1"/>
                        <a:t>IIoT</a:t>
                      </a:r>
                      <a:r>
                        <a:rPr lang="en-US" sz="1200" dirty="0"/>
                        <a:t> Environments Using Hybridized Framework</a:t>
                      </a:r>
                    </a:p>
                    <a:p>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algn="l" rtl="0" fontAlgn="auto"/>
                      <a:r>
                        <a:rPr lang="en-IN" sz="1200" dirty="0">
                          <a:hlinkClick r:id="rId2"/>
                        </a:rPr>
                        <a:t>https://doi.org/10.3390/app132112029</a:t>
                      </a:r>
                      <a:endParaRPr lang="en-IN" sz="1200" dirty="0"/>
                    </a:p>
                    <a:p>
                      <a:pPr algn="l" rtl="0" fontAlgn="auto"/>
                      <a:endParaRPr lang="en-IN" sz="1200" dirty="0"/>
                    </a:p>
                    <a:p>
                      <a:pPr algn="l" rtl="0" fontAlgn="auto"/>
                      <a:endParaRPr lang="en-IN" sz="1200" dirty="0"/>
                    </a:p>
                    <a:p>
                      <a:pPr algn="l" rtl="0" fontAlgn="auto"/>
                      <a:r>
                        <a:rPr lang="en-IN" sz="1200" dirty="0">
                          <a:hlinkClick r:id="rId3"/>
                        </a:rPr>
                        <a:t>https://doi.org/10.3390/s23198286</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4"/>
                        </a:rPr>
                        <a:t>https://doi.org/10.1109/ACCESS.2024.3402446</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5"/>
                        </a:rPr>
                        <a:t>https://doi.org/10.1109/ACCESS.2025.3532800</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6"/>
                        </a:rPr>
                        <a:t>https://doi.org/10.1109/ACCESS.2025.3538461</a:t>
                      </a:r>
                      <a:endParaRPr lang="en-IN" sz="1200" dirty="0"/>
                    </a:p>
                    <a:p>
                      <a:pPr algn="l" rtl="0" fontAlgn="auto"/>
                      <a:endParaRPr lang="en-IN" sz="1200" dirty="0"/>
                    </a:p>
                    <a:p>
                      <a:pPr algn="l" rtl="0" fontAlgn="auto"/>
                      <a:endParaRPr lang="en-IN"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Uses active learning with a random forest classifier on UNSW-NB15 dataset for anomaly detection.</a:t>
                      </a:r>
                    </a:p>
                    <a:p>
                      <a:endParaRPr lang="en-US" sz="1200" dirty="0"/>
                    </a:p>
                    <a:p>
                      <a:endParaRPr lang="en-US" sz="1200" dirty="0"/>
                    </a:p>
                    <a:p>
                      <a:r>
                        <a:rPr lang="en-US" sz="1200" dirty="0"/>
                        <a:t>Collects sensor and IoT camera data in an industrial plant and uses ML models (SVM, CNN) for anomaly detection.</a:t>
                      </a:r>
                    </a:p>
                    <a:p>
                      <a:endParaRPr lang="en-US" sz="1200" dirty="0"/>
                    </a:p>
                    <a:p>
                      <a:endParaRPr lang="en-US" sz="1200" dirty="0"/>
                    </a:p>
                    <a:p>
                      <a:r>
                        <a:rPr lang="en-US" sz="1200" dirty="0"/>
                        <a:t>Uses Explainable AI (XAI) with ML models (DNN, SVM, AdaBoost) for IoT anomaly detection and feature importance analysis.</a:t>
                      </a:r>
                    </a:p>
                    <a:p>
                      <a:endParaRPr lang="en-US" sz="1200" dirty="0"/>
                    </a:p>
                    <a:p>
                      <a:endParaRPr lang="en-US" sz="1200" dirty="0"/>
                    </a:p>
                    <a:p>
                      <a:endParaRPr lang="en-US" sz="1200" dirty="0"/>
                    </a:p>
                    <a:p>
                      <a:r>
                        <a:rPr lang="en-US" sz="1200" dirty="0"/>
                        <a:t>Combines AI and blockchain for intrusion detection and authentication in IoT networks.</a:t>
                      </a:r>
                    </a:p>
                    <a:p>
                      <a:endParaRPr lang="en-US" sz="1200" dirty="0"/>
                    </a:p>
                    <a:p>
                      <a:endParaRPr lang="en-US" sz="1200" dirty="0"/>
                    </a:p>
                    <a:p>
                      <a:endParaRPr lang="en-US" sz="1200" dirty="0"/>
                    </a:p>
                    <a:p>
                      <a:endParaRPr lang="en-US" sz="1200" dirty="0"/>
                    </a:p>
                    <a:p>
                      <a:r>
                        <a:rPr lang="en-US" sz="1200" dirty="0"/>
                        <a:t>Uses CNNs for intrusion detection and blockchain-assisted reinforcement learning (RL) for dynamic threat mitigation.</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 Eliminates the need for extensive labeling </a:t>
                      </a:r>
                      <a:br>
                        <a:rPr lang="en-US" sz="1200" dirty="0"/>
                      </a:br>
                      <a:r>
                        <a:rPr lang="en-US" sz="1200" dirty="0"/>
                        <a:t>- Adapts to dynamic IoT environments </a:t>
                      </a:r>
                    </a:p>
                    <a:p>
                      <a:pPr marL="0" indent="0">
                        <a:buFontTx/>
                        <a:buNone/>
                      </a:pPr>
                      <a:endParaRPr lang="en-US" sz="1200" dirty="0"/>
                    </a:p>
                    <a:p>
                      <a:pPr marL="0" indent="0">
                        <a:buFontTx/>
                        <a:buNone/>
                      </a:pPr>
                      <a:br>
                        <a:rPr lang="en-US" sz="1200" dirty="0"/>
                      </a:br>
                      <a:r>
                        <a:rPr lang="en-US" sz="1200" dirty="0"/>
                        <a:t>- High accuracy (99.7%)</a:t>
                      </a:r>
                      <a:endParaRPr lang="en-US" sz="1200" b="0" i="0" dirty="0">
                        <a:solidFill>
                          <a:srgbClr val="000000"/>
                        </a:solidFill>
                        <a:effectLst/>
                        <a:latin typeface="+mn-lt"/>
                      </a:endParaRPr>
                    </a:p>
                    <a:p>
                      <a:pPr marL="0" indent="0">
                        <a:buFontTx/>
                        <a:buNone/>
                      </a:pPr>
                      <a:r>
                        <a:rPr lang="en-US" sz="1200" dirty="0"/>
                        <a:t>- Reduces false positives by 3% </a:t>
                      </a:r>
                      <a:br>
                        <a:rPr lang="en-US" sz="1200" dirty="0"/>
                      </a:br>
                      <a:r>
                        <a:rPr lang="en-US" sz="1200" dirty="0"/>
                        <a:t>- Improves anomaly detection by 13%</a:t>
                      </a:r>
                    </a:p>
                    <a:p>
                      <a:pPr marL="0" indent="0">
                        <a:buFontTx/>
                        <a:buNone/>
                      </a:pPr>
                      <a:endParaRPr lang="en-US" sz="1200" dirty="0"/>
                    </a:p>
                    <a:p>
                      <a:pPr marL="0" indent="0">
                        <a:buFontTx/>
                        <a:buNone/>
                      </a:pPr>
                      <a:r>
                        <a:rPr lang="en-US" sz="1200" dirty="0"/>
                        <a:t>- Provides feature importance analysis </a:t>
                      </a:r>
                      <a:br>
                        <a:rPr lang="en-US" sz="1200" dirty="0"/>
                      </a:br>
                      <a:r>
                        <a:rPr lang="en-US" sz="1200" dirty="0"/>
                        <a:t>- Uses real-world datasets (IoT-based manufacturing and IoT botnet attacks)</a:t>
                      </a:r>
                    </a:p>
                    <a:p>
                      <a:pPr marL="0" indent="0">
                        <a:buFontTx/>
                        <a:buNone/>
                      </a:pPr>
                      <a:endParaRPr lang="en-US" sz="1200" b="0" i="0" dirty="0">
                        <a:solidFill>
                          <a:srgbClr val="000000"/>
                        </a:solidFill>
                        <a:effectLst/>
                        <a:latin typeface="+mn-lt"/>
                      </a:endParaRPr>
                    </a:p>
                    <a:p>
                      <a:pPr marL="0" indent="0">
                        <a:buFontTx/>
                        <a:buNone/>
                      </a:pPr>
                      <a:r>
                        <a:rPr lang="en-US" sz="1200" dirty="0"/>
                        <a:t>- Reduces authentication latency by 66.6% </a:t>
                      </a:r>
                      <a:br>
                        <a:rPr lang="en-US" sz="1200" dirty="0"/>
                      </a:br>
                      <a:r>
                        <a:rPr lang="en-US" sz="1200" dirty="0"/>
                        <a:t>- Lowers energy consumption by 31.8%</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Adapts to evolving cyber threats </a:t>
                      </a:r>
                      <a:br>
                        <a:rPr lang="en-US" sz="1200" dirty="0"/>
                      </a:br>
                      <a:r>
                        <a:rPr lang="en-US" sz="1200" dirty="0"/>
                        <a:t>- Uses RL for autonomous intrusion prevention</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 Computationally expensive </a:t>
                      </a:r>
                      <a:br>
                        <a:rPr lang="en-US" sz="1200" dirty="0"/>
                      </a:br>
                      <a:r>
                        <a:rPr lang="en-US" sz="1200" dirty="0"/>
                        <a:t>- Requires an iterative learning approach</a:t>
                      </a:r>
                    </a:p>
                    <a:p>
                      <a:pPr marL="0" indent="0">
                        <a:buFontTx/>
                        <a:buNone/>
                      </a:pPr>
                      <a:endParaRPr lang="en-US" sz="1200" dirty="0"/>
                    </a:p>
                    <a:p>
                      <a:pPr marL="0" indent="0">
                        <a:buFontTx/>
                        <a:buNone/>
                      </a:pPr>
                      <a:endParaRPr lang="en-US" sz="1200" b="0" i="0" dirty="0">
                        <a:solidFill>
                          <a:srgbClr val="000000"/>
                        </a:solidFill>
                        <a:effectLst/>
                        <a:latin typeface="+mn-lt"/>
                      </a:endParaRPr>
                    </a:p>
                    <a:p>
                      <a:pPr marL="0" indent="0">
                        <a:buFontTx/>
                        <a:buNone/>
                      </a:pPr>
                      <a:r>
                        <a:rPr lang="en-US" sz="1200" dirty="0"/>
                        <a:t>- High dependency on IoT infrastructure </a:t>
                      </a:r>
                      <a:br>
                        <a:rPr lang="en-US" sz="1200" dirty="0"/>
                      </a:br>
                      <a:r>
                        <a:rPr lang="en-US" sz="1200" dirty="0"/>
                        <a:t>- Real-time performance not extensively tested</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High complexity of XAI models </a:t>
                      </a:r>
                      <a:br>
                        <a:rPr lang="en-US" sz="1200" dirty="0"/>
                      </a:br>
                      <a:r>
                        <a:rPr lang="en-US" sz="1200" dirty="0"/>
                        <a:t>- Not tested in real-time IoT edge environments</a:t>
                      </a:r>
                    </a:p>
                    <a:p>
                      <a:pPr marL="0" indent="0">
                        <a:buFontTx/>
                        <a:buNone/>
                      </a:pPr>
                      <a:endParaRPr lang="en-US" sz="1200" dirty="0"/>
                    </a:p>
                    <a:p>
                      <a:pPr marL="0" indent="0">
                        <a:buFontTx/>
                        <a:buNone/>
                      </a:pPr>
                      <a:endParaRPr lang="en-US" sz="1200" dirty="0"/>
                    </a:p>
                    <a:p>
                      <a:pPr marL="0" indent="0">
                        <a:buFontTx/>
                        <a:buNone/>
                      </a:pPr>
                      <a:r>
                        <a:rPr lang="en-US" sz="1200" dirty="0"/>
                        <a:t>- High computational demands for blockchain </a:t>
                      </a:r>
                      <a:br>
                        <a:rPr lang="en-US" sz="1200" dirty="0"/>
                      </a:br>
                      <a:r>
                        <a:rPr lang="en-US" sz="1200" dirty="0"/>
                        <a:t>- Limited testing on large-scale networks</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High false positive rates </a:t>
                      </a:r>
                      <a:br>
                        <a:rPr lang="en-US" sz="1200" dirty="0"/>
                      </a:br>
                      <a:r>
                        <a:rPr lang="en-US" sz="1200" dirty="0"/>
                        <a:t>- Blockchain integration may slow response times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 Needs validation on real-world IoT networks </a:t>
                      </a:r>
                      <a:br>
                        <a:rPr lang="en-US" sz="1200" dirty="0"/>
                      </a:br>
                      <a:r>
                        <a:rPr lang="en-US" sz="1200" dirty="0"/>
                        <a:t>- Scalability of active learning for large IoT datasets remains untested</a:t>
                      </a:r>
                    </a:p>
                    <a:p>
                      <a:pPr marL="0" indent="0">
                        <a:buFontTx/>
                        <a:buNone/>
                      </a:pPr>
                      <a:endParaRPr lang="en-US" sz="1200" dirty="0"/>
                    </a:p>
                    <a:p>
                      <a:pPr marL="0" indent="0">
                        <a:buFontTx/>
                        <a:buNone/>
                      </a:pPr>
                      <a:r>
                        <a:rPr lang="en-US" sz="1200" dirty="0"/>
                        <a:t>- Lacks validation in different industrial environments </a:t>
                      </a:r>
                      <a:br>
                        <a:rPr lang="en-US" sz="1200" dirty="0"/>
                      </a:br>
                      <a:r>
                        <a:rPr lang="en-US" sz="1200" dirty="0"/>
                        <a:t>- No hybrid AI models considered for further improvement</a:t>
                      </a:r>
                    </a:p>
                    <a:p>
                      <a:pPr marL="0" indent="0">
                        <a:buFontTx/>
                        <a:buNone/>
                      </a:pPr>
                      <a:endParaRPr lang="en-US" sz="1200" dirty="0"/>
                    </a:p>
                    <a:p>
                      <a:pPr marL="0" indent="0">
                        <a:buFontTx/>
                        <a:buNone/>
                      </a:pPr>
                      <a:endParaRPr lang="en-US" sz="1200" dirty="0"/>
                    </a:p>
                    <a:p>
                      <a:pPr marL="0" indent="0">
                        <a:buFontTx/>
                        <a:buNone/>
                      </a:pPr>
                      <a:r>
                        <a:rPr lang="en-US" sz="1200" dirty="0"/>
                        <a:t>- Needs further research on integrating XAI with lightweight IoT models </a:t>
                      </a:r>
                      <a:br>
                        <a:rPr lang="en-US" sz="1200" dirty="0"/>
                      </a:br>
                      <a:r>
                        <a:rPr lang="en-US" sz="1200" dirty="0"/>
                        <a:t>- Lacks studies on the impact of XAI on intrusion response times</a:t>
                      </a:r>
                    </a:p>
                    <a:p>
                      <a:pPr marL="0" indent="0">
                        <a:buFontTx/>
                        <a:buNone/>
                      </a:pPr>
                      <a:endParaRPr lang="en-US" sz="1200" dirty="0"/>
                    </a:p>
                    <a:p>
                      <a:pPr marL="0" indent="0">
                        <a:buFontTx/>
                        <a:buNone/>
                      </a:pPr>
                      <a:r>
                        <a:rPr lang="en-US" sz="1200" dirty="0"/>
                        <a:t>- Needs more real-world testing with 5G and LoRa environments </a:t>
                      </a:r>
                      <a:br>
                        <a:rPr lang="en-US" sz="1200" dirty="0"/>
                      </a:br>
                      <a:r>
                        <a:rPr lang="en-US" sz="1200" dirty="0"/>
                        <a:t>- Scalability of blockchain in IoT security is unexplored</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Needs optimization to reduce computational load </a:t>
                      </a:r>
                      <a:br>
                        <a:rPr lang="en-US" sz="1200" dirty="0"/>
                      </a:br>
                      <a:r>
                        <a:rPr lang="en-US" sz="1200" dirty="0"/>
                        <a:t>- Further study required for scaling RL models in </a:t>
                      </a:r>
                      <a:r>
                        <a:rPr lang="en-US" sz="1200" dirty="0" err="1"/>
                        <a:t>IIoT</a:t>
                      </a:r>
                      <a:r>
                        <a:rPr lang="en-US" sz="1200" dirty="0"/>
                        <a:t> networks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047179105"/>
                  </a:ext>
                </a:extLst>
              </a:tr>
            </a:tbl>
          </a:graphicData>
        </a:graphic>
      </p:graphicFrame>
      <p:cxnSp>
        <p:nvCxnSpPr>
          <p:cNvPr id="4" name="Straight Connector 3">
            <a:extLst>
              <a:ext uri="{FF2B5EF4-FFF2-40B4-BE49-F238E27FC236}">
                <a16:creationId xmlns:a16="http://schemas.microsoft.com/office/drawing/2014/main" id="{A46C1863-9930-32A1-A10B-6EFD5160BBF9}"/>
              </a:ext>
            </a:extLst>
          </p:cNvPr>
          <p:cNvCxnSpPr>
            <a:cxnSpLocks/>
          </p:cNvCxnSpPr>
          <p:nvPr/>
        </p:nvCxnSpPr>
        <p:spPr>
          <a:xfrm>
            <a:off x="0" y="1762125"/>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CA04E6-2AAC-8BA3-B946-0EE46D3139CF}"/>
              </a:ext>
            </a:extLst>
          </p:cNvPr>
          <p:cNvCxnSpPr>
            <a:cxnSpLocks/>
          </p:cNvCxnSpPr>
          <p:nvPr/>
        </p:nvCxnSpPr>
        <p:spPr>
          <a:xfrm>
            <a:off x="-3" y="2844996"/>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3BD9F83-E370-B9FF-7DD5-D7300FDCD6F0}"/>
              </a:ext>
            </a:extLst>
          </p:cNvPr>
          <p:cNvCxnSpPr>
            <a:cxnSpLocks/>
          </p:cNvCxnSpPr>
          <p:nvPr/>
        </p:nvCxnSpPr>
        <p:spPr>
          <a:xfrm>
            <a:off x="0" y="3998383"/>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959CF3-B68F-3930-7207-992A6367C1A8}"/>
              </a:ext>
            </a:extLst>
          </p:cNvPr>
          <p:cNvCxnSpPr>
            <a:cxnSpLocks/>
          </p:cNvCxnSpPr>
          <p:nvPr/>
        </p:nvCxnSpPr>
        <p:spPr>
          <a:xfrm>
            <a:off x="-5" y="5304367"/>
            <a:ext cx="121920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0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8DCB6-D431-43BC-40B6-B25455B31F21}"/>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7A2ED7-ECCB-D7A0-9B21-E1768887BDC3}"/>
              </a:ext>
            </a:extLst>
          </p:cNvPr>
          <p:cNvGraphicFramePr>
            <a:graphicFrameLocks noGrp="1"/>
          </p:cNvGraphicFramePr>
          <p:nvPr>
            <p:extLst>
              <p:ext uri="{D42A27DB-BD31-4B8C-83A1-F6EECF244321}">
                <p14:modId xmlns:p14="http://schemas.microsoft.com/office/powerpoint/2010/main" val="3666063758"/>
              </p:ext>
            </p:extLst>
          </p:nvPr>
        </p:nvGraphicFramePr>
        <p:xfrm>
          <a:off x="3" y="-1"/>
          <a:ext cx="12191997" cy="6857995"/>
        </p:xfrm>
        <a:graphic>
          <a:graphicData uri="http://schemas.openxmlformats.org/drawingml/2006/table">
            <a:tbl>
              <a:tblPr/>
              <a:tblGrid>
                <a:gridCol w="669295">
                  <a:extLst>
                    <a:ext uri="{9D8B030D-6E8A-4147-A177-3AD203B41FA5}">
                      <a16:colId xmlns:a16="http://schemas.microsoft.com/office/drawing/2014/main" val="3826458108"/>
                    </a:ext>
                  </a:extLst>
                </a:gridCol>
                <a:gridCol w="2114121">
                  <a:extLst>
                    <a:ext uri="{9D8B030D-6E8A-4147-A177-3AD203B41FA5}">
                      <a16:colId xmlns:a16="http://schemas.microsoft.com/office/drawing/2014/main" val="4080786909"/>
                    </a:ext>
                  </a:extLst>
                </a:gridCol>
                <a:gridCol w="1397000">
                  <a:extLst>
                    <a:ext uri="{9D8B030D-6E8A-4147-A177-3AD203B41FA5}">
                      <a16:colId xmlns:a16="http://schemas.microsoft.com/office/drawing/2014/main" val="3330118374"/>
                    </a:ext>
                  </a:extLst>
                </a:gridCol>
                <a:gridCol w="2084915">
                  <a:extLst>
                    <a:ext uri="{9D8B030D-6E8A-4147-A177-3AD203B41FA5}">
                      <a16:colId xmlns:a16="http://schemas.microsoft.com/office/drawing/2014/main" val="1335413610"/>
                    </a:ext>
                  </a:extLst>
                </a:gridCol>
                <a:gridCol w="1907115">
                  <a:extLst>
                    <a:ext uri="{9D8B030D-6E8A-4147-A177-3AD203B41FA5}">
                      <a16:colId xmlns:a16="http://schemas.microsoft.com/office/drawing/2014/main" val="2828800715"/>
                    </a:ext>
                  </a:extLst>
                </a:gridCol>
                <a:gridCol w="1754718">
                  <a:extLst>
                    <a:ext uri="{9D8B030D-6E8A-4147-A177-3AD203B41FA5}">
                      <a16:colId xmlns:a16="http://schemas.microsoft.com/office/drawing/2014/main" val="1286862130"/>
                    </a:ext>
                  </a:extLst>
                </a:gridCol>
                <a:gridCol w="2264833">
                  <a:extLst>
                    <a:ext uri="{9D8B030D-6E8A-4147-A177-3AD203B41FA5}">
                      <a16:colId xmlns:a16="http://schemas.microsoft.com/office/drawing/2014/main" val="2366473219"/>
                    </a:ext>
                  </a:extLst>
                </a:gridCol>
              </a:tblGrid>
              <a:tr h="594643">
                <a:tc>
                  <a:txBody>
                    <a:bodyPr/>
                    <a:lstStyle/>
                    <a:p>
                      <a:pPr algn="ctr" rtl="0" fontAlgn="base"/>
                      <a:r>
                        <a:rPr lang="en-IN" sz="1600" b="1" i="0" dirty="0">
                          <a:solidFill>
                            <a:srgbClr val="FFFFFF"/>
                          </a:solidFill>
                          <a:effectLst/>
                          <a:latin typeface="+mn-lt"/>
                        </a:rPr>
                        <a:t>S.NO​</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Title</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Citation Number</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Methodology​</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Pros​</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Cons</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Research gap​</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071007327"/>
                  </a:ext>
                </a:extLst>
              </a:tr>
              <a:tr h="6263352">
                <a:tc>
                  <a:txBody>
                    <a:bodyPr/>
                    <a:lstStyle/>
                    <a:p>
                      <a:pPr algn="l" rtl="0" fontAlgn="base"/>
                      <a:r>
                        <a:rPr lang="en-US" sz="1200" b="0" i="0" dirty="0">
                          <a:solidFill>
                            <a:srgbClr val="000000"/>
                          </a:solidFill>
                          <a:effectLst/>
                          <a:latin typeface="+mn-lt"/>
                        </a:rPr>
                        <a:t>11</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12</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13</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14</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15</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DL-ADS: Improved Grey Wolf Optimization Enabled AE-LSTM Technique for Efficient Network Anomaly Detection in IoT Edge Computing</a:t>
                      </a:r>
                    </a:p>
                    <a:p>
                      <a:endParaRPr lang="en-US" sz="1200" b="0" i="0" dirty="0">
                        <a:solidFill>
                          <a:srgbClr val="000000"/>
                        </a:solidFill>
                        <a:effectLst/>
                        <a:latin typeface="+mn-lt"/>
                      </a:endParaRPr>
                    </a:p>
                    <a:p>
                      <a:r>
                        <a:rPr lang="en-US" sz="1200" dirty="0"/>
                        <a:t>Detection of Real-Time Malicious Intrusions and Attacks in IoT Empowered Cybersecurity Infrastructures</a:t>
                      </a:r>
                    </a:p>
                    <a:p>
                      <a:endParaRPr lang="en-US" sz="1200" dirty="0"/>
                    </a:p>
                    <a:p>
                      <a:r>
                        <a:rPr lang="en-US" sz="1200" dirty="0"/>
                        <a:t>Intrusion Detection in IoT Systems Using Denoising Autoencoder</a:t>
                      </a:r>
                    </a:p>
                    <a:p>
                      <a:endParaRPr lang="en-US" sz="1200" dirty="0"/>
                    </a:p>
                    <a:p>
                      <a:endParaRPr lang="en-US" sz="1200" dirty="0"/>
                    </a:p>
                    <a:p>
                      <a:endParaRPr lang="en-US" sz="1200" dirty="0"/>
                    </a:p>
                    <a:p>
                      <a:endParaRPr lang="en-US" sz="1200" dirty="0"/>
                    </a:p>
                    <a:p>
                      <a:r>
                        <a:rPr lang="en-US" sz="1200" dirty="0"/>
                        <a:t>A Comprehensive Approach to Intrusion Detection in IoT Environments Using Hybrid Feature Selection and Multi-Stage Classification Techniques</a:t>
                      </a:r>
                    </a:p>
                    <a:p>
                      <a:endParaRPr lang="en-US" sz="1200" dirty="0"/>
                    </a:p>
                    <a:p>
                      <a:r>
                        <a:rPr lang="en-US" sz="1200" dirty="0"/>
                        <a:t>Self-Adaptive Traffic Anomaly Detection System for IoT Smart Home Environments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algn="l" rtl="0" fontAlgn="auto"/>
                      <a:r>
                        <a:rPr lang="en-IN" sz="1200" dirty="0">
                          <a:hlinkClick r:id="rId2"/>
                        </a:rPr>
                        <a:t>https://doi.org/10.1109/ACCESS.2024.3405628</a:t>
                      </a:r>
                      <a:endParaRPr lang="en-IN" sz="1200" dirty="0"/>
                    </a:p>
                    <a:p>
                      <a:pPr algn="l" rtl="0" fontAlgn="auto"/>
                      <a:endParaRPr lang="en-IN" sz="1200" dirty="0">
                        <a:hlinkClick r:id="rId3"/>
                      </a:endParaRPr>
                    </a:p>
                    <a:p>
                      <a:pPr algn="l" rtl="0" fontAlgn="auto"/>
                      <a:endParaRPr lang="en-IN" sz="1200" dirty="0">
                        <a:hlinkClick r:id="rId3"/>
                      </a:endParaRPr>
                    </a:p>
                    <a:p>
                      <a:pPr algn="l" rtl="0" fontAlgn="auto"/>
                      <a:endParaRPr lang="en-IN" sz="1200" dirty="0">
                        <a:hlinkClick r:id="rId3"/>
                      </a:endParaRPr>
                    </a:p>
                    <a:p>
                      <a:pPr algn="l" rtl="0" fontAlgn="auto"/>
                      <a:r>
                        <a:rPr lang="en-IN" sz="1200" dirty="0">
                          <a:hlinkClick r:id="rId4"/>
                        </a:rPr>
                        <a:t>https://doi.org/10.1109/ACCESS.2023.3238664</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5"/>
                        </a:rPr>
                        <a:t>https://doi.org/10.1109/ACCESS.2024.3451726</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6"/>
                        </a:rPr>
                        <a:t>https://doi.org/10.1109/ACCESS.2025.3532895</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7"/>
                        </a:rPr>
                        <a:t>https://doi.org/10.23919/transcom.2024EBT0002</a:t>
                      </a:r>
                      <a:endParaRPr lang="en-IN" sz="1200" dirty="0"/>
                    </a:p>
                    <a:p>
                      <a:pPr algn="l" rtl="0" fontAlgn="auto"/>
                      <a:endParaRPr lang="en-IN"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Uses Improved Grey Wolf Optimization (IGWO) with AE-LSTM for network anomaly detection in IoT edge computing.</a:t>
                      </a:r>
                    </a:p>
                    <a:p>
                      <a:endParaRPr lang="en-US" sz="1200" dirty="0"/>
                    </a:p>
                    <a:p>
                      <a:r>
                        <a:rPr lang="en-US" sz="1200" dirty="0"/>
                        <a:t>Uses Generative Adversarial Networks (GAN) for detecting cyber threats in IoT-driven cybersecurity infrastructures.</a:t>
                      </a:r>
                    </a:p>
                    <a:p>
                      <a:endParaRPr lang="en-US" sz="1200" dirty="0"/>
                    </a:p>
                    <a:p>
                      <a:endParaRPr lang="en-US" sz="1200" dirty="0"/>
                    </a:p>
                    <a:p>
                      <a:r>
                        <a:rPr lang="en-IN" sz="1200" dirty="0"/>
                        <a:t>Uses Denoising Autoencoder (DAE) to detect anomalies in IoT networks, tested on CICIDS2017 and NSL-KDD datasets.</a:t>
                      </a:r>
                      <a:endParaRPr lang="en-US" sz="1200" dirty="0"/>
                    </a:p>
                    <a:p>
                      <a:endParaRPr lang="en-US" sz="1200" dirty="0"/>
                    </a:p>
                    <a:p>
                      <a:r>
                        <a:rPr lang="en-US" sz="1200" dirty="0"/>
                        <a:t>Combines Quantum-Inspired Particle Swarm Optimization (QIPSO) with Capsule Networks and Attention-Augmented RNNs for intrusion detection.</a:t>
                      </a:r>
                    </a:p>
                    <a:p>
                      <a:endParaRPr lang="en-US" sz="1200" dirty="0"/>
                    </a:p>
                    <a:p>
                      <a:r>
                        <a:rPr lang="en-US" sz="1200" dirty="0"/>
                        <a:t>Uses a self-adaptive anomaly detection system with a honeypot server and real-time traffic analysis for IoT smart homes.</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 High accuracy (99.11%) </a:t>
                      </a:r>
                      <a:br>
                        <a:rPr lang="en-US" sz="1200" dirty="0"/>
                      </a:br>
                      <a:r>
                        <a:rPr lang="en-US" sz="1200" dirty="0"/>
                        <a:t>- Optimized hyperparameters improve LSTM performance</a:t>
                      </a:r>
                    </a:p>
                    <a:p>
                      <a:pPr marL="0" indent="0">
                        <a:buFontTx/>
                        <a:buNone/>
                      </a:pPr>
                      <a:endParaRPr lang="en-US" sz="1200" b="0" i="0" dirty="0">
                        <a:solidFill>
                          <a:srgbClr val="000000"/>
                        </a:solidFill>
                        <a:effectLst/>
                        <a:latin typeface="+mn-lt"/>
                      </a:endParaRPr>
                    </a:p>
                    <a:p>
                      <a:pPr marL="285750" indent="-285750">
                        <a:buFontTx/>
                        <a:buChar char="-"/>
                      </a:pPr>
                      <a:endParaRPr lang="en-US" sz="1200" b="0" i="0" dirty="0">
                        <a:solidFill>
                          <a:srgbClr val="000000"/>
                        </a:solidFill>
                        <a:effectLst/>
                        <a:latin typeface="+mn-lt"/>
                      </a:endParaRPr>
                    </a:p>
                    <a:p>
                      <a:pPr marL="0" indent="0">
                        <a:buFontTx/>
                        <a:buNone/>
                      </a:pPr>
                      <a:r>
                        <a:rPr lang="en-US" sz="1200" dirty="0"/>
                        <a:t>- Improves accuracy (97%) for intrusion detection </a:t>
                      </a:r>
                      <a:br>
                        <a:rPr lang="en-US" sz="1200" dirty="0"/>
                      </a:br>
                      <a:r>
                        <a:rPr lang="en-US" sz="1200" dirty="0"/>
                        <a:t>- Tested on NSL-KDD, KDDCup99, and UNSW-NB15 datasets</a:t>
                      </a:r>
                    </a:p>
                    <a:p>
                      <a:pPr marL="0" indent="0">
                        <a:buFontTx/>
                        <a:buNone/>
                      </a:pPr>
                      <a:endParaRPr lang="en-US" sz="1200" dirty="0"/>
                    </a:p>
                    <a:p>
                      <a:pPr marL="0" indent="0">
                        <a:buFontTx/>
                        <a:buNone/>
                      </a:pPr>
                      <a:r>
                        <a:rPr lang="en-US" sz="1200" dirty="0"/>
                        <a:t>- High accuracy (99.991%) </a:t>
                      </a:r>
                      <a:br>
                        <a:rPr lang="en-US" sz="1200" dirty="0"/>
                      </a:br>
                      <a:r>
                        <a:rPr lang="en-US" sz="1200" dirty="0"/>
                        <a:t>- Effective feature extraction for anomaly detection</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Outperforms state-of-the-art IDS techniques </a:t>
                      </a:r>
                      <a:br>
                        <a:rPr lang="en-US" sz="1200" dirty="0"/>
                      </a:br>
                      <a:r>
                        <a:rPr lang="en-US" sz="1200" dirty="0"/>
                        <a:t>- Achieves 98.83% accuracy on TON-IoT dataset</a:t>
                      </a:r>
                    </a:p>
                    <a:p>
                      <a:pPr marL="0" indent="0">
                        <a:buFontTx/>
                        <a:buNone/>
                      </a:pPr>
                      <a:endParaRPr lang="en-US" sz="1200" dirty="0"/>
                    </a:p>
                    <a:p>
                      <a:pPr marL="0" indent="0">
                        <a:buFontTx/>
                        <a:buNone/>
                      </a:pPr>
                      <a:endParaRPr lang="en-US" sz="1200" dirty="0"/>
                    </a:p>
                    <a:p>
                      <a:pPr marL="0" indent="0">
                        <a:buFontTx/>
                        <a:buNone/>
                      </a:pPr>
                      <a:r>
                        <a:rPr lang="en-US" sz="1200" dirty="0"/>
                        <a:t>- Real-time adaptability to evolving cyber threats </a:t>
                      </a:r>
                      <a:br>
                        <a:rPr lang="en-US" sz="1200" dirty="0"/>
                      </a:br>
                      <a:r>
                        <a:rPr lang="en-US" sz="1200" dirty="0"/>
                        <a:t>- Uses dynamic model updates for anomaly detection</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 Limited real-world deployment validation </a:t>
                      </a:r>
                      <a:br>
                        <a:rPr lang="en-US" sz="1200" dirty="0"/>
                      </a:br>
                      <a:r>
                        <a:rPr lang="en-US" sz="1200" dirty="0"/>
                        <a:t>- High computational cost for large-scale IoT networks</a:t>
                      </a: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High false positive rates </a:t>
                      </a:r>
                      <a:br>
                        <a:rPr lang="en-US" sz="1200" dirty="0"/>
                      </a:br>
                      <a:r>
                        <a:rPr lang="en-US" sz="1200" dirty="0"/>
                        <a:t>- Requires high computing resources</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High training time </a:t>
                      </a:r>
                      <a:br>
                        <a:rPr lang="en-US" sz="1200" dirty="0"/>
                      </a:br>
                      <a:r>
                        <a:rPr lang="en-US" sz="1200" dirty="0"/>
                        <a:t>- Performance on real-time IoT data is unverified</a:t>
                      </a:r>
                    </a:p>
                    <a:p>
                      <a:pPr marL="0" indent="0">
                        <a:buFontTx/>
                        <a:buNone/>
                      </a:pPr>
                      <a:endParaRPr lang="en-US" sz="1200" dirty="0"/>
                    </a:p>
                    <a:p>
                      <a:pPr marL="0" indent="0">
                        <a:buFontTx/>
                        <a:buNone/>
                      </a:pPr>
                      <a:endParaRPr lang="en-US" sz="1200" dirty="0"/>
                    </a:p>
                    <a:p>
                      <a:pPr marL="0" indent="0">
                        <a:buFontTx/>
                        <a:buNone/>
                      </a:pPr>
                      <a:endParaRPr lang="en-US" sz="1200" dirty="0"/>
                    </a:p>
                    <a:p>
                      <a:pPr marL="0" indent="0">
                        <a:buFontTx/>
                        <a:buNone/>
                      </a:pPr>
                      <a:r>
                        <a:rPr lang="en-US" sz="1200" dirty="0"/>
                        <a:t>-High resource consumption </a:t>
                      </a:r>
                    </a:p>
                    <a:p>
                      <a:pPr marL="0" indent="0">
                        <a:buFontTx/>
                        <a:buNone/>
                      </a:pPr>
                      <a:r>
                        <a:rPr lang="en-US" sz="1200" dirty="0"/>
                        <a:t>- Not tested for real-time adaptive learning</a:t>
                      </a:r>
                    </a:p>
                    <a:p>
                      <a:pPr marL="0" indent="0">
                        <a:buFontTx/>
                        <a:buNone/>
                      </a:pPr>
                      <a:endParaRPr lang="en-US" sz="1200" dirty="0"/>
                    </a:p>
                    <a:p>
                      <a:pPr marL="0" indent="0">
                        <a:buFontTx/>
                        <a:buNone/>
                      </a:pPr>
                      <a:endParaRPr lang="en-US" sz="1200" dirty="0"/>
                    </a:p>
                    <a:p>
                      <a:pPr marL="0" indent="0">
                        <a:buFontTx/>
                        <a:buNone/>
                      </a:pPr>
                      <a:r>
                        <a:rPr lang="en-US" sz="1200" dirty="0"/>
                        <a:t>- High reliance on honeypot server accuracy </a:t>
                      </a:r>
                      <a:br>
                        <a:rPr lang="en-US" sz="1200" dirty="0"/>
                      </a:br>
                      <a:r>
                        <a:rPr lang="en-US" sz="1200" dirty="0"/>
                        <a:t>- Needs extensive testing in diverse IoT environments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-Needs further study on energy</a:t>
                      </a:r>
                    </a:p>
                    <a:p>
                      <a:pPr marL="0" indent="0">
                        <a:buFontTx/>
                        <a:buNone/>
                      </a:pPr>
                      <a:r>
                        <a:rPr lang="en-US" sz="1200" dirty="0"/>
                        <a:t>-efficient AI models for IoT edge</a:t>
                      </a: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Needs real-time evaluation in industrial IoT networks </a:t>
                      </a:r>
                      <a:br>
                        <a:rPr lang="en-US" sz="1200" dirty="0"/>
                      </a:br>
                      <a:r>
                        <a:rPr lang="en-US" sz="1200" dirty="0"/>
                        <a:t>- Scalability of GAN-based IDS remains unexplored</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Requires real-world implementation to validate effectiveness </a:t>
                      </a:r>
                      <a:br>
                        <a:rPr lang="en-US" sz="1200" dirty="0"/>
                      </a:br>
                      <a:r>
                        <a:rPr lang="en-US" sz="1200" dirty="0"/>
                        <a:t>- Needs adaptive learning for evolving attack patterns</a:t>
                      </a:r>
                    </a:p>
                    <a:p>
                      <a:pPr marL="0" indent="0">
                        <a:buFontTx/>
                        <a:buNone/>
                      </a:pPr>
                      <a:endParaRPr lang="en-US" sz="1200" dirty="0"/>
                    </a:p>
                    <a:p>
                      <a:pPr marL="0" indent="0">
                        <a:buFontTx/>
                        <a:buNone/>
                      </a:pPr>
                      <a:r>
                        <a:rPr lang="en-US" sz="1200" dirty="0"/>
                        <a:t>- Requires further testing on energy-constrained IoT devices </a:t>
                      </a:r>
                      <a:br>
                        <a:rPr lang="en-US" sz="1200" dirty="0"/>
                      </a:br>
                      <a:r>
                        <a:rPr lang="en-US" sz="1200" dirty="0"/>
                        <a:t>- Needs more scalable implementation strategies</a:t>
                      </a:r>
                    </a:p>
                    <a:p>
                      <a:pPr marL="0" indent="0">
                        <a:buFontTx/>
                        <a:buNone/>
                      </a:pPr>
                      <a:endParaRPr lang="en-US" sz="1200" b="0" i="0" dirty="0">
                        <a:solidFill>
                          <a:srgbClr val="000000"/>
                        </a:solidFill>
                        <a:effectLst/>
                        <a:latin typeface="+mn-lt"/>
                      </a:endParaRPr>
                    </a:p>
                    <a:p>
                      <a:pPr marL="0" indent="0">
                        <a:buFontTx/>
                        <a:buNone/>
                      </a:pPr>
                      <a:r>
                        <a:rPr lang="en-US" sz="1200" dirty="0"/>
                        <a:t>- Further study needed on improving scalability </a:t>
                      </a:r>
                      <a:br>
                        <a:rPr lang="en-US" sz="1200" dirty="0"/>
                      </a:br>
                      <a:r>
                        <a:rPr lang="en-US" sz="1200" dirty="0"/>
                        <a:t>- Requires evaluation on industrial IoT settings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047179105"/>
                  </a:ext>
                </a:extLst>
              </a:tr>
            </a:tbl>
          </a:graphicData>
        </a:graphic>
      </p:graphicFrame>
      <p:cxnSp>
        <p:nvCxnSpPr>
          <p:cNvPr id="4" name="Straight Connector 3">
            <a:extLst>
              <a:ext uri="{FF2B5EF4-FFF2-40B4-BE49-F238E27FC236}">
                <a16:creationId xmlns:a16="http://schemas.microsoft.com/office/drawing/2014/main" id="{8C2FD4DB-C357-B28F-2D48-70B03FB51A27}"/>
              </a:ext>
            </a:extLst>
          </p:cNvPr>
          <p:cNvCxnSpPr>
            <a:cxnSpLocks/>
          </p:cNvCxnSpPr>
          <p:nvPr/>
        </p:nvCxnSpPr>
        <p:spPr>
          <a:xfrm>
            <a:off x="0" y="1593283"/>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398E44E-6E8B-105F-9E26-3BFD2CDE148F}"/>
              </a:ext>
            </a:extLst>
          </p:cNvPr>
          <p:cNvCxnSpPr>
            <a:cxnSpLocks/>
          </p:cNvCxnSpPr>
          <p:nvPr/>
        </p:nvCxnSpPr>
        <p:spPr>
          <a:xfrm>
            <a:off x="-11" y="2597150"/>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AA8EC63-F3C4-AE71-7B97-46FFA23A8689}"/>
              </a:ext>
            </a:extLst>
          </p:cNvPr>
          <p:cNvCxnSpPr>
            <a:cxnSpLocks/>
          </p:cNvCxnSpPr>
          <p:nvPr/>
        </p:nvCxnSpPr>
        <p:spPr>
          <a:xfrm>
            <a:off x="-11" y="3682215"/>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AD6184-D8DC-A748-21E7-DCBDD0ADDBC2}"/>
              </a:ext>
            </a:extLst>
          </p:cNvPr>
          <p:cNvCxnSpPr>
            <a:cxnSpLocks/>
          </p:cNvCxnSpPr>
          <p:nvPr/>
        </p:nvCxnSpPr>
        <p:spPr>
          <a:xfrm>
            <a:off x="-11" y="4770377"/>
            <a:ext cx="121920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87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B36E-BF00-DC6E-BD20-DDE690198B92}"/>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CAAC965-1461-70E4-61E7-12C9823EA794}"/>
              </a:ext>
            </a:extLst>
          </p:cNvPr>
          <p:cNvGraphicFramePr>
            <a:graphicFrameLocks noGrp="1"/>
          </p:cNvGraphicFramePr>
          <p:nvPr>
            <p:extLst>
              <p:ext uri="{D42A27DB-BD31-4B8C-83A1-F6EECF244321}">
                <p14:modId xmlns:p14="http://schemas.microsoft.com/office/powerpoint/2010/main" val="3360491383"/>
              </p:ext>
            </p:extLst>
          </p:nvPr>
        </p:nvGraphicFramePr>
        <p:xfrm>
          <a:off x="0" y="0"/>
          <a:ext cx="12192003" cy="6857999"/>
        </p:xfrm>
        <a:graphic>
          <a:graphicData uri="http://schemas.openxmlformats.org/drawingml/2006/table">
            <a:tbl>
              <a:tblPr/>
              <a:tblGrid>
                <a:gridCol w="650451">
                  <a:extLst>
                    <a:ext uri="{9D8B030D-6E8A-4147-A177-3AD203B41FA5}">
                      <a16:colId xmlns:a16="http://schemas.microsoft.com/office/drawing/2014/main" val="3826458108"/>
                    </a:ext>
                  </a:extLst>
                </a:gridCol>
                <a:gridCol w="1886692">
                  <a:extLst>
                    <a:ext uri="{9D8B030D-6E8A-4147-A177-3AD203B41FA5}">
                      <a16:colId xmlns:a16="http://schemas.microsoft.com/office/drawing/2014/main" val="4080786909"/>
                    </a:ext>
                  </a:extLst>
                </a:gridCol>
                <a:gridCol w="1149032">
                  <a:extLst>
                    <a:ext uri="{9D8B030D-6E8A-4147-A177-3AD203B41FA5}">
                      <a16:colId xmlns:a16="http://schemas.microsoft.com/office/drawing/2014/main" val="3330118374"/>
                    </a:ext>
                  </a:extLst>
                </a:gridCol>
                <a:gridCol w="2483910">
                  <a:extLst>
                    <a:ext uri="{9D8B030D-6E8A-4147-A177-3AD203B41FA5}">
                      <a16:colId xmlns:a16="http://schemas.microsoft.com/office/drawing/2014/main" val="1335413610"/>
                    </a:ext>
                  </a:extLst>
                </a:gridCol>
                <a:gridCol w="2002365">
                  <a:extLst>
                    <a:ext uri="{9D8B030D-6E8A-4147-A177-3AD203B41FA5}">
                      <a16:colId xmlns:a16="http://schemas.microsoft.com/office/drawing/2014/main" val="2828800715"/>
                    </a:ext>
                  </a:extLst>
                </a:gridCol>
                <a:gridCol w="1839385">
                  <a:extLst>
                    <a:ext uri="{9D8B030D-6E8A-4147-A177-3AD203B41FA5}">
                      <a16:colId xmlns:a16="http://schemas.microsoft.com/office/drawing/2014/main" val="1286862130"/>
                    </a:ext>
                  </a:extLst>
                </a:gridCol>
                <a:gridCol w="2180168">
                  <a:extLst>
                    <a:ext uri="{9D8B030D-6E8A-4147-A177-3AD203B41FA5}">
                      <a16:colId xmlns:a16="http://schemas.microsoft.com/office/drawing/2014/main" val="2366473219"/>
                    </a:ext>
                  </a:extLst>
                </a:gridCol>
              </a:tblGrid>
              <a:tr h="848051">
                <a:tc>
                  <a:txBody>
                    <a:bodyPr/>
                    <a:lstStyle/>
                    <a:p>
                      <a:pPr algn="ctr" rtl="0" fontAlgn="base"/>
                      <a:r>
                        <a:rPr lang="en-IN" sz="1600" b="1" i="0" dirty="0">
                          <a:solidFill>
                            <a:srgbClr val="FFFFFF"/>
                          </a:solidFill>
                          <a:effectLst/>
                          <a:latin typeface="+mn-lt"/>
                        </a:rPr>
                        <a:t>S.NO​</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Title​</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Citation Number</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Methodology​</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Pros</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Cons</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tc>
                  <a:txBody>
                    <a:bodyPr/>
                    <a:lstStyle/>
                    <a:p>
                      <a:pPr algn="ctr" rtl="0" fontAlgn="base"/>
                      <a:r>
                        <a:rPr lang="en-IN" sz="1600" b="1" i="0" dirty="0">
                          <a:solidFill>
                            <a:srgbClr val="FFFFFF"/>
                          </a:solidFill>
                          <a:effectLst/>
                          <a:latin typeface="+mn-lt"/>
                        </a:rPr>
                        <a:t>Research gap​</a:t>
                      </a:r>
                    </a:p>
                    <a:p>
                      <a:pPr algn="ctr" rtl="0" fontAlgn="base"/>
                      <a:r>
                        <a:rPr lang="en-IN" sz="1600" b="1" i="0" dirty="0">
                          <a:solidFill>
                            <a:srgbClr val="FFFFFF"/>
                          </a:solidFill>
                          <a:effectLst/>
                          <a:latin typeface="+mn-lt"/>
                        </a:rPr>
                        <a:t>​</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1031" cap="flat" cmpd="sng" algn="ctr">
                      <a:solidFill>
                        <a:srgbClr val="FFFFFF"/>
                      </a:solidFill>
                      <a:prstDash val="solid"/>
                      <a:round/>
                      <a:headEnd type="none" w="med" len="med"/>
                      <a:tailEnd type="none" w="med" len="med"/>
                    </a:lnB>
                    <a:solidFill>
                      <a:srgbClr val="C0504D"/>
                    </a:solidFill>
                  </a:tcPr>
                </a:tc>
                <a:extLst>
                  <a:ext uri="{0D108BD9-81ED-4DB2-BD59-A6C34878D82A}">
                    <a16:rowId xmlns:a16="http://schemas.microsoft.com/office/drawing/2014/main" val="1071007327"/>
                  </a:ext>
                </a:extLst>
              </a:tr>
              <a:tr h="6009948">
                <a:tc>
                  <a:txBody>
                    <a:bodyPr/>
                    <a:lstStyle/>
                    <a:p>
                      <a:pPr algn="l" rtl="0" fontAlgn="base"/>
                      <a:r>
                        <a:rPr lang="en-US" sz="1200" b="0" i="0" dirty="0">
                          <a:solidFill>
                            <a:srgbClr val="000000"/>
                          </a:solidFill>
                          <a:effectLst/>
                          <a:latin typeface="+mn-lt"/>
                        </a:rPr>
                        <a:t>16</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17</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18</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19</a:t>
                      </a: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endParaRPr lang="en-US" sz="1200" b="0" i="0" dirty="0">
                        <a:solidFill>
                          <a:srgbClr val="000000"/>
                        </a:solidFill>
                        <a:effectLst/>
                        <a:latin typeface="+mn-lt"/>
                      </a:endParaRPr>
                    </a:p>
                    <a:p>
                      <a:pPr algn="l" rtl="0" fontAlgn="base"/>
                      <a:r>
                        <a:rPr lang="en-US" sz="1200" b="0" i="0" dirty="0">
                          <a:solidFill>
                            <a:srgbClr val="000000"/>
                          </a:solidFill>
                          <a:effectLst/>
                          <a:latin typeface="+mn-lt"/>
                        </a:rPr>
                        <a:t>20</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Toward Intelligent Monitoring in IoT: AI Applications for Real-Time Analysis and Prediction</a:t>
                      </a:r>
                    </a:p>
                    <a:p>
                      <a:endParaRPr lang="en-US" sz="1200" b="0" i="0" dirty="0">
                        <a:solidFill>
                          <a:srgbClr val="000000"/>
                        </a:solidFill>
                        <a:effectLst/>
                        <a:latin typeface="+mn-lt"/>
                      </a:endParaRPr>
                    </a:p>
                    <a:p>
                      <a:r>
                        <a:rPr lang="en-US" sz="1200" dirty="0"/>
                        <a:t>Interpretable Rule Mining for Real-Time ECG Anomaly Detection in IoT Edge Sensors</a:t>
                      </a:r>
                    </a:p>
                    <a:p>
                      <a:endParaRPr lang="en-US" sz="1200" dirty="0"/>
                    </a:p>
                    <a:p>
                      <a:endParaRPr lang="en-US" sz="1200" dirty="0"/>
                    </a:p>
                    <a:p>
                      <a:r>
                        <a:rPr lang="en-US" sz="1200" dirty="0"/>
                        <a:t>Secure Healthcare Access Control System (SHACS) for Anomaly Detection and Enhanced Security in Cloud-Based Healthcare Applications</a:t>
                      </a:r>
                    </a:p>
                    <a:p>
                      <a:endParaRPr lang="en-US" sz="1200" dirty="0"/>
                    </a:p>
                    <a:p>
                      <a:r>
                        <a:rPr lang="en-US" sz="1200" dirty="0"/>
                        <a:t>Novel Framework for an Intrusion Detection System Using Multiple Feature Selection Methods Based on Deep Learning</a:t>
                      </a:r>
                    </a:p>
                    <a:p>
                      <a:endParaRPr lang="en-US" sz="1200" dirty="0"/>
                    </a:p>
                    <a:p>
                      <a:r>
                        <a:rPr lang="en-US" sz="1200" dirty="0"/>
                        <a:t>Optimizing Smart Home Intrusion Detection With Harmony-Enhanced Extra Trees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algn="l" rtl="0" fontAlgn="auto"/>
                      <a:r>
                        <a:rPr lang="en-IN" sz="1200" dirty="0">
                          <a:hlinkClick r:id="rId2"/>
                        </a:rPr>
                        <a:t>https://doi.org/10.1109/ACCESS.2024.3376707</a:t>
                      </a:r>
                      <a:endParaRPr lang="en-IN" sz="1200" dirty="0"/>
                    </a:p>
                    <a:p>
                      <a:pPr algn="l" rtl="0" fontAlgn="auto"/>
                      <a:endParaRPr lang="en-IN" sz="1200" dirty="0">
                        <a:hlinkClick r:id="rId3"/>
                      </a:endParaRPr>
                    </a:p>
                    <a:p>
                      <a:pPr algn="l" rtl="0" fontAlgn="auto"/>
                      <a:endParaRPr lang="en-IN" sz="1200" dirty="0">
                        <a:hlinkClick r:id="rId3"/>
                      </a:endParaRPr>
                    </a:p>
                    <a:p>
                      <a:pPr algn="l" rtl="0" fontAlgn="auto"/>
                      <a:r>
                        <a:rPr lang="en-IN" sz="1200" dirty="0">
                          <a:hlinkClick r:id="rId4"/>
                        </a:rPr>
                        <a:t>https://doi.org/10.1109/JIOT.2023.3260722</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5"/>
                        </a:rPr>
                        <a:t>https://doi.org/10.1109/ACCESS.2024.3492024</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6"/>
                        </a:rPr>
                        <a:t>https://doi.org/10.26599/TST.2023.9010032</a:t>
                      </a:r>
                      <a:endParaRPr lang="en-IN" sz="1200" dirty="0"/>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endParaRPr lang="en-IN" sz="1200" b="0" i="0" dirty="0">
                        <a:solidFill>
                          <a:srgbClr val="000000"/>
                        </a:solidFill>
                        <a:effectLst/>
                        <a:latin typeface="+mn-lt"/>
                      </a:endParaRPr>
                    </a:p>
                    <a:p>
                      <a:pPr algn="l" rtl="0" fontAlgn="auto"/>
                      <a:r>
                        <a:rPr lang="en-IN" sz="1200" dirty="0">
                          <a:hlinkClick r:id="rId7"/>
                        </a:rPr>
                        <a:t>https://doi.org/10.1109/ACCESS.2024.3422999</a:t>
                      </a:r>
                      <a:endParaRPr lang="en-IN" sz="1200" dirty="0"/>
                    </a:p>
                    <a:p>
                      <a:pPr algn="l" rtl="0" fontAlgn="auto"/>
                      <a:endParaRPr lang="en-IN"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r>
                        <a:rPr lang="en-US" sz="1200" dirty="0"/>
                        <a:t>Uses IoT sensors with AI-based predictive analytics to monitor and detect anomalies in real-time industrial environments.</a:t>
                      </a:r>
                    </a:p>
                    <a:p>
                      <a:endParaRPr lang="en-US" sz="1200" dirty="0"/>
                    </a:p>
                    <a:p>
                      <a:r>
                        <a:rPr lang="en-US" sz="1200" dirty="0"/>
                        <a:t>Uses rule-based AI and feature selection for ECG anomaly detection in IoT edge sensors, reducing power consumption.</a:t>
                      </a:r>
                    </a:p>
                    <a:p>
                      <a:endParaRPr lang="en-US" sz="1200" dirty="0"/>
                    </a:p>
                    <a:p>
                      <a:endParaRPr lang="en-US" sz="1200" dirty="0"/>
                    </a:p>
                    <a:p>
                      <a:r>
                        <a:rPr lang="en-US" sz="1200" dirty="0"/>
                        <a:t>Uses role-based and rule-based access control with real-time anomaly detection for securing Electronic Health Records (EHR).</a:t>
                      </a:r>
                    </a:p>
                    <a:p>
                      <a:endParaRPr lang="en-US" sz="1200" dirty="0"/>
                    </a:p>
                    <a:p>
                      <a:endParaRPr lang="en-US" sz="1200" dirty="0"/>
                    </a:p>
                    <a:p>
                      <a:endParaRPr lang="en-US" sz="1200" dirty="0"/>
                    </a:p>
                    <a:p>
                      <a:r>
                        <a:rPr lang="en-US" sz="1200" dirty="0"/>
                        <a:t>Uses deep learning with multi-feature selection techniques to improve IDS performance in IoT networks.</a:t>
                      </a:r>
                    </a:p>
                    <a:p>
                      <a:endParaRPr lang="en-US" sz="1200" dirty="0"/>
                    </a:p>
                    <a:p>
                      <a:endParaRPr lang="en-US" sz="1200" dirty="0"/>
                    </a:p>
                    <a:p>
                      <a:endParaRPr lang="en-US" sz="1200" dirty="0"/>
                    </a:p>
                    <a:p>
                      <a:r>
                        <a:rPr lang="en-US" sz="1200" dirty="0"/>
                        <a:t>Uses Harmony Search Algorithm (HSA) to optimize Extra Trees Classifier (ETC) for smart home intrusion detection.</a:t>
                      </a: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 High detection accuracy (98.7%) </a:t>
                      </a:r>
                      <a:br>
                        <a:rPr lang="en-US" sz="1200" dirty="0"/>
                      </a:br>
                      <a:r>
                        <a:rPr lang="en-US" sz="1200" dirty="0"/>
                        <a:t>- Proactive anomaly detection reduces operational failures</a:t>
                      </a: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High sensitivity (90%) for abnormal beats </a:t>
                      </a:r>
                      <a:br>
                        <a:rPr lang="en-US" sz="1200" dirty="0"/>
                      </a:br>
                      <a:r>
                        <a:rPr lang="en-US" sz="1200" dirty="0"/>
                        <a:t>- Explainable AI model enhances trust in healthcare applications</a:t>
                      </a:r>
                    </a:p>
                    <a:p>
                      <a:pPr marL="0" indent="0">
                        <a:buFontTx/>
                        <a:buNone/>
                      </a:pPr>
                      <a:endParaRPr lang="en-US" sz="1200" dirty="0"/>
                    </a:p>
                    <a:p>
                      <a:pPr marL="0" indent="0">
                        <a:buFontTx/>
                        <a:buNone/>
                      </a:pPr>
                      <a:r>
                        <a:rPr lang="en-US" sz="1200" dirty="0"/>
                        <a:t>- Reduces authentication time by 30% </a:t>
                      </a:r>
                      <a:br>
                        <a:rPr lang="en-US" sz="1200" dirty="0"/>
                      </a:br>
                      <a:r>
                        <a:rPr lang="en-US" sz="1200" dirty="0"/>
                        <a:t>- Enhances data security for cloud-based healthcare systems</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Low false positive rate </a:t>
                      </a:r>
                      <a:br>
                        <a:rPr lang="en-US" sz="1200" dirty="0"/>
                      </a:br>
                      <a:r>
                        <a:rPr lang="en-US" sz="1200" dirty="0"/>
                        <a:t>- High accuracy in detecting network intrusions</a:t>
                      </a:r>
                    </a:p>
                    <a:p>
                      <a:pPr marL="0" indent="0">
                        <a:buFontTx/>
                        <a:buNone/>
                      </a:pPr>
                      <a:endParaRPr lang="en-US" sz="1200" dirty="0"/>
                    </a:p>
                    <a:p>
                      <a:pPr marL="0" indent="0">
                        <a:buFontTx/>
                        <a:buNone/>
                      </a:pPr>
                      <a:endParaRPr lang="en-US" sz="1200" dirty="0"/>
                    </a:p>
                    <a:p>
                      <a:pPr marL="0" indent="0">
                        <a:buFontTx/>
                        <a:buNone/>
                      </a:pPr>
                      <a:endParaRPr lang="en-US" sz="1200" b="0" i="0" dirty="0">
                        <a:solidFill>
                          <a:srgbClr val="000000"/>
                        </a:solidFill>
                        <a:effectLst/>
                        <a:latin typeface="+mn-lt"/>
                      </a:endParaRPr>
                    </a:p>
                    <a:p>
                      <a:pPr marL="0" indent="0">
                        <a:buFontTx/>
                        <a:buNone/>
                      </a:pPr>
                      <a:r>
                        <a:rPr lang="en-US" sz="1200" dirty="0"/>
                        <a:t>- Achieves 99.87% accuracy </a:t>
                      </a:r>
                      <a:br>
                        <a:rPr lang="en-US" sz="1200" dirty="0"/>
                      </a:br>
                      <a:r>
                        <a:rPr lang="en-US" sz="1200" dirty="0"/>
                        <a:t>- Low false alarm rate</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0" indent="0">
                        <a:buFontTx/>
                        <a:buNone/>
                      </a:pPr>
                      <a:r>
                        <a:rPr lang="en-US" sz="1200" dirty="0"/>
                        <a:t>- High computational demand </a:t>
                      </a:r>
                      <a:br>
                        <a:rPr lang="en-US" sz="1200" dirty="0"/>
                      </a:br>
                      <a:r>
                        <a:rPr lang="en-US" sz="1200" dirty="0"/>
                        <a:t>- Not tested in diverse industrial settings</a:t>
                      </a: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Limited to ECG anomaly detection </a:t>
                      </a:r>
                      <a:br>
                        <a:rPr lang="en-US" sz="1200" dirty="0"/>
                      </a:br>
                      <a:r>
                        <a:rPr lang="en-US" sz="1200" dirty="0"/>
                        <a:t>- Not generalized for other medical conditions</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High dependency on policy configurations </a:t>
                      </a:r>
                      <a:br>
                        <a:rPr lang="en-US" sz="1200" dirty="0"/>
                      </a:br>
                      <a:r>
                        <a:rPr lang="en-US" sz="1200" dirty="0"/>
                        <a:t>- Potential scalability issues for large hospitals</a:t>
                      </a:r>
                    </a:p>
                    <a:p>
                      <a:pPr marL="0" indent="0">
                        <a:buFontTx/>
                        <a:buNone/>
                      </a:pPr>
                      <a:endParaRPr lang="en-US" sz="1200" dirty="0"/>
                    </a:p>
                    <a:p>
                      <a:pPr marL="0" indent="0">
                        <a:buFontTx/>
                        <a:buNone/>
                      </a:pPr>
                      <a:endParaRPr lang="en-US" sz="1200" dirty="0"/>
                    </a:p>
                    <a:p>
                      <a:pPr marL="0" indent="0">
                        <a:buFontTx/>
                        <a:buNone/>
                      </a:pPr>
                      <a:endParaRPr lang="en-US" sz="1200" dirty="0"/>
                    </a:p>
                    <a:p>
                      <a:pPr marL="0" indent="0">
                        <a:buFontTx/>
                        <a:buNone/>
                      </a:pPr>
                      <a:r>
                        <a:rPr lang="en-US" sz="1200" dirty="0"/>
                        <a:t>- High resource consumption </a:t>
                      </a:r>
                      <a:br>
                        <a:rPr lang="en-US" sz="1200" dirty="0"/>
                      </a:br>
                      <a:r>
                        <a:rPr lang="en-US" sz="1200" dirty="0"/>
                        <a:t>- Not evaluated for real-time adaptability</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Requires extensive hyperparameter tuning </a:t>
                      </a:r>
                      <a:br>
                        <a:rPr lang="en-US" sz="1200" dirty="0"/>
                      </a:br>
                      <a:r>
                        <a:rPr lang="en-US" sz="1200" dirty="0"/>
                        <a:t>- Limited scalability for large IoT networks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tc>
                  <a:txBody>
                    <a:bodyPr/>
                    <a:lstStyle/>
                    <a:p>
                      <a:pPr marL="285750" indent="-285750">
                        <a:buFontTx/>
                        <a:buChar char="-"/>
                      </a:pPr>
                      <a:r>
                        <a:rPr lang="en-US" sz="1200" dirty="0"/>
                        <a:t>Needs optimization for real-time adaptation in large-scale IoT environments</a:t>
                      </a:r>
                    </a:p>
                    <a:p>
                      <a:pPr marL="285750" indent="-285750">
                        <a:buFontTx/>
                        <a:buChar char="-"/>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Needs real-world deployment and further validation in diverse patient groups</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Requires validation in real-world healthcare systems </a:t>
                      </a:r>
                      <a:br>
                        <a:rPr lang="en-US" sz="1200" dirty="0"/>
                      </a:br>
                      <a:r>
                        <a:rPr lang="en-US" sz="1200" dirty="0"/>
                        <a:t>- Needs optimization for low-latency access in emergency scenarios</a:t>
                      </a:r>
                    </a:p>
                    <a:p>
                      <a:pPr marL="0" indent="0">
                        <a:buFontTx/>
                        <a:buNone/>
                      </a:pPr>
                      <a:endParaRPr lang="en-US" sz="1200" dirty="0"/>
                    </a:p>
                    <a:p>
                      <a:pPr marL="0" indent="0">
                        <a:buFontTx/>
                        <a:buNone/>
                      </a:pPr>
                      <a:endParaRPr lang="en-US" sz="1200" dirty="0"/>
                    </a:p>
                    <a:p>
                      <a:pPr marL="0" indent="0">
                        <a:buFontTx/>
                        <a:buNone/>
                      </a:pPr>
                      <a:r>
                        <a:rPr lang="en-US" sz="1200" dirty="0"/>
                        <a:t>- Needs further studies on lightweight IDS models for resource-constrained IoT devices</a:t>
                      </a: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endParaRPr lang="en-US" sz="1200" b="0" i="0" dirty="0">
                        <a:solidFill>
                          <a:srgbClr val="000000"/>
                        </a:solidFill>
                        <a:effectLst/>
                        <a:latin typeface="+mn-lt"/>
                      </a:endParaRPr>
                    </a:p>
                    <a:p>
                      <a:pPr marL="0" indent="0">
                        <a:buFontTx/>
                        <a:buNone/>
                      </a:pPr>
                      <a:r>
                        <a:rPr lang="en-US" sz="1200" dirty="0"/>
                        <a:t>- Needs real-world testing on diverse smart home ecosystems </a:t>
                      </a:r>
                      <a:br>
                        <a:rPr lang="en-US" sz="1200" dirty="0"/>
                      </a:br>
                      <a:r>
                        <a:rPr lang="en-US" sz="1200" dirty="0"/>
                        <a:t>- Requires further evaluation in hybrid security frameworks</a:t>
                      </a:r>
                      <a:endParaRPr lang="en-US" sz="1200" b="0" i="0" dirty="0">
                        <a:solidFill>
                          <a:srgbClr val="000000"/>
                        </a:solidFill>
                        <a:effectLst/>
                        <a:latin typeface="+mn-lt"/>
                      </a:endParaRPr>
                    </a:p>
                  </a:txBody>
                  <a:tcPr marL="46267" marR="46267" marT="23134" marB="23134">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1031"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8D0D0"/>
                    </a:solidFill>
                  </a:tcPr>
                </a:tc>
                <a:extLst>
                  <a:ext uri="{0D108BD9-81ED-4DB2-BD59-A6C34878D82A}">
                    <a16:rowId xmlns:a16="http://schemas.microsoft.com/office/drawing/2014/main" val="2047179105"/>
                  </a:ext>
                </a:extLst>
              </a:tr>
            </a:tbl>
          </a:graphicData>
        </a:graphic>
      </p:graphicFrame>
      <p:cxnSp>
        <p:nvCxnSpPr>
          <p:cNvPr id="4" name="Straight Connector 3">
            <a:extLst>
              <a:ext uri="{FF2B5EF4-FFF2-40B4-BE49-F238E27FC236}">
                <a16:creationId xmlns:a16="http://schemas.microsoft.com/office/drawing/2014/main" id="{0CF68654-88DC-4ADB-292A-9F100C013E9B}"/>
              </a:ext>
            </a:extLst>
          </p:cNvPr>
          <p:cNvCxnSpPr>
            <a:cxnSpLocks/>
          </p:cNvCxnSpPr>
          <p:nvPr/>
        </p:nvCxnSpPr>
        <p:spPr>
          <a:xfrm>
            <a:off x="0" y="1621214"/>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8EFBEFC-AC7B-AC7D-3439-5BB3DECD6CAF}"/>
              </a:ext>
            </a:extLst>
          </p:cNvPr>
          <p:cNvCxnSpPr>
            <a:cxnSpLocks/>
          </p:cNvCxnSpPr>
          <p:nvPr/>
        </p:nvCxnSpPr>
        <p:spPr>
          <a:xfrm>
            <a:off x="-3" y="2675216"/>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74F2BB-EE6A-33FF-E290-35D28A9BE21D}"/>
              </a:ext>
            </a:extLst>
          </p:cNvPr>
          <p:cNvCxnSpPr>
            <a:cxnSpLocks/>
          </p:cNvCxnSpPr>
          <p:nvPr/>
        </p:nvCxnSpPr>
        <p:spPr>
          <a:xfrm>
            <a:off x="-101600" y="3970713"/>
            <a:ext cx="1219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2FA42E-2DD4-E19F-84DA-73DC19B26636}"/>
              </a:ext>
            </a:extLst>
          </p:cNvPr>
          <p:cNvCxnSpPr>
            <a:cxnSpLocks/>
          </p:cNvCxnSpPr>
          <p:nvPr/>
        </p:nvCxnSpPr>
        <p:spPr>
          <a:xfrm>
            <a:off x="0" y="5087452"/>
            <a:ext cx="121920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02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5367F75-1286-C7E5-0614-78E12EEBF4EA}"/>
              </a:ext>
            </a:extLst>
          </p:cNvPr>
          <p:cNvSpPr txBox="1">
            <a:spLocks noEditPoints="1"/>
          </p:cNvSpPr>
          <p:nvPr/>
        </p:nvSpPr>
        <p:spPr>
          <a:xfrm>
            <a:off x="400842" y="277270"/>
            <a:ext cx="5557998"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latin typeface="Arial"/>
                <a:cs typeface="Arial"/>
              </a:rPr>
              <a:t>Problem Identification</a:t>
            </a:r>
            <a:endParaRPr lang="en-IN" sz="4000" dirty="0"/>
          </a:p>
        </p:txBody>
      </p:sp>
      <p:sp>
        <p:nvSpPr>
          <p:cNvPr id="8" name="Rectangle 3">
            <a:extLst>
              <a:ext uri="{FF2B5EF4-FFF2-40B4-BE49-F238E27FC236}">
                <a16:creationId xmlns:a16="http://schemas.microsoft.com/office/drawing/2014/main" id="{4C3C833A-F8D6-880A-FF33-A52C019DB4BA}"/>
              </a:ext>
            </a:extLst>
          </p:cNvPr>
          <p:cNvSpPr>
            <a:spLocks noChangeArrowheads="1"/>
          </p:cNvSpPr>
          <p:nvPr/>
        </p:nvSpPr>
        <p:spPr bwMode="auto">
          <a:xfrm>
            <a:off x="689705" y="1035529"/>
            <a:ext cx="10427474"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Issue Addressed: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The increasing deployment of IoT devices across industries has led to vast amounts of sensor data being generated in real time.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These IoT systems are vulnerable to </a:t>
            </a:r>
            <a:r>
              <a:rPr kumimoji="0" lang="en-US" altLang="en-US" sz="2000" b="1" i="0" u="none" strike="noStrike" cap="none" normalizeH="0" baseline="0" dirty="0">
                <a:ln>
                  <a:noFill/>
                </a:ln>
                <a:solidFill>
                  <a:schemeClr val="tx1"/>
                </a:solidFill>
                <a:effectLst/>
                <a:latin typeface="Arial" panose="020B0604020202020204" pitchFamily="34" charset="0"/>
              </a:rPr>
              <a:t>anomalous events</a:t>
            </a:r>
            <a:r>
              <a:rPr kumimoji="0" lang="en-US" altLang="en-US" sz="2000" b="0" i="0" u="none" strike="noStrike" cap="none" normalizeH="0" baseline="0" dirty="0">
                <a:ln>
                  <a:noFill/>
                </a:ln>
                <a:solidFill>
                  <a:schemeClr val="tx1"/>
                </a:solidFill>
                <a:effectLst/>
                <a:latin typeface="Arial" panose="020B0604020202020204" pitchFamily="34" charset="0"/>
              </a:rPr>
              <a:t> due to cyberattacks, sensor malfunctions, or environmental changes.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Traditional anomaly detection methods struggle to detect subtle, complex patterns in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Gaps/Challenges Identified in Literature: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Rule-based anomaly detection methods lack adaptability and fail to generalize across diverse IoT environments.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Conventional machine learning models require labeled data, which is scarce for anomalies.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Deep learning-based approaches require high computational resources, making them impractical for real-time IoT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822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85673"/>
            <a:ext cx="11811000" cy="1316556"/>
          </a:xfrm>
        </p:spPr>
        <p:txBody>
          <a:bodyPr/>
          <a:lstStyle/>
          <a:p>
            <a:r>
              <a:rPr lang="en-US" dirty="0"/>
              <a:t>Agenda</a:t>
            </a:r>
          </a:p>
        </p:txBody>
      </p:sp>
      <p:sp>
        <p:nvSpPr>
          <p:cNvPr id="4" name="object 2"/>
          <p:cNvSpPr txBox="1">
            <a:spLocks noEditPoints="1"/>
          </p:cNvSpPr>
          <p:nvPr/>
        </p:nvSpPr>
        <p:spPr>
          <a:xfrm>
            <a:off x="387978" y="283929"/>
            <a:ext cx="4745496"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Problem Statement</a:t>
            </a:r>
          </a:p>
        </p:txBody>
      </p:sp>
      <p:sp>
        <p:nvSpPr>
          <p:cNvPr id="6" name="Rectangle 2">
            <a:extLst>
              <a:ext uri="{FF2B5EF4-FFF2-40B4-BE49-F238E27FC236}">
                <a16:creationId xmlns:a16="http://schemas.microsoft.com/office/drawing/2014/main" id="{2B356C9B-22AA-760A-56D9-9D5AEF3EC8C1}"/>
              </a:ext>
            </a:extLst>
          </p:cNvPr>
          <p:cNvSpPr>
            <a:spLocks noChangeArrowheads="1"/>
          </p:cNvSpPr>
          <p:nvPr/>
        </p:nvSpPr>
        <p:spPr bwMode="auto">
          <a:xfrm>
            <a:off x="789030" y="1474619"/>
            <a:ext cx="10328149"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Clear Problem Description: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IoT systems continuously generate real-time sensor data, but detecting anomalies in such large-scale, high-dimensional data is challenging.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Existing detection techniques either fail to generalize across different IoT environments or require extensive labeled data, which is impractical.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Solution Approach:</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7" algn="l" rtl="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	This research aims to overcome </a:t>
            </a:r>
            <a:r>
              <a:rPr kumimoji="0" lang="en-US" altLang="en-US" sz="2000" b="1" i="0" u="none" strike="noStrike" cap="none" normalizeH="0" baseline="0" dirty="0">
                <a:ln>
                  <a:noFill/>
                </a:ln>
                <a:solidFill>
                  <a:schemeClr val="tx1"/>
                </a:solidFill>
                <a:effectLst/>
                <a:latin typeface="Arial" panose="020B0604020202020204" pitchFamily="34" charset="0"/>
              </a:rPr>
              <a:t>the limitations of traditional anomaly detection methods</a:t>
            </a:r>
            <a:r>
              <a:rPr kumimoji="0" lang="en-US" altLang="en-US" sz="2000" b="0" i="0" u="none" strike="noStrike" cap="none" normalizeH="0" baseline="0" dirty="0">
                <a:ln>
                  <a:noFill/>
                </a:ln>
                <a:solidFill>
                  <a:schemeClr val="tx1"/>
                </a:solidFill>
                <a:effectLst/>
                <a:latin typeface="Arial" panose="020B0604020202020204" pitchFamily="34" charset="0"/>
              </a:rPr>
              <a:t> by introducing an </a:t>
            </a:r>
            <a:r>
              <a:rPr kumimoji="0" lang="en-US" altLang="en-US" sz="2000" b="1" i="0" u="none" strike="noStrike" cap="none" normalizeH="0" baseline="0" dirty="0">
                <a:ln>
                  <a:noFill/>
                </a:ln>
                <a:solidFill>
                  <a:schemeClr val="tx1"/>
                </a:solidFill>
                <a:effectLst/>
                <a:latin typeface="Arial" panose="020B0604020202020204" pitchFamily="34" charset="0"/>
              </a:rPr>
              <a:t>autoencoder-based deep learning approach</a:t>
            </a:r>
            <a:r>
              <a:rPr kumimoji="0" lang="en-US" altLang="en-US" sz="2000" b="0" i="0" u="none" strike="noStrike" cap="none" normalizeH="0" baseline="0" dirty="0">
                <a:ln>
                  <a:noFill/>
                </a:ln>
                <a:solidFill>
                  <a:schemeClr val="tx1"/>
                </a:solidFill>
                <a:effectLst/>
                <a:latin typeface="Arial" panose="020B0604020202020204" pitchFamily="34" charset="0"/>
              </a:rPr>
              <a:t> that learns patterns from normal IoT sensor data and effectively identifies anomalies without requiring labeled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DD13D603-6920-1713-C4E3-AD94E321AAE6}"/>
              </a:ext>
            </a:extLst>
          </p:cNvPr>
          <p:cNvSpPr>
            <a:spLocks noGrp="1" noEditPoints="1"/>
          </p:cNvSpPr>
          <p:nvPr>
            <p:ph type="title"/>
          </p:nvPr>
        </p:nvSpPr>
        <p:spPr>
          <a:xfrm>
            <a:off x="398196" y="299086"/>
            <a:ext cx="2519864"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dirty="0"/>
              <a:t>Objective</a:t>
            </a:r>
          </a:p>
        </p:txBody>
      </p:sp>
      <p:sp>
        <p:nvSpPr>
          <p:cNvPr id="6" name="Rectangle 1">
            <a:extLst>
              <a:ext uri="{FF2B5EF4-FFF2-40B4-BE49-F238E27FC236}">
                <a16:creationId xmlns:a16="http://schemas.microsoft.com/office/drawing/2014/main" id="{3A26F478-000B-95F6-F064-8732B18D8164}"/>
              </a:ext>
            </a:extLst>
          </p:cNvPr>
          <p:cNvSpPr>
            <a:spLocks noChangeArrowheads="1"/>
          </p:cNvSpPr>
          <p:nvPr/>
        </p:nvSpPr>
        <p:spPr bwMode="auto">
          <a:xfrm>
            <a:off x="689811" y="1536173"/>
            <a:ext cx="1039528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To develop a anomaly detection system for IoT networks</a:t>
            </a:r>
            <a:r>
              <a:rPr kumimoji="0" lang="en-US" altLang="en-US" sz="2000" b="0" i="0" u="none" strike="noStrike" cap="none" normalizeH="0" baseline="0" dirty="0">
                <a:ln>
                  <a:noFill/>
                </a:ln>
                <a:solidFill>
                  <a:schemeClr val="tx1"/>
                </a:solidFill>
                <a:effectLst/>
                <a:latin typeface="Arial" panose="020B0604020202020204" pitchFamily="34" charset="0"/>
              </a:rPr>
              <a:t> using deep learning techniques.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To implement an autoencoder-based deep learning model</a:t>
            </a:r>
            <a:r>
              <a:rPr kumimoji="0" lang="en-US" altLang="en-US" sz="2000" b="0" i="0" u="none" strike="noStrike" cap="none" normalizeH="0" baseline="0" dirty="0">
                <a:ln>
                  <a:noFill/>
                </a:ln>
                <a:solidFill>
                  <a:schemeClr val="tx1"/>
                </a:solidFill>
                <a:effectLst/>
                <a:latin typeface="Arial" panose="020B0604020202020204" pitchFamily="34" charset="0"/>
              </a:rPr>
              <a:t> that learns normal behavior and identifies deviations as anomalies.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To establish an anomaly detection threshold</a:t>
            </a:r>
            <a:r>
              <a:rPr kumimoji="0" lang="en-US" altLang="en-US" sz="2000" b="0" i="0" u="none" strike="noStrike" cap="none" normalizeH="0" baseline="0" dirty="0">
                <a:ln>
                  <a:noFill/>
                </a:ln>
                <a:solidFill>
                  <a:schemeClr val="tx1"/>
                </a:solidFill>
                <a:effectLst/>
                <a:latin typeface="Arial" panose="020B0604020202020204" pitchFamily="34" charset="0"/>
              </a:rPr>
              <a:t> based on reconstruction error analysis.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To evaluate the system's performance</a:t>
            </a:r>
            <a:r>
              <a:rPr kumimoji="0" lang="en-US" altLang="en-US" sz="2000" b="0" i="0" u="none" strike="noStrike" cap="none" normalizeH="0" baseline="0" dirty="0">
                <a:ln>
                  <a:noFill/>
                </a:ln>
                <a:solidFill>
                  <a:schemeClr val="tx1"/>
                </a:solidFill>
                <a:effectLst/>
                <a:latin typeface="Arial" panose="020B0604020202020204" pitchFamily="34" charset="0"/>
              </a:rPr>
              <a:t> on multiple datasets for robustness and generalization.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029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9B64913BAF7498C42B21DC5B4BB71" ma:contentTypeVersion="6" ma:contentTypeDescription="Create a new document." ma:contentTypeScope="" ma:versionID="1bf77888704f8dd15a2b292df9cacead">
  <xsd:schema xmlns:xsd="http://www.w3.org/2001/XMLSchema" xmlns:xs="http://www.w3.org/2001/XMLSchema" xmlns:p="http://schemas.microsoft.com/office/2006/metadata/properties" xmlns:ns3="db762841-5daa-4b1f-8329-01f55c85c1e8" targetNamespace="http://schemas.microsoft.com/office/2006/metadata/properties" ma:root="true" ma:fieldsID="4c805720056295fff54f002772951707" ns3:_="">
    <xsd:import namespace="db762841-5daa-4b1f-8329-01f55c85c1e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762841-5daa-4b1f-8329-01f55c85c1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b762841-5daa-4b1f-8329-01f55c85c1e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99F5A9-AAEB-472C-A16F-324CC98483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762841-5daa-4b1f-8329-01f55c85c1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36A756-1F94-4613-B8B1-BFFF2A73F5E8}">
  <ds:schemaRefs>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db762841-5daa-4b1f-8329-01f55c85c1e8"/>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55CEACE-D4E8-4604-B69D-75CA39E829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206</TotalTime>
  <Words>2304</Words>
  <Application>Microsoft Office PowerPoint</Application>
  <PresentationFormat>Widescreen</PresentationFormat>
  <Paragraphs>564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Microsoft YaHei</vt:lpstr>
      <vt:lpstr>Arial</vt:lpstr>
      <vt:lpstr>Calibri</vt:lpstr>
      <vt:lpstr>Times New Roman</vt:lpstr>
      <vt:lpstr>Trebuchet MS</vt:lpstr>
      <vt:lpstr>Office Theme</vt:lpstr>
      <vt:lpstr>ANOMALY DETECTION IN IOT SYSTEMS USING UNSUPERVISED LEARNING</vt:lpstr>
      <vt:lpstr>PowerPoint Presentation</vt:lpstr>
      <vt:lpstr>PowerPoint Presentation</vt:lpstr>
      <vt:lpstr>PowerPoint Presentation</vt:lpstr>
      <vt:lpstr>PowerPoint Presentation</vt:lpstr>
      <vt:lpstr>PowerPoint Presentation</vt:lpstr>
      <vt:lpstr>PowerPoint Presentation</vt:lpstr>
      <vt:lpstr>Agenda</vt:lpstr>
      <vt:lpstr>Objective</vt:lpstr>
      <vt:lpstr>Introduction</vt:lpstr>
      <vt:lpstr>Dataset Used</vt:lpstr>
      <vt:lpstr>Hardware and Software Requirements</vt:lpstr>
      <vt:lpstr>Architecture of Autoencoder Model</vt:lpstr>
      <vt:lpstr>Architecture of Hybrid Model </vt:lpstr>
      <vt:lpstr>Work Flow of our System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Jayanth Reddy Nallamilli</cp:lastModifiedBy>
  <cp:revision>14</cp:revision>
  <dcterms:created xsi:type="dcterms:W3CDTF">2022-11-08T06:15:00Z</dcterms:created>
  <dcterms:modified xsi:type="dcterms:W3CDTF">2025-03-31T10:29:37Z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2022-03-30T22:00:00Z</vt:filetime>
  </property>
  <property fmtid="{D5CDD505-2E9C-101B-9397-08002B2CF9AE}" pid="3" name="Creator">
    <vt:lpwstr>Microsoft® PowerPoint® for Microsoft 365</vt:lpwstr>
  </property>
  <property fmtid="{D5CDD505-2E9C-101B-9397-08002B2CF9AE}" pid="4" name="LastSaved">
    <vt:filetime>2022-11-08T22:00:00Z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1033-11.2.0.11219</vt:lpwstr>
  </property>
  <property fmtid="{D5CDD505-2E9C-101B-9397-08002B2CF9AE}" pid="8" name="ContentTypeId">
    <vt:lpwstr>0x01010038F9B64913BAF7498C42B21DC5B4BB71</vt:lpwstr>
  </property>
</Properties>
</file>