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2" r:id="rId3"/>
  </p:sldMasterIdLst>
  <p:notesMasterIdLst>
    <p:notesMasterId r:id="rId5"/>
  </p:notesMasterIdLst>
  <p:sldIdLst>
    <p:sldId id="292" r:id="rId4"/>
    <p:sldId id="1282" r:id="rId6"/>
    <p:sldId id="1290" r:id="rId7"/>
    <p:sldId id="1291" r:id="rId8"/>
    <p:sldId id="1292" r:id="rId9"/>
    <p:sldId id="1293" r:id="rId10"/>
    <p:sldId id="1294" r:id="rId11"/>
    <p:sldId id="1296" r:id="rId12"/>
    <p:sldId id="1297" r:id="rId13"/>
    <p:sldId id="1298"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3" userDrawn="1">
          <p15:clr>
            <a:srgbClr val="A4A3A4"/>
          </p15:clr>
        </p15:guide>
        <p15:guide id="2" pos="165" userDrawn="1">
          <p15:clr>
            <a:srgbClr val="A4A3A4"/>
          </p15:clr>
        </p15:guide>
        <p15:guide id="3" orient="horz" pos="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9" d="100"/>
          <a:sy n="99" d="100"/>
        </p:scale>
        <p:origin x="922" y="58"/>
      </p:cViewPr>
      <p:guideLst>
        <p:guide orient="horz" pos="643"/>
        <p:guide pos="165"/>
        <p:guide orient="horz" pos="88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matchingName="Title and body">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4"/>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endParaRPr lang="en-US" sz="1600" dirty="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1"/>
          <a:stretch>
            <a:fillRect/>
          </a:stretch>
        </p:blipFill>
        <p:spPr>
          <a:xfrm>
            <a:off x="15498" y="0"/>
            <a:ext cx="9144000" cy="5143500"/>
          </a:xfrm>
          <a:prstGeom prst="rect">
            <a:avLst/>
          </a:prstGeom>
        </p:spPr>
      </p:pic>
      <p:sp>
        <p:nvSpPr>
          <p:cNvPr id="2" name="TextBox 1"/>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endParaRPr lang="en-US" sz="2800" b="1" dirty="0">
              <a:solidFill>
                <a:srgbClr val="161D23"/>
              </a:solidFill>
            </a:endParaRP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endParaRPr lang="en-US" sz="2400" dirty="0">
              <a:solidFill>
                <a:srgbClr val="161D23"/>
              </a:solidFill>
            </a:endParaRP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2"/>
          <a:srcRect/>
          <a:stretch>
            <a:fillRect/>
          </a:stretch>
        </p:blipFill>
        <p:spPr>
          <a:xfrm>
            <a:off x="7411959" y="234964"/>
            <a:ext cx="852410" cy="284955"/>
          </a:xfrm>
          <a:prstGeom prst="rect">
            <a:avLst/>
          </a:prstGeom>
          <a:noFill/>
          <a:ln>
            <a:noFill/>
          </a:ln>
        </p:spPr>
      </p:pic>
      <p:sp>
        <p:nvSpPr>
          <p:cNvPr id="23" name="TextBox 22"/>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endParaRPr lang="en-US" sz="1200" b="1" dirty="0">
              <a:solidFill>
                <a:srgbClr val="161D23"/>
              </a:solidFill>
            </a:endParaRP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endParaRPr lang="en-US" sz="1200" b="1" dirty="0">
              <a:solidFill>
                <a:srgbClr val="161D23"/>
              </a:solidFill>
            </a:endParaRPr>
          </a:p>
        </p:txBody>
      </p:sp>
      <p:sp>
        <p:nvSpPr>
          <p:cNvPr id="25" name="TextBox 24"/>
          <p:cNvSpPr txBox="1"/>
          <p:nvPr/>
        </p:nvSpPr>
        <p:spPr>
          <a:xfrm>
            <a:off x="207010" y="4131945"/>
            <a:ext cx="3347085" cy="288925"/>
          </a:xfrm>
          <a:prstGeom prst="rect">
            <a:avLst/>
          </a:prstGeom>
          <a:noFill/>
        </p:spPr>
        <p:txBody>
          <a:bodyPr wrap="square" rtlCol="0" anchor="ctr">
            <a:noAutofit/>
          </a:bodyPr>
          <a:lstStyle/>
          <a:p>
            <a:r>
              <a:rPr lang="en-US" sz="1200" dirty="0">
                <a:solidFill>
                  <a:srgbClr val="161D23"/>
                </a:solidFill>
              </a:rPr>
              <a:t>SINGASANI VEERA JAYA PRATHAP REDDY  </a:t>
            </a:r>
            <a:endParaRPr lang="en-US" sz="1200" dirty="0">
              <a:solidFill>
                <a:srgbClr val="161D23"/>
              </a:solidFill>
            </a:endParaRPr>
          </a:p>
        </p:txBody>
      </p:sp>
      <p:sp>
        <p:nvSpPr>
          <p:cNvPr id="26" name="TextBox 25"/>
          <p:cNvSpPr txBox="1"/>
          <p:nvPr/>
        </p:nvSpPr>
        <p:spPr>
          <a:xfrm>
            <a:off x="218440" y="4465320"/>
            <a:ext cx="4043045" cy="356870"/>
          </a:xfrm>
          <a:prstGeom prst="rect">
            <a:avLst/>
          </a:prstGeom>
          <a:noFill/>
        </p:spPr>
        <p:txBody>
          <a:bodyPr wrap="square" rtlCol="0" anchor="ctr">
            <a:noAutofit/>
          </a:bodyPr>
          <a:lstStyle/>
          <a:p>
            <a:r>
              <a:rPr lang="en-US" sz="1200" b="1" dirty="0">
                <a:solidFill>
                  <a:srgbClr val="161D23"/>
                </a:solidFill>
              </a:rPr>
              <a:t>Student ID :</a:t>
            </a:r>
            <a:r>
              <a:rPr lang="en-IN" altLang="en-US" sz="1200" b="1" dirty="0">
                <a:solidFill>
                  <a:srgbClr val="161D23"/>
                </a:solidFill>
              </a:rPr>
              <a:t>  </a:t>
            </a:r>
            <a:r>
              <a:rPr lang="en-IN" altLang="en-US" sz="1200" dirty="0">
                <a:solidFill>
                  <a:srgbClr val="161D23"/>
                </a:solidFill>
              </a:rPr>
              <a:t>STU643</a:t>
            </a:r>
            <a:r>
              <a:rPr lang="en-US" altLang="en-IN" sz="1200" dirty="0">
                <a:solidFill>
                  <a:srgbClr val="161D23"/>
                </a:solidFill>
              </a:rPr>
              <a:t>66433f0c831681286195</a:t>
            </a:r>
            <a:endParaRPr lang="en-US" altLang="en-IN" sz="1200" dirty="0">
              <a:solidFill>
                <a:srgbClr val="161D23"/>
              </a:solidFill>
            </a:endParaRPr>
          </a:p>
        </p:txBody>
      </p:sp>
      <p:sp>
        <p:nvSpPr>
          <p:cNvPr id="28" name="TextBox 27"/>
          <p:cNvSpPr txBox="1"/>
          <p:nvPr/>
        </p:nvSpPr>
        <p:spPr>
          <a:xfrm>
            <a:off x="5468620" y="4625975"/>
            <a:ext cx="3425825" cy="275590"/>
          </a:xfrm>
          <a:prstGeom prst="rect">
            <a:avLst/>
          </a:prstGeom>
          <a:noFill/>
        </p:spPr>
        <p:txBody>
          <a:bodyPr wrap="square" rtlCol="0" anchor="ctr">
            <a:spAutoFit/>
          </a:bodyPr>
          <a:lstStyle/>
          <a:p>
            <a:r>
              <a:rPr lang="en-IN" altLang="en-US" sz="1200" dirty="0">
                <a:solidFill>
                  <a:srgbClr val="161D23"/>
                </a:solidFill>
              </a:rPr>
              <a:t>G. P</a:t>
            </a:r>
            <a:r>
              <a:rPr lang="en-US" altLang="en-IN" sz="1200" dirty="0">
                <a:solidFill>
                  <a:srgbClr val="161D23"/>
                </a:solidFill>
              </a:rPr>
              <a:t>ULLA</a:t>
            </a:r>
            <a:r>
              <a:rPr lang="en-IN" altLang="en-US" sz="1200" dirty="0">
                <a:solidFill>
                  <a:srgbClr val="161D23"/>
                </a:solidFill>
              </a:rPr>
              <a:t> R</a:t>
            </a:r>
            <a:r>
              <a:rPr lang="en-US" altLang="en-IN" sz="1200" dirty="0">
                <a:solidFill>
                  <a:srgbClr val="161D23"/>
                </a:solidFill>
              </a:rPr>
              <a:t>EDDY</a:t>
            </a:r>
            <a:r>
              <a:rPr lang="en-IN" altLang="en-US" sz="1200" dirty="0">
                <a:solidFill>
                  <a:srgbClr val="161D23"/>
                </a:solidFill>
              </a:rPr>
              <a:t> E</a:t>
            </a:r>
            <a:r>
              <a:rPr lang="en-US" altLang="en-IN" sz="1200" dirty="0">
                <a:solidFill>
                  <a:srgbClr val="161D23"/>
                </a:solidFill>
              </a:rPr>
              <a:t>NGINEERING</a:t>
            </a:r>
            <a:r>
              <a:rPr lang="en-IN" altLang="en-US" sz="1200" dirty="0">
                <a:solidFill>
                  <a:srgbClr val="161D23"/>
                </a:solidFill>
              </a:rPr>
              <a:t> C</a:t>
            </a:r>
            <a:r>
              <a:rPr lang="en-US" altLang="en-IN" sz="1200" dirty="0">
                <a:solidFill>
                  <a:srgbClr val="161D23"/>
                </a:solidFill>
              </a:rPr>
              <a:t>OLLEGE</a:t>
            </a:r>
            <a:endParaRPr lang="en-IN" alt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1456055" y="1167130"/>
            <a:ext cx="6548120" cy="3560445"/>
          </a:xfrm>
          <a:prstGeom prst="rect">
            <a:avLst/>
          </a:prstGeom>
          <a:noFill/>
        </p:spPr>
        <p:txBody>
          <a:bodyPr wrap="square" rtlCol="0">
            <a:noAutofit/>
          </a:bodyPr>
          <a:p>
            <a:r>
              <a:rPr lang="en-US" sz="1200" b="1">
                <a:sym typeface="+mn-ea"/>
              </a:rPr>
              <a:t>4. Strategic Decision-Making:</a:t>
            </a:r>
            <a:endParaRPr lang="en-US" sz="1200" b="1"/>
          </a:p>
          <a:p>
            <a:r>
              <a:rPr lang="en-US" sz="1200">
                <a:sym typeface="+mn-ea"/>
              </a:rPr>
              <a:t>    The derived insights informed strategic decision-making processes, guiding resource allocation and marketing initiatives.</a:t>
            </a:r>
            <a:endParaRPr lang="en-US" sz="1200"/>
          </a:p>
          <a:p>
            <a:endParaRPr lang="en-US" sz="1200"/>
          </a:p>
          <a:p>
            <a:r>
              <a:rPr lang="en-US" sz="1200" b="1">
                <a:sym typeface="+mn-ea"/>
              </a:rPr>
              <a:t>5. Personalization Implementation:</a:t>
            </a:r>
            <a:endParaRPr lang="en-US" sz="1200"/>
          </a:p>
          <a:p>
            <a:r>
              <a:rPr lang="en-US" sz="1200">
                <a:sym typeface="+mn-ea"/>
              </a:rPr>
              <a:t>    Based on the segmented analysis, personalized marketing strategies and customer experiences were implemented effectively.</a:t>
            </a:r>
            <a:endParaRPr lang="en-US" sz="1200"/>
          </a:p>
          <a:p>
            <a:endParaRPr lang="en-US" sz="1200"/>
          </a:p>
          <a:p>
            <a:r>
              <a:rPr lang="en-US" sz="1200" b="1">
                <a:sym typeface="+mn-ea"/>
              </a:rPr>
              <a:t>6. Enhanced Engagement:</a:t>
            </a:r>
            <a:endParaRPr lang="en-US" sz="1200" b="1"/>
          </a:p>
          <a:p>
            <a:r>
              <a:rPr lang="en-US" sz="1200">
                <a:sym typeface="+mn-ea"/>
              </a:rPr>
              <a:t>   - The implementation of data-driven segmentation strategies resulted in enhanced customer engagement and satisfaction levels.</a:t>
            </a:r>
            <a:endParaRPr lang="en-US" sz="1200"/>
          </a:p>
          <a:p>
            <a:endParaRPr 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240" y="1149985"/>
            <a:ext cx="4655185" cy="3508375"/>
          </a:xfrm>
          <a:prstGeom prst="rect">
            <a:avLst/>
          </a:prstGeom>
          <a:noFill/>
        </p:spPr>
        <p:txBody>
          <a:bodyPr wrap="square" rtlCol="0">
            <a:noAutofit/>
          </a:bodyPr>
          <a:lstStyle/>
          <a:p>
            <a:pPr marL="171450" indent="-171450">
              <a:spcAft>
                <a:spcPts val="800"/>
              </a:spcAft>
              <a:buFont typeface="Arial" panose="020B0604020202020204" pitchFamily="34" charset="0"/>
              <a:buChar char="•"/>
            </a:pPr>
            <a:r>
              <a:rPr lang="en-US" sz="1200" b="1" dirty="0">
                <a:latin typeface="+mn-lt"/>
              </a:rPr>
              <a:t>1. Data Prep</a:t>
            </a:r>
            <a:r>
              <a:rPr lang="en-IN" altLang="en-US" sz="1200" b="1" dirty="0">
                <a:latin typeface="+mn-lt"/>
              </a:rPr>
              <a:t>rocessing</a:t>
            </a:r>
            <a:r>
              <a:rPr lang="en-US" sz="1200" b="1" dirty="0">
                <a:latin typeface="+mn-lt"/>
              </a:rPr>
              <a:t>: </a:t>
            </a:r>
            <a:r>
              <a:rPr lang="en-US" sz="1200" dirty="0">
                <a:latin typeface="+mn-lt"/>
              </a:rPr>
              <a:t>We cleaned and organized customer data for analysis.</a:t>
            </a:r>
            <a:endParaRPr lang="en-US" sz="1200" dirty="0">
              <a:latin typeface="+mn-lt"/>
            </a:endParaRPr>
          </a:p>
          <a:p>
            <a:pPr marL="173990" indent="-173990">
              <a:spcAft>
                <a:spcPts val="800"/>
              </a:spcAft>
              <a:buFont typeface="Arial" panose="020B0604020202020204" pitchFamily="34" charset="0"/>
              <a:buChar char="•"/>
            </a:pPr>
            <a:r>
              <a:rPr lang="en-US" sz="1200" b="1" dirty="0">
                <a:latin typeface="+mn-lt"/>
              </a:rPr>
              <a:t>2. Segmentation Effectiveness: </a:t>
            </a:r>
            <a:r>
              <a:rPr lang="en-US" sz="1200" dirty="0">
                <a:latin typeface="+mn-lt"/>
                <a:sym typeface="+mn-ea"/>
              </a:rPr>
              <a:t>Python-based segmentation models effectively identified distinct customer segments, enriching understanding of customer behavior</a:t>
            </a:r>
            <a:r>
              <a:rPr lang="en-US" sz="1200" dirty="0">
                <a:latin typeface="+mn-lt"/>
              </a:rPr>
              <a:t>.</a:t>
            </a:r>
            <a:endParaRPr lang="en-US" sz="1200" dirty="0">
              <a:latin typeface="+mn-lt"/>
            </a:endParaRPr>
          </a:p>
          <a:p>
            <a:pPr marL="173990" indent="-173990">
              <a:spcAft>
                <a:spcPts val="800"/>
              </a:spcAft>
              <a:buFont typeface="Arial" panose="020B0604020202020204" pitchFamily="34" charset="0"/>
              <a:buChar char="•"/>
            </a:pPr>
            <a:r>
              <a:rPr lang="en-US" sz="1200" b="1" dirty="0">
                <a:latin typeface="+mn-lt"/>
              </a:rPr>
              <a:t>3. Targeted Marketing Impact:</a:t>
            </a:r>
            <a:r>
              <a:rPr lang="en-US" sz="1200" dirty="0">
                <a:latin typeface="+mn-lt"/>
              </a:rPr>
              <a:t> Actionable insights enabled tailored marketing strategies, amplifying effectiveness and return on investment.</a:t>
            </a:r>
            <a:endParaRPr lang="en-US" sz="1200" dirty="0">
              <a:latin typeface="+mn-lt"/>
            </a:endParaRPr>
          </a:p>
          <a:p>
            <a:pPr marL="173990" indent="-173990">
              <a:spcAft>
                <a:spcPts val="800"/>
              </a:spcAft>
              <a:buFont typeface="Arial" panose="020B0604020202020204" pitchFamily="34" charset="0"/>
              <a:buChar char="•"/>
            </a:pPr>
            <a:r>
              <a:rPr lang="en-US" sz="1200" b="1" dirty="0">
                <a:latin typeface="+mn-lt"/>
              </a:rPr>
              <a:t>4. Enhanced Customer Experiences:</a:t>
            </a:r>
            <a:r>
              <a:rPr lang="en-US" sz="1200" dirty="0">
                <a:latin typeface="+mn-lt"/>
              </a:rPr>
              <a:t> Personalized approaches derived from segmentation analysis fostered stronger customer engagement and loyalty.</a:t>
            </a:r>
            <a:endParaRPr lang="en-US" sz="1200" dirty="0">
              <a:latin typeface="+mn-lt"/>
            </a:endParaRPr>
          </a:p>
          <a:p>
            <a:pPr marL="173990" indent="-173990">
              <a:spcAft>
                <a:spcPts val="800"/>
              </a:spcAft>
              <a:buFont typeface="Arial" panose="020B0604020202020204" pitchFamily="34" charset="0"/>
              <a:buChar char="•"/>
            </a:pPr>
            <a:r>
              <a:rPr lang="en-US" sz="1200" b="1" dirty="0">
                <a:latin typeface="+mn-lt"/>
              </a:rPr>
              <a:t>5. Iterative Optimization:</a:t>
            </a:r>
            <a:r>
              <a:rPr lang="en-US" sz="1200" dirty="0">
                <a:latin typeface="+mn-lt"/>
              </a:rPr>
              <a:t> Continuous monitoring and refinement ensure adaptability to changing preferences, maintaining competitiveness.</a:t>
            </a:r>
            <a:endParaRPr lang="en-US" sz="1200" dirty="0">
              <a:latin typeface="+mn-lt"/>
            </a:endParaRPr>
          </a:p>
          <a:p>
            <a:pPr marL="173990" indent="-173990">
              <a:spcAft>
                <a:spcPts val="800"/>
              </a:spcAft>
              <a:buFont typeface="Arial" panose="020B0604020202020204" pitchFamily="34" charset="0"/>
              <a:buChar char="•"/>
            </a:pPr>
            <a:r>
              <a:rPr lang="en-US" sz="1200" dirty="0">
                <a:latin typeface="+mn-lt"/>
              </a:rPr>
              <a:t>Overall, this project helps businesses better understand their customers and make smarter decisions.</a:t>
            </a:r>
            <a:endParaRPr lang="en-US" sz="1200" dirty="0">
              <a:latin typeface="+mn-lt"/>
            </a:endParaRPr>
          </a:p>
        </p:txBody>
      </p:sp>
      <p:pic>
        <p:nvPicPr>
          <p:cNvPr id="2" name="Picture 1" descr="A pen and papers with check marks&#10;&#10;Description automatically generated"/>
          <p:cNvPicPr>
            <a:picLocks noChangeAspect="1"/>
          </p:cNvPicPr>
          <p:nvPr/>
        </p:nvPicPr>
        <p:blipFill rotWithShape="1">
          <a:blip r:embed="rId1"/>
          <a:srcRect t="17" r="7" b="14"/>
          <a:stretch>
            <a:fillRect/>
          </a:stretch>
        </p:blipFill>
        <p:spPr>
          <a:xfrm>
            <a:off x="4798082" y="1398625"/>
            <a:ext cx="4104015" cy="2893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1"/>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2"/>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endParaRPr lang="en-US" sz="2000" b="1" dirty="0">
                <a:solidFill>
                  <a:srgbClr val="223366"/>
                </a:solidFill>
                <a:latin typeface="Arial" panose="020B0604020202020204"/>
                <a:cs typeface="Arial" panose="020B0604020202020204"/>
              </a:endParaRP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335" y="2534778"/>
              <a:ext cx="5589905" cy="7670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latin typeface="+mj-lt"/>
                </a:rPr>
                <a:t>Project Title</a:t>
              </a:r>
              <a:endParaRPr lang="en-US" sz="1600" dirty="0">
                <a:latin typeface="+mj-lt"/>
              </a:endParaRPr>
            </a:p>
            <a:p>
              <a:pPr algn="ctr">
                <a:lnSpc>
                  <a:spcPts val="1995"/>
                </a:lnSpc>
                <a:spcBef>
                  <a:spcPct val="0"/>
                </a:spcBef>
              </a:pPr>
              <a:r>
                <a:rPr sz="1600" b="1" dirty="0">
                  <a:latin typeface="+mj-lt"/>
                </a:rPr>
                <a:t>Building Customer Segmentation Models using Python (DA)</a:t>
              </a:r>
              <a:endParaRPr sz="1600" b="1" dirty="0">
                <a:latin typeface="+mj-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735884" y="1338243"/>
            <a:ext cx="7719937" cy="3323608"/>
            <a:chOff x="712031" y="1234880"/>
            <a:chExt cx="7719937" cy="3323608"/>
          </a:xfrm>
        </p:grpSpPr>
        <p:grpSp>
          <p:nvGrpSpPr>
            <p:cNvPr id="28" name="Group 27"/>
            <p:cNvGrpSpPr/>
            <p:nvPr/>
          </p:nvGrpSpPr>
          <p:grpSpPr>
            <a:xfrm>
              <a:off x="712031" y="1234880"/>
              <a:ext cx="7719937" cy="643467"/>
              <a:chOff x="712031" y="1234880"/>
              <a:chExt cx="7719937" cy="643467"/>
            </a:xfrm>
          </p:grpSpPr>
          <p:sp>
            <p:nvSpPr>
              <p:cNvPr id="4"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b="1" dirty="0">
                    <a:solidFill>
                      <a:schemeClr val="tx1"/>
                    </a:solidFill>
                    <a:latin typeface="+mj-lt"/>
                    <a:cs typeface="Times New Roman" panose="02020603050405020304" pitchFamily="18" charset="0"/>
                  </a:rPr>
                  <a:t>Objective:</a:t>
                </a:r>
                <a:r>
                  <a:rPr lang="en-US" sz="1400" dirty="0">
                    <a:solidFill>
                      <a:schemeClr val="tx1"/>
                    </a:solidFill>
                    <a:latin typeface="+mj-lt"/>
                    <a:cs typeface="Times New Roman" panose="02020603050405020304" pitchFamily="18" charset="0"/>
                  </a:rPr>
                  <a:t>  By employing the Python, this study constructs customer segmentation models to categorize consumer groups</a:t>
                </a:r>
                <a:endParaRPr lang="en-US" sz="1400" dirty="0">
                  <a:solidFill>
                    <a:schemeClr val="tx1"/>
                  </a:solidFill>
                  <a:latin typeface="+mj-lt"/>
                  <a:cs typeface="Times New Roman" panose="02020603050405020304" pitchFamily="18" charset="0"/>
                </a:endParaRP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endParaRPr lang="en-US"/>
              </a:p>
            </p:txBody>
          </p:sp>
        </p:grpSp>
        <p:grpSp>
          <p:nvGrpSpPr>
            <p:cNvPr id="27" name="Group 26"/>
            <p:cNvGrpSpPr/>
            <p:nvPr/>
          </p:nvGrpSpPr>
          <p:grpSpPr>
            <a:xfrm>
              <a:off x="712031" y="2128260"/>
              <a:ext cx="7719937" cy="643467"/>
              <a:chOff x="712031" y="1974905"/>
              <a:chExt cx="7719937" cy="643467"/>
            </a:xfrm>
          </p:grpSpPr>
          <p:sp>
            <p:nvSpPr>
              <p:cNvPr id="17"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b="1" dirty="0">
                    <a:solidFill>
                      <a:schemeClr val="tx1"/>
                    </a:solidFill>
                    <a:latin typeface="+mj-lt"/>
                    <a:cs typeface="Times New Roman" panose="02020603050405020304" pitchFamily="18" charset="0"/>
                  </a:rPr>
                  <a:t>Methodology:</a:t>
                </a:r>
                <a:r>
                  <a:rPr lang="en-US" sz="1400" dirty="0">
                    <a:solidFill>
                      <a:schemeClr val="tx1"/>
                    </a:solidFill>
                    <a:latin typeface="+mj-lt"/>
                    <a:cs typeface="Times New Roman" panose="02020603050405020304" pitchFamily="18" charset="0"/>
                  </a:rPr>
                  <a:t> Leveraging data analysis and machine learning algorithms, unique customer clusters are discerned, reflecting diverse behaviors and preferences.</a:t>
                </a:r>
                <a:endParaRPr 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endParaRPr lang="en-US" dirty="0"/>
              </a:p>
            </p:txBody>
          </p:sp>
        </p:grpSp>
        <p:grpSp>
          <p:nvGrpSpPr>
            <p:cNvPr id="26" name="Group 25"/>
            <p:cNvGrpSpPr/>
            <p:nvPr/>
          </p:nvGrpSpPr>
          <p:grpSpPr>
            <a:xfrm>
              <a:off x="712031" y="3021640"/>
              <a:ext cx="7719937" cy="643467"/>
              <a:chOff x="712031" y="2737676"/>
              <a:chExt cx="7719937" cy="643467"/>
            </a:xfrm>
          </p:grpSpPr>
          <p:sp>
            <p:nvSpPr>
              <p:cNvPr id="20"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b="1" dirty="0">
                    <a:solidFill>
                      <a:schemeClr val="tx1"/>
                    </a:solidFill>
                    <a:latin typeface="+mj-lt"/>
                    <a:cs typeface="Times New Roman" panose="02020603050405020304" pitchFamily="18" charset="0"/>
                  </a:rPr>
                  <a:t>Results:</a:t>
                </a:r>
                <a:r>
                  <a:rPr lang="en-US" sz="1400" dirty="0">
                    <a:solidFill>
                      <a:schemeClr val="tx1"/>
                    </a:solidFill>
                    <a:latin typeface="+mj-lt"/>
                    <a:cs typeface="Times New Roman" panose="02020603050405020304" pitchFamily="18" charset="0"/>
                  </a:rPr>
                  <a:t> These identified segments offer actionable insights for targeted marketing strategies and purchase behavior.</a:t>
                </a:r>
                <a:endParaRPr lang="en-US" sz="1400" dirty="0">
                  <a:solidFill>
                    <a:schemeClr val="tx1"/>
                  </a:solidFill>
                  <a:latin typeface="+mj-lt"/>
                  <a:cs typeface="Times New Roman" panose="02020603050405020304" pitchFamily="18" charset="0"/>
                </a:endParaRP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endParaRPr lang="en-US" dirty="0"/>
              </a:p>
            </p:txBody>
          </p:sp>
        </p:grpSp>
        <p:grpSp>
          <p:nvGrpSpPr>
            <p:cNvPr id="25" name="Group 24"/>
            <p:cNvGrpSpPr/>
            <p:nvPr/>
          </p:nvGrpSpPr>
          <p:grpSpPr>
            <a:xfrm>
              <a:off x="712031" y="3915021"/>
              <a:ext cx="7719937" cy="643467"/>
              <a:chOff x="712031" y="3477701"/>
              <a:chExt cx="7719937" cy="643467"/>
            </a:xfrm>
          </p:grpSpPr>
          <p:sp>
            <p:nvSpPr>
              <p:cNvPr id="23"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b="1" dirty="0">
                    <a:solidFill>
                      <a:schemeClr val="tx1"/>
                    </a:solidFill>
                    <a:latin typeface="+mj-lt"/>
                    <a:cs typeface="Times New Roman" panose="02020603050405020304" pitchFamily="18" charset="0"/>
                  </a:rPr>
                  <a:t>Conclusion:</a:t>
                </a:r>
                <a:r>
                  <a:rPr lang="en-US" sz="1400" dirty="0">
                    <a:solidFill>
                      <a:schemeClr val="tx1"/>
                    </a:solidFill>
                    <a:latin typeface="+mj-lt"/>
                    <a:cs typeface="Times New Roman" panose="02020603050405020304" pitchFamily="18" charset="0"/>
                  </a:rPr>
                  <a:t> The outcomes pave the way for personalized customer engagement and refined marketing approaches, ultimately driving growth and profitability.</a:t>
                </a:r>
                <a:endParaRPr lang="en-US" sz="1400" dirty="0">
                  <a:solidFill>
                    <a:schemeClr val="tx1"/>
                  </a:solidFill>
                  <a:latin typeface="+mj-lt"/>
                  <a:cs typeface="Times New Roman" panose="02020603050405020304" pitchFamily="18" charset="0"/>
                </a:endParaRP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endParaRPr lang="en-US" dirty="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2240" y="1170940"/>
            <a:ext cx="5556885" cy="3049905"/>
          </a:xfrm>
          <a:prstGeom prst="rect">
            <a:avLst/>
          </a:prstGeom>
          <a:noFill/>
        </p:spPr>
        <p:txBody>
          <a:bodyPr wrap="square" rtlCol="0">
            <a:noAutofit/>
          </a:bodyPr>
          <a:lstStyle/>
          <a:p>
            <a:pPr marL="0" indent="0">
              <a:spcAft>
                <a:spcPts val="800"/>
              </a:spcAft>
              <a:buFont typeface="Arial" panose="020B0604020202020204" pitchFamily="34" charset="0"/>
              <a:buNone/>
            </a:pPr>
            <a:r>
              <a:rPr lang="en-IN" dirty="0">
                <a:latin typeface="+mn-lt"/>
              </a:rPr>
              <a:t>In this project, we delve deep into the thriving sector of online retail by analyzing a transactional dataset from a UK- based retailer, available at the UCI Machine Learning Repository. This dataset documents all transactions between 2010 and 2011. Our primary objective is to amplify the efficiency of marketing strategies and boost sales through customer segmentation. We aim to transform the transactional data into a customer-centric dataset by creating new features that will facilitate the segmentation of customers into distinct groups using the K-means clustering algorithm. This segmentation will allow us to understand the distinct profiles and preferences of different customer groups. Building upon this, we intend to develop a recommendation system that will suggest top-selling products to customers within each segment who haven't purchased those items yet, ultimately enhancing marketing efficacy and fostering increased sales.</a:t>
            </a:r>
            <a:endParaRPr lang="en-IN"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1"/>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2"/>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3510" y="1141730"/>
            <a:ext cx="5200650" cy="3672840"/>
          </a:xfrm>
          <a:prstGeom prst="rect">
            <a:avLst/>
          </a:prstGeom>
          <a:noFill/>
        </p:spPr>
        <p:txBody>
          <a:bodyPr wrap="square" rtlCol="0">
            <a:noAutofit/>
          </a:bodyPr>
          <a:lstStyle/>
          <a:p>
            <a:pPr marL="173990" indent="-173990">
              <a:spcAft>
                <a:spcPts val="800"/>
              </a:spcAft>
              <a:buFont typeface="Arial" panose="020B0604020202020204" pitchFamily="34" charset="0"/>
              <a:buChar char="•"/>
            </a:pPr>
            <a:r>
              <a:rPr lang="en-US" dirty="0">
                <a:latin typeface="+mn-lt"/>
              </a:rPr>
              <a:t>This endeavor harnesses the power of Python for robust data analysis, delving into the realm of customer segmentation. By employing advanced machine learning algorithms, it endeavors to unveil nuanced customer segments reflective of diverse behaviors and preferences.It involves dividing a customer base into distinct groups based on characteristics such as demographics, behavior, needs, or preferences. The project's ultimate goal is to furnish actionable insights, empowering businesses with targeted marketing strategies and refined customer experiences.</a:t>
            </a:r>
            <a:endParaRPr lang="en-US" dirty="0">
              <a:latin typeface="+mn-lt"/>
            </a:endParaRPr>
          </a:p>
        </p:txBody>
      </p:sp>
      <p:pic>
        <p:nvPicPr>
          <p:cNvPr id="5" name="Picture 4" descr="Person writing on whiteboard"/>
          <p:cNvPicPr>
            <a:picLocks noChangeAspect="1"/>
          </p:cNvPicPr>
          <p:nvPr/>
        </p:nvPicPr>
        <p:blipFill rotWithShape="1">
          <a:blip r:embed="rId1"/>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4" name="Text Box 3"/>
          <p:cNvSpPr txBox="1"/>
          <p:nvPr/>
        </p:nvSpPr>
        <p:spPr>
          <a:xfrm>
            <a:off x="262255" y="1021715"/>
            <a:ext cx="8549005" cy="3788410"/>
          </a:xfrm>
          <a:prstGeom prst="rect">
            <a:avLst/>
          </a:prstGeom>
          <a:noFill/>
        </p:spPr>
        <p:txBody>
          <a:bodyPr wrap="square" rtlCol="0">
            <a:noAutofit/>
          </a:bodyPr>
          <a:p>
            <a:r>
              <a:rPr lang="en-US" sz="1200" b="1"/>
              <a:t>1. </a:t>
            </a:r>
            <a:r>
              <a:rPr lang="en-US" sz="1200" b="1"/>
              <a:t>Methodology:</a:t>
            </a:r>
            <a:r>
              <a:rPr lang="en-US" sz="1200"/>
              <a:t> Utilize Python for data analysis and segmentation.</a:t>
            </a:r>
            <a:endParaRPr lang="en-US" sz="1200"/>
          </a:p>
          <a:p>
            <a:endParaRPr lang="en-US" sz="1200"/>
          </a:p>
          <a:p>
            <a:r>
              <a:rPr lang="en-US" sz="1200" b="1"/>
              <a:t>2. </a:t>
            </a:r>
            <a:r>
              <a:rPr lang="en-US" sz="1200" b="1"/>
              <a:t>Data Preparation:</a:t>
            </a:r>
            <a:r>
              <a:rPr lang="en-US" sz="1200"/>
              <a:t> Clean, preprocess, and engineer features for analysis.</a:t>
            </a:r>
            <a:endParaRPr lang="en-US" sz="1200"/>
          </a:p>
          <a:p>
            <a:endParaRPr lang="en-US" sz="1200"/>
          </a:p>
          <a:p>
            <a:r>
              <a:rPr lang="en-US" sz="1200" b="1"/>
              <a:t>3. </a:t>
            </a:r>
            <a:r>
              <a:rPr lang="en-US" sz="1200" b="1"/>
              <a:t>Algorithm Choice:</a:t>
            </a:r>
            <a:r>
              <a:rPr lang="en-US" sz="1200"/>
              <a:t> Select appropriate clustering algorithms like K-means.</a:t>
            </a:r>
            <a:endParaRPr lang="en-US" sz="1200"/>
          </a:p>
          <a:p>
            <a:endParaRPr lang="en-US" sz="1200"/>
          </a:p>
          <a:p>
            <a:r>
              <a:rPr lang="en-US" sz="1200" b="1"/>
              <a:t>4. Parameter Tuning:</a:t>
            </a:r>
            <a:r>
              <a:rPr lang="en-US" sz="1200"/>
              <a:t> Optimize algorithm parameters for best segmentation.</a:t>
            </a:r>
            <a:endParaRPr lang="en-US" sz="1200"/>
          </a:p>
          <a:p>
            <a:endParaRPr lang="en-US" sz="1200"/>
          </a:p>
          <a:p>
            <a:r>
              <a:rPr lang="en-US" sz="1200" b="1"/>
              <a:t>5. Evaluation Metrics:</a:t>
            </a:r>
            <a:r>
              <a:rPr lang="en-US" sz="1200"/>
              <a:t> Assess segmentation quality using metrics like silhouette score.</a:t>
            </a:r>
            <a:endParaRPr lang="en-US" sz="1200"/>
          </a:p>
          <a:p>
            <a:endParaRPr lang="en-US" sz="1200"/>
          </a:p>
          <a:p>
            <a:r>
              <a:rPr lang="en-US" sz="1200" b="1"/>
              <a:t>6. Validation Approach:</a:t>
            </a:r>
            <a:r>
              <a:rPr lang="en-US" sz="1200"/>
              <a:t> Validate segments against known customer characteristics.</a:t>
            </a:r>
            <a:endParaRPr lang="en-US" sz="1200"/>
          </a:p>
          <a:p>
            <a:endParaRPr lang="en-US" sz="1200"/>
          </a:p>
          <a:p>
            <a:r>
              <a:rPr lang="en-US" sz="1200" b="1"/>
              <a:t>7. Efficiency:</a:t>
            </a:r>
            <a:r>
              <a:rPr lang="en-US" sz="1200"/>
              <a:t> Ensure scalability and efficiency for large datasets.</a:t>
            </a:r>
            <a:endParaRPr lang="en-US" sz="1200"/>
          </a:p>
          <a:p>
            <a:endParaRPr lang="en-US" sz="1200"/>
          </a:p>
          <a:p>
            <a:r>
              <a:rPr lang="en-US" sz="1200" b="1"/>
              <a:t>8. Interpretability:</a:t>
            </a:r>
            <a:r>
              <a:rPr lang="en-US" sz="1200"/>
              <a:t> Make segmentation results interpretable for stakeholders.</a:t>
            </a:r>
            <a:endParaRPr lang="en-US" sz="1200"/>
          </a:p>
          <a:p>
            <a:endParaRPr lang="en-US" sz="1200"/>
          </a:p>
          <a:p>
            <a:r>
              <a:rPr lang="en-US" sz="1200" b="1"/>
              <a:t>9. Deployment Plan:</a:t>
            </a:r>
            <a:r>
              <a:rPr lang="en-US" sz="1200"/>
              <a:t> Document and deploy the solution for production use.</a:t>
            </a:r>
            <a:endParaRPr lang="en-US" sz="1200"/>
          </a:p>
          <a:p>
            <a:endParaRPr lang="en-US" sz="1200"/>
          </a:p>
          <a:p>
            <a:r>
              <a:rPr lang="en-US" sz="1200"/>
              <a:t>This condensed version covers all essential aspects of the proposed solution for building customer segmentation using Python (Data Analysis) on a single slide.</a:t>
            </a:r>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406400" y="1083310"/>
            <a:ext cx="7941945" cy="3333750"/>
          </a:xfrm>
          <a:prstGeom prst="rect">
            <a:avLst/>
          </a:prstGeom>
          <a:noFill/>
        </p:spPr>
        <p:txBody>
          <a:bodyPr wrap="square" rtlCol="0">
            <a:noAutofit/>
          </a:bodyPr>
          <a:lstStyle/>
          <a:p>
            <a:pPr marL="285750" indent="-285750">
              <a:spcAft>
                <a:spcPts val="800"/>
              </a:spcAft>
              <a:buFont typeface="Arial" panose="020B0604020202020204" pitchFamily="34" charset="0"/>
              <a:buChar char="•"/>
            </a:pPr>
            <a:r>
              <a:rPr lang="en-US" dirty="0">
                <a:latin typeface="+mn-lt"/>
              </a:rPr>
              <a:t>Python, </a:t>
            </a:r>
            <a:endParaRPr lang="en-US" dirty="0">
              <a:latin typeface="+mn-lt"/>
            </a:endParaRPr>
          </a:p>
          <a:p>
            <a:pPr marL="285750" indent="-285750">
              <a:spcAft>
                <a:spcPts val="800"/>
              </a:spcAft>
              <a:buFont typeface="Arial" panose="020B0604020202020204" pitchFamily="34" charset="0"/>
              <a:buChar char="•"/>
            </a:pPr>
            <a:r>
              <a:rPr lang="en-US" dirty="0">
                <a:latin typeface="+mn-lt"/>
              </a:rPr>
              <a:t>Pandas, </a:t>
            </a:r>
            <a:endParaRPr lang="en-US" dirty="0">
              <a:latin typeface="+mn-lt"/>
            </a:endParaRPr>
          </a:p>
          <a:p>
            <a:pPr marL="285750" indent="-285750">
              <a:spcAft>
                <a:spcPts val="800"/>
              </a:spcAft>
              <a:buFont typeface="Arial" panose="020B0604020202020204" pitchFamily="34" charset="0"/>
              <a:buChar char="•"/>
            </a:pPr>
            <a:r>
              <a:rPr lang="en-US" dirty="0">
                <a:latin typeface="+mn-lt"/>
              </a:rPr>
              <a:t>NumPy, </a:t>
            </a:r>
            <a:endParaRPr lang="en-US" dirty="0">
              <a:latin typeface="+mn-lt"/>
            </a:endParaRPr>
          </a:p>
          <a:p>
            <a:pPr marL="285750" indent="-285750">
              <a:spcAft>
                <a:spcPts val="800"/>
              </a:spcAft>
              <a:buFont typeface="Arial" panose="020B0604020202020204" pitchFamily="34" charset="0"/>
              <a:buChar char="•"/>
            </a:pPr>
            <a:r>
              <a:rPr lang="en-US" dirty="0">
                <a:latin typeface="+mn-lt"/>
              </a:rPr>
              <a:t>Scikit-learn, </a:t>
            </a:r>
            <a:endParaRPr lang="en-US" dirty="0">
              <a:latin typeface="+mn-lt"/>
            </a:endParaRPr>
          </a:p>
          <a:p>
            <a:pPr marL="285750" indent="-285750">
              <a:spcAft>
                <a:spcPts val="800"/>
              </a:spcAft>
              <a:buFont typeface="Arial" panose="020B0604020202020204" pitchFamily="34" charset="0"/>
              <a:buChar char="•"/>
            </a:pPr>
            <a:r>
              <a:rPr lang="en-US" dirty="0">
                <a:latin typeface="+mn-lt"/>
              </a:rPr>
              <a:t>Seaborn</a:t>
            </a:r>
            <a:r>
              <a:rPr lang="en-IN" altLang="en-US" dirty="0">
                <a:latin typeface="+mn-lt"/>
              </a:rPr>
              <a:t>,</a:t>
            </a:r>
            <a:r>
              <a:rPr lang="en-US" dirty="0">
                <a:latin typeface="+mn-lt"/>
              </a:rPr>
              <a:t> </a:t>
            </a:r>
            <a:endParaRPr lang="en-US" dirty="0">
              <a:latin typeface="+mn-lt"/>
            </a:endParaRPr>
          </a:p>
          <a:p>
            <a:pPr marL="285750" indent="-285750">
              <a:spcAft>
                <a:spcPts val="800"/>
              </a:spcAft>
              <a:buFont typeface="Arial" panose="020B0604020202020204" pitchFamily="34" charset="0"/>
              <a:buChar char="•"/>
            </a:pPr>
            <a:r>
              <a:rPr lang="en-US" dirty="0">
                <a:latin typeface="+mn-lt"/>
              </a:rPr>
              <a:t>These tools form the backbone of our data analysis, enabling the creation of sophisticated customer segmentation models for enhanced marketing strategies.	</a:t>
            </a:r>
            <a:endParaRPr 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1409700" y="1243330"/>
            <a:ext cx="6595110" cy="3482975"/>
          </a:xfrm>
          <a:prstGeom prst="rect">
            <a:avLst/>
          </a:prstGeom>
          <a:noFill/>
        </p:spPr>
        <p:txBody>
          <a:bodyPr wrap="square" rtlCol="0">
            <a:noAutofit/>
          </a:bodyPr>
          <a:p>
            <a:pPr>
              <a:lnSpc>
                <a:spcPct val="100000"/>
              </a:lnSpc>
            </a:pPr>
            <a:r>
              <a:rPr lang="en-IN" altLang="en-US" sz="1300" b="1">
                <a:solidFill>
                  <a:srgbClr val="002060"/>
                </a:solidFill>
              </a:rPr>
              <a:t>Modelling:</a:t>
            </a:r>
            <a:endParaRPr lang="en-IN" altLang="en-US" sz="1300" b="1">
              <a:solidFill>
                <a:srgbClr val="002060"/>
              </a:solidFill>
            </a:endParaRPr>
          </a:p>
          <a:p>
            <a:pPr>
              <a:lnSpc>
                <a:spcPct val="100000"/>
              </a:lnSpc>
            </a:pPr>
            <a:r>
              <a:rPr lang="en-US" sz="1200" b="1"/>
              <a:t>1. </a:t>
            </a:r>
            <a:r>
              <a:rPr lang="en-US" sz="1200" b="1"/>
              <a:t>Data Collection and Preprocessing:</a:t>
            </a:r>
            <a:endParaRPr lang="en-US" sz="1200" b="1"/>
          </a:p>
          <a:p>
            <a:pPr>
              <a:lnSpc>
                <a:spcPct val="90000"/>
              </a:lnSpc>
            </a:pPr>
            <a:r>
              <a:rPr lang="en-US" sz="1200"/>
              <a:t>    Gathered comprehensive customer data and preprocessed it meticulously to handle</a:t>
            </a:r>
            <a:endParaRPr lang="en-US" sz="1200"/>
          </a:p>
          <a:p>
            <a:pPr>
              <a:lnSpc>
                <a:spcPct val="90000"/>
              </a:lnSpc>
            </a:pPr>
            <a:r>
              <a:rPr lang="en-US" sz="1200"/>
              <a:t>missing values, outliers, and standardize features.</a:t>
            </a:r>
            <a:endParaRPr lang="en-US" sz="1200"/>
          </a:p>
          <a:p>
            <a:pPr>
              <a:lnSpc>
                <a:spcPct val="90000"/>
              </a:lnSpc>
            </a:pPr>
            <a:endParaRPr lang="en-US" sz="1200"/>
          </a:p>
          <a:p>
            <a:pPr>
              <a:lnSpc>
                <a:spcPct val="90000"/>
              </a:lnSpc>
            </a:pPr>
            <a:r>
              <a:rPr lang="en-US" sz="1200" b="1"/>
              <a:t>2. Exploratory Data Analysis (EDA):</a:t>
            </a:r>
            <a:endParaRPr lang="en-US" sz="1200"/>
          </a:p>
          <a:p>
            <a:pPr>
              <a:lnSpc>
                <a:spcPct val="90000"/>
              </a:lnSpc>
            </a:pPr>
            <a:r>
              <a:rPr lang="en-US" sz="1200"/>
              <a:t>    Conducted thorough EDA to understand data distribution, variance, and key feature correlations, facilitating insights into segmentation opportunities.</a:t>
            </a:r>
            <a:endParaRPr lang="en-US" sz="1200"/>
          </a:p>
          <a:p>
            <a:pPr>
              <a:lnSpc>
                <a:spcPct val="90000"/>
              </a:lnSpc>
            </a:pPr>
            <a:endParaRPr lang="en-US" sz="1200"/>
          </a:p>
          <a:p>
            <a:pPr>
              <a:lnSpc>
                <a:spcPct val="90000"/>
              </a:lnSpc>
            </a:pPr>
            <a:r>
              <a:rPr lang="en-US" sz="1200" b="1"/>
              <a:t>3. Feature Engineering:</a:t>
            </a:r>
            <a:endParaRPr lang="en-US" sz="1200" b="1"/>
          </a:p>
          <a:p>
            <a:pPr>
              <a:lnSpc>
                <a:spcPct val="90000"/>
              </a:lnSpc>
            </a:pPr>
            <a:r>
              <a:rPr lang="en-US" sz="1200"/>
              <a:t>   </a:t>
            </a:r>
            <a:r>
              <a:rPr lang="en-IN" altLang="en-US" sz="1200"/>
              <a:t> </a:t>
            </a:r>
            <a:r>
              <a:rPr lang="en-US" sz="1200"/>
              <a:t>Engineered relevant features and selected essential variables crucial for effective segmentation.</a:t>
            </a:r>
            <a:endParaRPr lang="en-US" sz="1200"/>
          </a:p>
          <a:p>
            <a:pPr>
              <a:lnSpc>
                <a:spcPct val="90000"/>
              </a:lnSpc>
            </a:pPr>
            <a:endParaRPr lang="en-US" sz="1200"/>
          </a:p>
          <a:p>
            <a:pPr>
              <a:lnSpc>
                <a:spcPct val="90000"/>
              </a:lnSpc>
            </a:pPr>
            <a:r>
              <a:rPr lang="en-US" sz="1200" b="1"/>
              <a:t>4. Model Selection:</a:t>
            </a:r>
            <a:endParaRPr lang="en-US" sz="1200"/>
          </a:p>
          <a:p>
            <a:pPr>
              <a:lnSpc>
                <a:spcPct val="90000"/>
              </a:lnSpc>
            </a:pPr>
            <a:r>
              <a:rPr lang="en-US" sz="1200"/>
              <a:t>    Selected clustering algorithms considering dataset characteristics and computational efficiency, evaluating models rigorously for optimal performance.</a:t>
            </a:r>
            <a:endParaRPr lang="en-US" sz="1200"/>
          </a:p>
          <a:p>
            <a:pPr>
              <a:lnSpc>
                <a:spcPct val="90000"/>
              </a:lnSpc>
            </a:pPr>
            <a:endParaRPr lang="en-US" sz="1200"/>
          </a:p>
          <a:p>
            <a:pPr>
              <a:lnSpc>
                <a:spcPct val="90000"/>
              </a:lnSpc>
            </a:pPr>
            <a:r>
              <a:rPr lang="en-US" sz="1200" b="1"/>
              <a:t>5. Model Training and Validation:</a:t>
            </a:r>
            <a:endParaRPr lang="en-US" sz="1200" b="1"/>
          </a:p>
          <a:p>
            <a:pPr>
              <a:lnSpc>
                <a:spcPct val="90000"/>
              </a:lnSpc>
            </a:pPr>
            <a:r>
              <a:rPr lang="en-US" sz="1200"/>
              <a:t>    Trained models on preprocessed data, optimizing parameters, and validating performance using cross-validation and holdout validation techniques.</a:t>
            </a:r>
            <a:endParaRPr lang="en-US" sz="1200"/>
          </a:p>
          <a:p>
            <a:endParaRPr lang="en-US" sz="1200"/>
          </a:p>
          <a:p>
            <a:endParaRPr 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1457325" y="1242695"/>
            <a:ext cx="6548120" cy="3550285"/>
          </a:xfrm>
          <a:prstGeom prst="rect">
            <a:avLst/>
          </a:prstGeom>
          <a:noFill/>
        </p:spPr>
        <p:txBody>
          <a:bodyPr wrap="square" rtlCol="0">
            <a:noAutofit/>
          </a:bodyPr>
          <a:p>
            <a:endParaRPr lang="en-US" sz="1200">
              <a:sym typeface="+mn-ea"/>
            </a:endParaRPr>
          </a:p>
          <a:p>
            <a:pPr>
              <a:lnSpc>
                <a:spcPct val="110000"/>
              </a:lnSpc>
            </a:pPr>
            <a:r>
              <a:rPr lang="en-US" sz="1300" b="1">
                <a:solidFill>
                  <a:srgbClr val="002060"/>
                </a:solidFill>
              </a:rPr>
              <a:t>Result:</a:t>
            </a:r>
            <a:r>
              <a:rPr lang="en-US" sz="1200">
                <a:solidFill>
                  <a:srgbClr val="002060"/>
                </a:solidFill>
              </a:rPr>
              <a:t> </a:t>
            </a:r>
            <a:endParaRPr lang="en-US" sz="1200">
              <a:solidFill>
                <a:srgbClr val="002060"/>
              </a:solidFill>
            </a:endParaRPr>
          </a:p>
          <a:p>
            <a:pPr>
              <a:lnSpc>
                <a:spcPct val="110000"/>
              </a:lnSpc>
            </a:pPr>
            <a:r>
              <a:rPr lang="en-US" sz="1200" b="1"/>
              <a:t>1. Segment Identification:</a:t>
            </a:r>
            <a:endParaRPr lang="en-US" sz="1200" b="1"/>
          </a:p>
          <a:p>
            <a:r>
              <a:rPr lang="en-US" sz="1200"/>
              <a:t>    Customer segmentation models were employed to identify distinct segments based on behavioral patterns and preferences.</a:t>
            </a:r>
            <a:endParaRPr lang="en-US" sz="1200"/>
          </a:p>
          <a:p>
            <a:endParaRPr lang="en-US" sz="1200"/>
          </a:p>
          <a:p>
            <a:r>
              <a:rPr lang="en-US" sz="1200" b="1"/>
              <a:t>2. Segment Characteristics Analysis:</a:t>
            </a:r>
            <a:endParaRPr lang="en-US" sz="1200" b="1"/>
          </a:p>
          <a:p>
            <a:r>
              <a:rPr lang="en-US" sz="1200"/>
              <a:t>    Each segment's characteristics were analyzed comprehensively to understand their unique traits and preferences.</a:t>
            </a:r>
            <a:endParaRPr lang="en-US" sz="1200"/>
          </a:p>
          <a:p>
            <a:endParaRPr lang="en-US" sz="1200"/>
          </a:p>
          <a:p>
            <a:r>
              <a:rPr lang="en-US" sz="1200" b="1"/>
              <a:t>3. Insights Extraction:</a:t>
            </a:r>
            <a:endParaRPr lang="en-US" sz="1200"/>
          </a:p>
          <a:p>
            <a:r>
              <a:rPr lang="en-US" sz="1200"/>
              <a:t>    Actionable insights were extracted from the segmented data, revealing valuable information for targeted marketing strategies.</a:t>
            </a:r>
            <a:endParaRPr lang="en-US" sz="1200"/>
          </a:p>
          <a:p>
            <a:endParaRPr lang="en-US" sz="1200"/>
          </a:p>
          <a:p>
            <a:endParaRPr lang="en-US"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6167</Words>
  <Application>WPS Presentation</Application>
  <PresentationFormat>On-screen Show (16:9)</PresentationFormat>
  <Paragraphs>134</Paragraphs>
  <Slides>12</Slides>
  <Notes>12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SimSun</vt:lpstr>
      <vt:lpstr>Wingdings</vt:lpstr>
      <vt:lpstr>Arial</vt:lpstr>
      <vt:lpstr>Times New Roman</vt:lpstr>
      <vt:lpstr>Poppins</vt:lpstr>
      <vt:lpstr>Segoe Print</vt:lpstr>
      <vt:lpstr>Times New Roman</vt:lpstr>
      <vt:lpstr>Aptos</vt:lpstr>
      <vt:lpstr>Microsoft YaHei</vt:lpstr>
      <vt:lpstr>Arial Unicode MS</vt:lpstr>
      <vt:lpstr>Aptos Display</vt:lpstr>
      <vt:lpstr>Simple Light</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LENOVO63</cp:lastModifiedBy>
  <cp:revision>59</cp:revision>
  <dcterms:created xsi:type="dcterms:W3CDTF">2024-03-31T16:13:00Z</dcterms:created>
  <dcterms:modified xsi:type="dcterms:W3CDTF">2024-04-01T04:51:47Z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E0F12EAA7A9A4B52BF5BCA11BB0FFB95_13</vt:lpwstr>
  </property>
  <property fmtid="{D5CDD505-2E9C-101B-9397-08002B2CF9AE}" pid="7" name="KSOProductBuildVer">
    <vt:lpwstr>1033-12.2.0.13489</vt:lpwstr>
  </property>
</Properties>
</file>