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1"/>
  </p:sldMasterIdLst>
  <p:notesMasterIdLst>
    <p:notesMasterId r:id="rId30"/>
  </p:notesMasterIdLst>
  <p:sldIdLst>
    <p:sldId id="256" r:id="rId2"/>
    <p:sldId id="289" r:id="rId3"/>
    <p:sldId id="290" r:id="rId4"/>
    <p:sldId id="291" r:id="rId5"/>
    <p:sldId id="292" r:id="rId6"/>
    <p:sldId id="314" r:id="rId7"/>
    <p:sldId id="293" r:id="rId8"/>
    <p:sldId id="295" r:id="rId9"/>
    <p:sldId id="296" r:id="rId10"/>
    <p:sldId id="297" r:id="rId11"/>
    <p:sldId id="298" r:id="rId12"/>
    <p:sldId id="299" r:id="rId13"/>
    <p:sldId id="301" r:id="rId14"/>
    <p:sldId id="315" r:id="rId15"/>
    <p:sldId id="300" r:id="rId16"/>
    <p:sldId id="303" r:id="rId17"/>
    <p:sldId id="302" r:id="rId18"/>
    <p:sldId id="316" r:id="rId19"/>
    <p:sldId id="304" r:id="rId20"/>
    <p:sldId id="305" r:id="rId21"/>
    <p:sldId id="306" r:id="rId22"/>
    <p:sldId id="309" r:id="rId23"/>
    <p:sldId id="308" r:id="rId24"/>
    <p:sldId id="307" r:id="rId25"/>
    <p:sldId id="310" r:id="rId26"/>
    <p:sldId id="311" r:id="rId27"/>
    <p:sldId id="312" r:id="rId28"/>
    <p:sldId id="313" r:id="rId29"/>
  </p:sldIdLst>
  <p:sldSz cx="9144000" cy="5143500" type="screen16x9"/>
  <p:notesSz cx="6858000" cy="9144000"/>
  <p:embeddedFontLst>
    <p:embeddedFont>
      <p:font typeface="Barlow Semi Condensed ExtraBold" panose="00000906000000000000" pitchFamily="2" charset="0"/>
      <p:bold r:id="rId31"/>
      <p:boldItalic r:id="rId32"/>
    </p:embeddedFont>
    <p:embeddedFont>
      <p:font typeface="Catamaran" panose="020B0604020202020204" charset="0"/>
      <p:regular r:id="rId33"/>
      <p:bold r:id="rId34"/>
    </p:embeddedFont>
    <p:embeddedFont>
      <p:font typeface="Open Sans" panose="020B06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2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3851E4-CE84-47E9-AC75-A8CC0290086D}">
  <a:tblStyle styleId="{093851E4-CE84-47E9-AC75-A8CC029008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44" autoAdjust="0"/>
  </p:normalViewPr>
  <p:slideViewPr>
    <p:cSldViewPr snapToGrid="0">
      <p:cViewPr varScale="1">
        <p:scale>
          <a:sx n="96" d="100"/>
          <a:sy n="96" d="100"/>
        </p:scale>
        <p:origin x="10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211778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362d286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362d286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69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355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56050" y="235500"/>
            <a:ext cx="8631900" cy="4672500"/>
          </a:xfrm>
          <a:prstGeom prst="roundRect">
            <a:avLst>
              <a:gd name="adj" fmla="val 6553"/>
            </a:avLst>
          </a:prstGeom>
          <a:solidFill>
            <a:schemeClr val="lt1"/>
          </a:solidFill>
          <a:ln w="9525" cap="flat" cmpd="sng">
            <a:solidFill>
              <a:schemeClr val="dk2"/>
            </a:solidFill>
            <a:prstDash val="solid"/>
            <a:round/>
            <a:headEnd type="none" w="sm" len="sm"/>
            <a:tailEnd type="none" w="sm" len="sm"/>
          </a:ln>
          <a:effectLst>
            <a:outerShdw blurRad="128588" dist="57150" dir="40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1474500"/>
            <a:ext cx="4846200" cy="21945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rgbClr val="191919"/>
              </a:buClr>
              <a:buSzPts val="5200"/>
              <a:buNone/>
              <a:defRPr sz="6500">
                <a:latin typeface="Barlow Semi Condensed ExtraBold"/>
                <a:ea typeface="Barlow Semi Condensed ExtraBold"/>
                <a:cs typeface="Barlow Semi Condensed ExtraBold"/>
                <a:sym typeface="Barlow Semi Condensed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9"/>
        <p:cNvGrpSpPr/>
        <p:nvPr/>
      </p:nvGrpSpPr>
      <p:grpSpPr>
        <a:xfrm>
          <a:off x="0" y="0"/>
          <a:ext cx="0" cy="0"/>
          <a:chOff x="0" y="0"/>
          <a:chExt cx="0" cy="0"/>
        </a:xfrm>
      </p:grpSpPr>
      <p:sp>
        <p:nvSpPr>
          <p:cNvPr id="90" name="Google Shape;90;p19"/>
          <p:cNvSpPr/>
          <p:nvPr/>
        </p:nvSpPr>
        <p:spPr>
          <a:xfrm>
            <a:off x="256050" y="235500"/>
            <a:ext cx="8631900" cy="4672500"/>
          </a:xfrm>
          <a:prstGeom prst="roundRect">
            <a:avLst>
              <a:gd name="adj" fmla="val 6553"/>
            </a:avLst>
          </a:prstGeom>
          <a:solidFill>
            <a:schemeClr val="lt1"/>
          </a:solidFill>
          <a:ln w="9525" cap="flat" cmpd="sng">
            <a:solidFill>
              <a:schemeClr val="dk2"/>
            </a:solidFill>
            <a:prstDash val="solid"/>
            <a:round/>
            <a:headEnd type="none" w="sm" len="sm"/>
            <a:tailEnd type="none" w="sm" len="sm"/>
          </a:ln>
          <a:effectLst>
            <a:outerShdw blurRad="128588" dist="57150" dir="40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p:nvPr/>
        </p:nvSpPr>
        <p:spPr>
          <a:xfrm>
            <a:off x="256050" y="235500"/>
            <a:ext cx="8631900" cy="4672500"/>
          </a:xfrm>
          <a:prstGeom prst="roundRect">
            <a:avLst>
              <a:gd name="adj" fmla="val 6553"/>
            </a:avLst>
          </a:prstGeom>
          <a:solidFill>
            <a:schemeClr val="lt1"/>
          </a:solidFill>
          <a:ln w="9525" cap="flat" cmpd="sng">
            <a:solidFill>
              <a:schemeClr val="dk2"/>
            </a:solidFill>
            <a:prstDash val="solid"/>
            <a:round/>
            <a:headEnd type="none" w="sm" len="sm"/>
            <a:tailEnd type="none" w="sm" len="sm"/>
          </a:ln>
          <a:effectLst>
            <a:outerShdw blurRad="128588" dist="57150" dir="40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720000" y="1152475"/>
            <a:ext cx="7704000" cy="1371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Arial"/>
              <a:buChar char="●"/>
              <a:defRPr sz="1250"/>
            </a:lvl1pPr>
            <a:lvl2pPr marL="914400" lvl="1" indent="-317500" rtl="0">
              <a:lnSpc>
                <a:spcPct val="115000"/>
              </a:lnSpc>
              <a:spcBef>
                <a:spcPts val="0"/>
              </a:spcBef>
              <a:spcAft>
                <a:spcPts val="0"/>
              </a:spcAft>
              <a:buSzPts val="1400"/>
              <a:buFont typeface="Arial"/>
              <a:buChar char="○"/>
              <a:defRPr/>
            </a:lvl2pPr>
            <a:lvl3pPr marL="1371600" lvl="2" indent="-317500" rtl="0">
              <a:lnSpc>
                <a:spcPct val="115000"/>
              </a:lnSpc>
              <a:spcBef>
                <a:spcPts val="0"/>
              </a:spcBef>
              <a:spcAft>
                <a:spcPts val="0"/>
              </a:spcAft>
              <a:buSzPts val="1400"/>
              <a:buFont typeface="Arial"/>
              <a:buChar char="■"/>
              <a:defRPr/>
            </a:lvl3pPr>
            <a:lvl4pPr marL="1828800" lvl="3" indent="-317500" rtl="0">
              <a:lnSpc>
                <a:spcPct val="115000"/>
              </a:lnSpc>
              <a:spcBef>
                <a:spcPts val="0"/>
              </a:spcBef>
              <a:spcAft>
                <a:spcPts val="0"/>
              </a:spcAft>
              <a:buSzPts val="1400"/>
              <a:buFont typeface="Arial"/>
              <a:buChar char="●"/>
              <a:defRPr/>
            </a:lvl4pPr>
            <a:lvl5pPr marL="2286000" lvl="4" indent="-317500" rtl="0">
              <a:lnSpc>
                <a:spcPct val="115000"/>
              </a:lnSpc>
              <a:spcBef>
                <a:spcPts val="0"/>
              </a:spcBef>
              <a:spcAft>
                <a:spcPts val="0"/>
              </a:spcAft>
              <a:buSzPts val="1400"/>
              <a:buFont typeface="Arial"/>
              <a:buChar char="○"/>
              <a:defRPr/>
            </a:lvl5pPr>
            <a:lvl6pPr marL="2743200" lvl="5" indent="-317500" rtl="0">
              <a:lnSpc>
                <a:spcPct val="115000"/>
              </a:lnSpc>
              <a:spcBef>
                <a:spcPts val="0"/>
              </a:spcBef>
              <a:spcAft>
                <a:spcPts val="0"/>
              </a:spcAft>
              <a:buSzPts val="1400"/>
              <a:buFont typeface="Arial"/>
              <a:buChar char="■"/>
              <a:defRPr/>
            </a:lvl6pPr>
            <a:lvl7pPr marL="3200400" lvl="6" indent="-317500" rtl="0">
              <a:lnSpc>
                <a:spcPct val="115000"/>
              </a:lnSpc>
              <a:spcBef>
                <a:spcPts val="0"/>
              </a:spcBef>
              <a:spcAft>
                <a:spcPts val="0"/>
              </a:spcAft>
              <a:buSzPts val="1400"/>
              <a:buFont typeface="Arial"/>
              <a:buChar char="●"/>
              <a:defRPr/>
            </a:lvl7pPr>
            <a:lvl8pPr marL="3657600" lvl="7" indent="-317500" rtl="0">
              <a:lnSpc>
                <a:spcPct val="115000"/>
              </a:lnSpc>
              <a:spcBef>
                <a:spcPts val="0"/>
              </a:spcBef>
              <a:spcAft>
                <a:spcPts val="0"/>
              </a:spcAft>
              <a:buSzPts val="1400"/>
              <a:buFont typeface="Arial"/>
              <a:buChar char="○"/>
              <a:defRPr/>
            </a:lvl8pPr>
            <a:lvl9pPr marL="4114800" lvl="8" indent="-317500" rtl="0">
              <a:lnSpc>
                <a:spcPct val="115000"/>
              </a:lnSpc>
              <a:spcBef>
                <a:spcPts val="0"/>
              </a:spcBef>
              <a:spcAft>
                <a:spcPts val="0"/>
              </a:spcAft>
              <a:buSzPts val="1400"/>
              <a:buFont typeface="Arial"/>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p:nvPr/>
        </p:nvSpPr>
        <p:spPr>
          <a:xfrm>
            <a:off x="256050" y="235500"/>
            <a:ext cx="8631900" cy="4672500"/>
          </a:xfrm>
          <a:prstGeom prst="roundRect">
            <a:avLst>
              <a:gd name="adj" fmla="val 6553"/>
            </a:avLst>
          </a:prstGeom>
          <a:solidFill>
            <a:schemeClr val="lt1"/>
          </a:solidFill>
          <a:ln w="9525" cap="flat" cmpd="sng">
            <a:solidFill>
              <a:schemeClr val="dk2"/>
            </a:solidFill>
            <a:prstDash val="solid"/>
            <a:round/>
            <a:headEnd type="none" w="sm" len="sm"/>
            <a:tailEnd type="none" w="sm" len="sm"/>
          </a:ln>
          <a:effectLst>
            <a:outerShdw blurRad="128588" dist="57150" dir="40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subTitle" idx="1"/>
          </p:nvPr>
        </p:nvSpPr>
        <p:spPr>
          <a:xfrm>
            <a:off x="1372963" y="2952750"/>
            <a:ext cx="2743200" cy="10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2"/>
          </p:nvPr>
        </p:nvSpPr>
        <p:spPr>
          <a:xfrm>
            <a:off x="5027838" y="2952750"/>
            <a:ext cx="2743200" cy="100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5"/>
          <p:cNvSpPr txBox="1">
            <a:spLocks noGrp="1"/>
          </p:cNvSpPr>
          <p:nvPr>
            <p:ph type="title" idx="3"/>
          </p:nvPr>
        </p:nvSpPr>
        <p:spPr>
          <a:xfrm>
            <a:off x="1372963" y="2571750"/>
            <a:ext cx="27432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 name="Google Shape;25;p5"/>
          <p:cNvSpPr txBox="1">
            <a:spLocks noGrp="1"/>
          </p:cNvSpPr>
          <p:nvPr>
            <p:ph type="title" idx="4"/>
          </p:nvPr>
        </p:nvSpPr>
        <p:spPr>
          <a:xfrm>
            <a:off x="5027838" y="2571750"/>
            <a:ext cx="27432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p:nvPr/>
        </p:nvSpPr>
        <p:spPr>
          <a:xfrm>
            <a:off x="256050" y="235500"/>
            <a:ext cx="8631900" cy="4672500"/>
          </a:xfrm>
          <a:prstGeom prst="roundRect">
            <a:avLst>
              <a:gd name="adj" fmla="val 6553"/>
            </a:avLst>
          </a:prstGeom>
          <a:solidFill>
            <a:schemeClr val="lt1"/>
          </a:solidFill>
          <a:ln w="9525" cap="flat" cmpd="sng">
            <a:solidFill>
              <a:schemeClr val="dk2"/>
            </a:solidFill>
            <a:prstDash val="solid"/>
            <a:round/>
            <a:headEnd type="none" w="sm" len="sm"/>
            <a:tailEnd type="none" w="sm" len="sm"/>
          </a:ln>
          <a:effectLst>
            <a:outerShdw blurRad="128588" dist="57150" dir="40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p:nvPr/>
        </p:nvSpPr>
        <p:spPr>
          <a:xfrm>
            <a:off x="256050" y="235500"/>
            <a:ext cx="8631900" cy="4672500"/>
          </a:xfrm>
          <a:prstGeom prst="roundRect">
            <a:avLst>
              <a:gd name="adj" fmla="val 6553"/>
            </a:avLst>
          </a:prstGeom>
          <a:solidFill>
            <a:schemeClr val="lt1"/>
          </a:solidFill>
          <a:ln w="9525" cap="flat" cmpd="sng">
            <a:solidFill>
              <a:schemeClr val="dk2"/>
            </a:solidFill>
            <a:prstDash val="solid"/>
            <a:round/>
            <a:headEnd type="none" w="sm" len="sm"/>
            <a:tailEnd type="none" w="sm" len="sm"/>
          </a:ln>
          <a:effectLst>
            <a:outerShdw blurRad="128588" dist="57150" dir="40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title"/>
          </p:nvPr>
        </p:nvSpPr>
        <p:spPr>
          <a:xfrm>
            <a:off x="720000" y="329184"/>
            <a:ext cx="77040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999999"/>
              </a:buClr>
              <a:buSzPts val="800"/>
              <a:buFont typeface="Open Sans"/>
              <a:buChar char="●"/>
              <a:defRPr sz="1400">
                <a:solidFill>
                  <a:srgbClr val="434343"/>
                </a:solidFill>
              </a:defRPr>
            </a:lvl1pPr>
            <a:lvl2pPr marL="914400" lvl="1" indent="-279400" rtl="0">
              <a:lnSpc>
                <a:spcPct val="100000"/>
              </a:lnSpc>
              <a:spcBef>
                <a:spcPts val="0"/>
              </a:spcBef>
              <a:spcAft>
                <a:spcPts val="0"/>
              </a:spcAft>
              <a:buClr>
                <a:srgbClr val="999999"/>
              </a:buClr>
              <a:buSzPts val="800"/>
              <a:buFont typeface="Open Sans"/>
              <a:buChar char="○"/>
              <a:defRPr>
                <a:solidFill>
                  <a:srgbClr val="434343"/>
                </a:solidFill>
              </a:defRPr>
            </a:lvl2pPr>
            <a:lvl3pPr marL="1371600" lvl="2" indent="-279400" rtl="0">
              <a:lnSpc>
                <a:spcPct val="100000"/>
              </a:lnSpc>
              <a:spcBef>
                <a:spcPts val="0"/>
              </a:spcBef>
              <a:spcAft>
                <a:spcPts val="0"/>
              </a:spcAft>
              <a:buClr>
                <a:srgbClr val="999999"/>
              </a:buClr>
              <a:buSzPts val="800"/>
              <a:buFont typeface="Open Sans"/>
              <a:buChar char="■"/>
              <a:defRPr>
                <a:solidFill>
                  <a:srgbClr val="434343"/>
                </a:solidFill>
              </a:defRPr>
            </a:lvl3pPr>
            <a:lvl4pPr marL="1828800" lvl="3" indent="-279400" rtl="0">
              <a:lnSpc>
                <a:spcPct val="100000"/>
              </a:lnSpc>
              <a:spcBef>
                <a:spcPts val="0"/>
              </a:spcBef>
              <a:spcAft>
                <a:spcPts val="0"/>
              </a:spcAft>
              <a:buClr>
                <a:srgbClr val="999999"/>
              </a:buClr>
              <a:buSzPts val="800"/>
              <a:buFont typeface="Open Sans"/>
              <a:buChar char="●"/>
              <a:defRPr>
                <a:solidFill>
                  <a:srgbClr val="434343"/>
                </a:solidFill>
              </a:defRPr>
            </a:lvl4pPr>
            <a:lvl5pPr marL="2286000" lvl="4" indent="-304800" rtl="0">
              <a:lnSpc>
                <a:spcPct val="100000"/>
              </a:lnSpc>
              <a:spcBef>
                <a:spcPts val="0"/>
              </a:spcBef>
              <a:spcAft>
                <a:spcPts val="0"/>
              </a:spcAft>
              <a:buClr>
                <a:srgbClr val="999999"/>
              </a:buClr>
              <a:buSzPts val="1200"/>
              <a:buFont typeface="Open Sans"/>
              <a:buChar char="○"/>
              <a:defRPr>
                <a:solidFill>
                  <a:srgbClr val="434343"/>
                </a:solidFill>
              </a:defRPr>
            </a:lvl5pPr>
            <a:lvl6pPr marL="2743200" lvl="5" indent="-304800" rtl="0">
              <a:lnSpc>
                <a:spcPct val="100000"/>
              </a:lnSpc>
              <a:spcBef>
                <a:spcPts val="0"/>
              </a:spcBef>
              <a:spcAft>
                <a:spcPts val="0"/>
              </a:spcAft>
              <a:buClr>
                <a:srgbClr val="999999"/>
              </a:buClr>
              <a:buSzPts val="1200"/>
              <a:buFont typeface="Open Sans"/>
              <a:buChar char="■"/>
              <a:defRPr>
                <a:solidFill>
                  <a:srgbClr val="434343"/>
                </a:solidFill>
              </a:defRPr>
            </a:lvl6pPr>
            <a:lvl7pPr marL="3200400" lvl="6" indent="-273050" rtl="0">
              <a:lnSpc>
                <a:spcPct val="100000"/>
              </a:lnSpc>
              <a:spcBef>
                <a:spcPts val="0"/>
              </a:spcBef>
              <a:spcAft>
                <a:spcPts val="0"/>
              </a:spcAft>
              <a:buClr>
                <a:srgbClr val="999999"/>
              </a:buClr>
              <a:buSzPts val="700"/>
              <a:buFont typeface="Open Sans"/>
              <a:buChar char="●"/>
              <a:defRPr>
                <a:solidFill>
                  <a:srgbClr val="434343"/>
                </a:solidFill>
              </a:defRPr>
            </a:lvl7pPr>
            <a:lvl8pPr marL="3657600" lvl="7" indent="-273050" rtl="0">
              <a:lnSpc>
                <a:spcPct val="100000"/>
              </a:lnSpc>
              <a:spcBef>
                <a:spcPts val="0"/>
              </a:spcBef>
              <a:spcAft>
                <a:spcPts val="0"/>
              </a:spcAft>
              <a:buClr>
                <a:srgbClr val="999999"/>
              </a:buClr>
              <a:buSzPts val="700"/>
              <a:buFont typeface="Open Sans"/>
              <a:buChar char="○"/>
              <a:defRPr>
                <a:solidFill>
                  <a:srgbClr val="434343"/>
                </a:solidFill>
              </a:defRPr>
            </a:lvl8pPr>
            <a:lvl9pPr marL="4114800" lvl="8" indent="-266700" rtl="0">
              <a:lnSpc>
                <a:spcPct val="100000"/>
              </a:lnSpc>
              <a:spcBef>
                <a:spcPts val="0"/>
              </a:spcBef>
              <a:spcAft>
                <a:spcPts val="0"/>
              </a:spcAft>
              <a:buClr>
                <a:srgbClr val="999999"/>
              </a:buClr>
              <a:buSzPts val="600"/>
              <a:buFont typeface="Open Sans"/>
              <a:buChar char="■"/>
              <a:defRPr>
                <a:solidFill>
                  <a:srgbClr val="434343"/>
                </a:solidFill>
              </a:defRPr>
            </a:lvl9pPr>
          </a:lstStyle>
          <a:p>
            <a:endParaRPr/>
          </a:p>
        </p:txBody>
      </p:sp>
      <p:sp>
        <p:nvSpPr>
          <p:cNvPr id="33" name="Google Shape;33;p7"/>
          <p:cNvSpPr>
            <a:spLocks noGrp="1"/>
          </p:cNvSpPr>
          <p:nvPr>
            <p:ph type="pic" idx="2"/>
          </p:nvPr>
        </p:nvSpPr>
        <p:spPr>
          <a:xfrm>
            <a:off x="5585725" y="501750"/>
            <a:ext cx="3077100" cy="40242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p:nvPr/>
        </p:nvSpPr>
        <p:spPr>
          <a:xfrm>
            <a:off x="256050" y="235500"/>
            <a:ext cx="8631900" cy="4672500"/>
          </a:xfrm>
          <a:prstGeom prst="roundRect">
            <a:avLst>
              <a:gd name="adj" fmla="val 6553"/>
            </a:avLst>
          </a:prstGeom>
          <a:solidFill>
            <a:schemeClr val="lt1"/>
          </a:solidFill>
          <a:ln w="9525" cap="flat" cmpd="sng">
            <a:solidFill>
              <a:schemeClr val="dk2"/>
            </a:solidFill>
            <a:prstDash val="solid"/>
            <a:round/>
            <a:headEnd type="none" w="sm" len="sm"/>
            <a:tailEnd type="none" w="sm" len="sm"/>
          </a:ln>
          <a:effectLst>
            <a:outerShdw blurRad="128588" dist="57150" dir="40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p:nvPr/>
        </p:nvSpPr>
        <p:spPr>
          <a:xfrm>
            <a:off x="256050" y="235500"/>
            <a:ext cx="8631900" cy="4672500"/>
          </a:xfrm>
          <a:prstGeom prst="roundRect">
            <a:avLst>
              <a:gd name="adj" fmla="val 6553"/>
            </a:avLst>
          </a:prstGeom>
          <a:solidFill>
            <a:schemeClr val="lt1"/>
          </a:solidFill>
          <a:ln w="9525" cap="flat" cmpd="sng">
            <a:solidFill>
              <a:schemeClr val="dk2"/>
            </a:solidFill>
            <a:prstDash val="solid"/>
            <a:round/>
            <a:headEnd type="none" w="sm" len="sm"/>
            <a:tailEnd type="none" w="sm" len="sm"/>
          </a:ln>
          <a:effectLst>
            <a:outerShdw blurRad="128588" dist="57150" dir="40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p:nvPr/>
        </p:nvSpPr>
        <p:spPr>
          <a:xfrm>
            <a:off x="256050" y="235500"/>
            <a:ext cx="8631900" cy="4672500"/>
          </a:xfrm>
          <a:prstGeom prst="roundRect">
            <a:avLst>
              <a:gd name="adj" fmla="val 6553"/>
            </a:avLst>
          </a:prstGeom>
          <a:solidFill>
            <a:schemeClr val="lt1"/>
          </a:solidFill>
          <a:ln w="9525" cap="flat" cmpd="sng">
            <a:solidFill>
              <a:schemeClr val="dk2"/>
            </a:solidFill>
            <a:prstDash val="solid"/>
            <a:round/>
            <a:headEnd type="none" w="sm" len="sm"/>
            <a:tailEnd type="none" w="sm" len="sm"/>
          </a:ln>
          <a:effectLst>
            <a:outerShdw blurRad="128588" dist="57150" dir="4020000"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31645"/>
            <a:ext cx="7704000" cy="6402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Barlow Semi Condensed ExtraBold"/>
              <a:buNone/>
              <a:defRPr sz="3500">
                <a:solidFill>
                  <a:schemeClr val="dk1"/>
                </a:solidFill>
                <a:latin typeface="Barlow Semi Condensed ExtraBold"/>
                <a:ea typeface="Barlow Semi Condensed ExtraBold"/>
                <a:cs typeface="Barlow Semi Condensed ExtraBold"/>
                <a:sym typeface="Barlow Semi Condensed ExtraBold"/>
              </a:defRPr>
            </a:lvl1pPr>
            <a:lvl2pPr lvl="1" rtl="0">
              <a:lnSpc>
                <a:spcPct val="115000"/>
              </a:lnSpc>
              <a:spcBef>
                <a:spcPts val="0"/>
              </a:spcBef>
              <a:spcAft>
                <a:spcPts val="0"/>
              </a:spcAft>
              <a:buClr>
                <a:schemeClr val="dk1"/>
              </a:buClr>
              <a:buSzPts val="3500"/>
              <a:buFont typeface="Barlow Semi Condensed ExtraBold"/>
              <a:buNone/>
              <a:defRPr sz="3500">
                <a:solidFill>
                  <a:schemeClr val="dk1"/>
                </a:solidFill>
                <a:latin typeface="Barlow Semi Condensed ExtraBold"/>
                <a:ea typeface="Barlow Semi Condensed ExtraBold"/>
                <a:cs typeface="Barlow Semi Condensed ExtraBold"/>
                <a:sym typeface="Barlow Semi Condensed ExtraBold"/>
              </a:defRPr>
            </a:lvl2pPr>
            <a:lvl3pPr lvl="2" rtl="0">
              <a:lnSpc>
                <a:spcPct val="115000"/>
              </a:lnSpc>
              <a:spcBef>
                <a:spcPts val="0"/>
              </a:spcBef>
              <a:spcAft>
                <a:spcPts val="0"/>
              </a:spcAft>
              <a:buClr>
                <a:schemeClr val="dk1"/>
              </a:buClr>
              <a:buSzPts val="3500"/>
              <a:buFont typeface="Barlow Semi Condensed ExtraBold"/>
              <a:buNone/>
              <a:defRPr sz="3500">
                <a:solidFill>
                  <a:schemeClr val="dk1"/>
                </a:solidFill>
                <a:latin typeface="Barlow Semi Condensed ExtraBold"/>
                <a:ea typeface="Barlow Semi Condensed ExtraBold"/>
                <a:cs typeface="Barlow Semi Condensed ExtraBold"/>
                <a:sym typeface="Barlow Semi Condensed ExtraBold"/>
              </a:defRPr>
            </a:lvl3pPr>
            <a:lvl4pPr lvl="3" rtl="0">
              <a:lnSpc>
                <a:spcPct val="115000"/>
              </a:lnSpc>
              <a:spcBef>
                <a:spcPts val="0"/>
              </a:spcBef>
              <a:spcAft>
                <a:spcPts val="0"/>
              </a:spcAft>
              <a:buClr>
                <a:schemeClr val="dk1"/>
              </a:buClr>
              <a:buSzPts val="3500"/>
              <a:buFont typeface="Barlow Semi Condensed ExtraBold"/>
              <a:buNone/>
              <a:defRPr sz="3500">
                <a:solidFill>
                  <a:schemeClr val="dk1"/>
                </a:solidFill>
                <a:latin typeface="Barlow Semi Condensed ExtraBold"/>
                <a:ea typeface="Barlow Semi Condensed ExtraBold"/>
                <a:cs typeface="Barlow Semi Condensed ExtraBold"/>
                <a:sym typeface="Barlow Semi Condensed ExtraBold"/>
              </a:defRPr>
            </a:lvl4pPr>
            <a:lvl5pPr lvl="4" rtl="0">
              <a:lnSpc>
                <a:spcPct val="115000"/>
              </a:lnSpc>
              <a:spcBef>
                <a:spcPts val="0"/>
              </a:spcBef>
              <a:spcAft>
                <a:spcPts val="0"/>
              </a:spcAft>
              <a:buClr>
                <a:schemeClr val="dk1"/>
              </a:buClr>
              <a:buSzPts val="3500"/>
              <a:buFont typeface="Barlow Semi Condensed ExtraBold"/>
              <a:buNone/>
              <a:defRPr sz="3500">
                <a:solidFill>
                  <a:schemeClr val="dk1"/>
                </a:solidFill>
                <a:latin typeface="Barlow Semi Condensed ExtraBold"/>
                <a:ea typeface="Barlow Semi Condensed ExtraBold"/>
                <a:cs typeface="Barlow Semi Condensed ExtraBold"/>
                <a:sym typeface="Barlow Semi Condensed ExtraBold"/>
              </a:defRPr>
            </a:lvl5pPr>
            <a:lvl6pPr lvl="5" rtl="0">
              <a:lnSpc>
                <a:spcPct val="115000"/>
              </a:lnSpc>
              <a:spcBef>
                <a:spcPts val="0"/>
              </a:spcBef>
              <a:spcAft>
                <a:spcPts val="0"/>
              </a:spcAft>
              <a:buClr>
                <a:schemeClr val="dk1"/>
              </a:buClr>
              <a:buSzPts val="3500"/>
              <a:buFont typeface="Barlow Semi Condensed ExtraBold"/>
              <a:buNone/>
              <a:defRPr sz="3500">
                <a:solidFill>
                  <a:schemeClr val="dk1"/>
                </a:solidFill>
                <a:latin typeface="Barlow Semi Condensed ExtraBold"/>
                <a:ea typeface="Barlow Semi Condensed ExtraBold"/>
                <a:cs typeface="Barlow Semi Condensed ExtraBold"/>
                <a:sym typeface="Barlow Semi Condensed ExtraBold"/>
              </a:defRPr>
            </a:lvl6pPr>
            <a:lvl7pPr lvl="6" rtl="0">
              <a:lnSpc>
                <a:spcPct val="115000"/>
              </a:lnSpc>
              <a:spcBef>
                <a:spcPts val="0"/>
              </a:spcBef>
              <a:spcAft>
                <a:spcPts val="0"/>
              </a:spcAft>
              <a:buClr>
                <a:schemeClr val="dk1"/>
              </a:buClr>
              <a:buSzPts val="3500"/>
              <a:buFont typeface="Barlow Semi Condensed ExtraBold"/>
              <a:buNone/>
              <a:defRPr sz="3500">
                <a:solidFill>
                  <a:schemeClr val="dk1"/>
                </a:solidFill>
                <a:latin typeface="Barlow Semi Condensed ExtraBold"/>
                <a:ea typeface="Barlow Semi Condensed ExtraBold"/>
                <a:cs typeface="Barlow Semi Condensed ExtraBold"/>
                <a:sym typeface="Barlow Semi Condensed ExtraBold"/>
              </a:defRPr>
            </a:lvl7pPr>
            <a:lvl8pPr lvl="7" rtl="0">
              <a:lnSpc>
                <a:spcPct val="115000"/>
              </a:lnSpc>
              <a:spcBef>
                <a:spcPts val="0"/>
              </a:spcBef>
              <a:spcAft>
                <a:spcPts val="0"/>
              </a:spcAft>
              <a:buClr>
                <a:schemeClr val="dk1"/>
              </a:buClr>
              <a:buSzPts val="3500"/>
              <a:buFont typeface="Barlow Semi Condensed ExtraBold"/>
              <a:buNone/>
              <a:defRPr sz="3500">
                <a:solidFill>
                  <a:schemeClr val="dk1"/>
                </a:solidFill>
                <a:latin typeface="Barlow Semi Condensed ExtraBold"/>
                <a:ea typeface="Barlow Semi Condensed ExtraBold"/>
                <a:cs typeface="Barlow Semi Condensed ExtraBold"/>
                <a:sym typeface="Barlow Semi Condensed ExtraBold"/>
              </a:defRPr>
            </a:lvl8pPr>
            <a:lvl9pPr lvl="8" rtl="0">
              <a:lnSpc>
                <a:spcPct val="115000"/>
              </a:lnSpc>
              <a:spcBef>
                <a:spcPts val="0"/>
              </a:spcBef>
              <a:spcAft>
                <a:spcPts val="0"/>
              </a:spcAft>
              <a:buClr>
                <a:schemeClr val="dk1"/>
              </a:buClr>
              <a:buSzPts val="3500"/>
              <a:buFont typeface="Barlow Semi Condensed ExtraBold"/>
              <a:buNone/>
              <a:defRPr sz="3500">
                <a:solidFill>
                  <a:schemeClr val="dk1"/>
                </a:solidFill>
                <a:latin typeface="Barlow Semi Condensed ExtraBold"/>
                <a:ea typeface="Barlow Semi Condensed ExtraBold"/>
                <a:cs typeface="Barlow Semi Condensed ExtraBold"/>
                <a:sym typeface="Barlow Semi Condensed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6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3" name="Picture 13">
            <a:extLst>
              <a:ext uri="{FF2B5EF4-FFF2-40B4-BE49-F238E27FC236}">
                <a16:creationId xmlns:a16="http://schemas.microsoft.com/office/drawing/2014/main" id="{8E6FCC3F-7F2D-C92D-D31B-30BCAFF639DE}"/>
              </a:ext>
            </a:extLst>
          </p:cNvPr>
          <p:cNvPicPr>
            <a:picLocks noChangeAspect="1"/>
          </p:cNvPicPr>
          <p:nvPr/>
        </p:nvPicPr>
        <p:blipFill>
          <a:blip r:embed="rId3"/>
          <a:stretch>
            <a:fillRect/>
          </a:stretch>
        </p:blipFill>
        <p:spPr>
          <a:xfrm>
            <a:off x="1240970" y="250509"/>
            <a:ext cx="6607057" cy="1060392"/>
          </a:xfrm>
          <a:prstGeom prst="rect">
            <a:avLst/>
          </a:prstGeom>
        </p:spPr>
      </p:pic>
      <p:sp>
        <p:nvSpPr>
          <p:cNvPr id="2" name="Rectangle 1"/>
          <p:cNvSpPr/>
          <p:nvPr/>
        </p:nvSpPr>
        <p:spPr>
          <a:xfrm>
            <a:off x="1507830" y="1318927"/>
            <a:ext cx="6340197" cy="400110"/>
          </a:xfrm>
          <a:prstGeom prst="rect">
            <a:avLst/>
          </a:prstGeom>
        </p:spPr>
        <p:txBody>
          <a:bodyPr wrap="none">
            <a:sp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DEPARTMENT OF INFORMATION TECHNOLOGY</a:t>
            </a:r>
          </a:p>
        </p:txBody>
      </p:sp>
      <p:sp>
        <p:nvSpPr>
          <p:cNvPr id="5" name="Rectangle 4"/>
          <p:cNvSpPr/>
          <p:nvPr/>
        </p:nvSpPr>
        <p:spPr>
          <a:xfrm>
            <a:off x="2832634" y="1665359"/>
            <a:ext cx="4572000" cy="400110"/>
          </a:xfrm>
          <a:prstGeom prst="rect">
            <a:avLst/>
          </a:prstGeom>
        </p:spPr>
        <p:txBody>
          <a:bodyPr>
            <a:sp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PHASE-1 FINAL REVIEW</a:t>
            </a:r>
          </a:p>
        </p:txBody>
      </p:sp>
      <p:sp>
        <p:nvSpPr>
          <p:cNvPr id="7" name="Rectangle 6"/>
          <p:cNvSpPr/>
          <p:nvPr/>
        </p:nvSpPr>
        <p:spPr>
          <a:xfrm>
            <a:off x="409074" y="3598644"/>
            <a:ext cx="4572000" cy="954107"/>
          </a:xfrm>
          <a:prstGeom prst="rect">
            <a:avLst/>
          </a:prstGeom>
        </p:spPr>
        <p:txBody>
          <a:bodyPr>
            <a:spAutoFit/>
          </a:bodyPr>
          <a:lstStyle/>
          <a:p>
            <a:r>
              <a:rPr lang="en-US" b="1" dirty="0">
                <a:solidFill>
                  <a:schemeClr val="tx1"/>
                </a:solidFill>
                <a:latin typeface="Times New Roman" panose="02020603050405020304" pitchFamily="18" charset="0"/>
                <a:cs typeface="Times New Roman" panose="02020603050405020304" pitchFamily="18" charset="0"/>
              </a:rPr>
              <a:t>PROJECT GUIDE:</a:t>
            </a:r>
          </a:p>
          <a:p>
            <a:r>
              <a:rPr lang="en-US" b="1" dirty="0">
                <a:solidFill>
                  <a:schemeClr val="tx1"/>
                </a:solidFill>
                <a:latin typeface="Times New Roman" panose="02020603050405020304" pitchFamily="18" charset="0"/>
                <a:cs typeface="Times New Roman" panose="02020603050405020304" pitchFamily="18" charset="0"/>
              </a:rPr>
              <a:t>DR.A.MEIAPPANE,</a:t>
            </a:r>
            <a:endParaRPr lang="en-IN"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PROFESSOR ,</a:t>
            </a:r>
          </a:p>
          <a:p>
            <a:r>
              <a:rPr lang="en-US" b="1" dirty="0">
                <a:solidFill>
                  <a:schemeClr val="tx1"/>
                </a:solidFill>
                <a:latin typeface="Times New Roman" panose="02020603050405020304" pitchFamily="18" charset="0"/>
                <a:cs typeface="Times New Roman" panose="02020603050405020304" pitchFamily="18" charset="0"/>
              </a:rPr>
              <a:t>DEPARTMENT OF IT</a:t>
            </a:r>
          </a:p>
        </p:txBody>
      </p:sp>
      <p:sp>
        <p:nvSpPr>
          <p:cNvPr id="8" name="Rectangle 7"/>
          <p:cNvSpPr/>
          <p:nvPr/>
        </p:nvSpPr>
        <p:spPr>
          <a:xfrm>
            <a:off x="6112042" y="3604429"/>
            <a:ext cx="4572000" cy="954107"/>
          </a:xfrm>
          <a:prstGeom prst="rect">
            <a:avLst/>
          </a:prstGeom>
        </p:spPr>
        <p:txBody>
          <a:bodyPr>
            <a:spAutoFit/>
          </a:bodyPr>
          <a:lstStyle/>
          <a:p>
            <a:r>
              <a:rPr lang="en-US" b="1" dirty="0">
                <a:solidFill>
                  <a:schemeClr val="tx1"/>
                </a:solidFill>
                <a:latin typeface="Times New Roman" panose="02020603050405020304" pitchFamily="18" charset="0"/>
                <a:cs typeface="Times New Roman" panose="02020603050405020304" pitchFamily="18" charset="0"/>
              </a:rPr>
              <a:t>PRESENTED BY,</a:t>
            </a:r>
          </a:p>
          <a:p>
            <a:r>
              <a:rPr lang="en-US" b="1" dirty="0">
                <a:solidFill>
                  <a:schemeClr val="tx1"/>
                </a:solidFill>
                <a:latin typeface="Times New Roman" panose="02020603050405020304" pitchFamily="18" charset="0"/>
                <a:cs typeface="Times New Roman" panose="02020603050405020304" pitchFamily="18" charset="0"/>
              </a:rPr>
              <a:t>P. BHARATHI (19TH0411)</a:t>
            </a:r>
          </a:p>
          <a:p>
            <a:r>
              <a:rPr lang="en-US" b="1" dirty="0">
                <a:solidFill>
                  <a:schemeClr val="tx1"/>
                </a:solidFill>
                <a:latin typeface="Times New Roman" panose="02020603050405020304" pitchFamily="18" charset="0"/>
                <a:cs typeface="Times New Roman" panose="02020603050405020304" pitchFamily="18" charset="0"/>
              </a:rPr>
              <a:t>R. GAJALAKSHMI (19TH0422)</a:t>
            </a:r>
          </a:p>
          <a:p>
            <a:r>
              <a:rPr lang="en-US" b="1" dirty="0">
                <a:solidFill>
                  <a:schemeClr val="tx1"/>
                </a:solidFill>
                <a:latin typeface="Times New Roman" panose="02020603050405020304" pitchFamily="18" charset="0"/>
                <a:cs typeface="Times New Roman" panose="02020603050405020304" pitchFamily="18" charset="0"/>
              </a:rPr>
              <a:t>S. JAYAPRIYA (19TH0431)</a:t>
            </a:r>
          </a:p>
        </p:txBody>
      </p:sp>
      <p:sp>
        <p:nvSpPr>
          <p:cNvPr id="9" name="Rectangle 8"/>
          <p:cNvSpPr/>
          <p:nvPr/>
        </p:nvSpPr>
        <p:spPr>
          <a:xfrm>
            <a:off x="3407865" y="1471032"/>
            <a:ext cx="2037737" cy="923330"/>
          </a:xfrm>
          <a:prstGeom prst="rect">
            <a:avLst/>
          </a:prstGeom>
        </p:spPr>
        <p:txBody>
          <a:bodyPr wrap="none">
            <a:spAutoFit/>
          </a:bodyPr>
          <a:lstStyle/>
          <a:p>
            <a:pPr marL="0" indent="0" algn="ctr">
              <a:buNone/>
            </a:pPr>
            <a:endParaRPr lang="en-US" sz="1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r>
              <a:rPr lang="en-US" sz="1800" b="1" dirty="0">
                <a:solidFill>
                  <a:schemeClr val="tx1"/>
                </a:solidFill>
                <a:latin typeface="Times New Roman" panose="02020603050405020304" pitchFamily="18" charset="0"/>
                <a:cs typeface="Times New Roman" panose="02020603050405020304" pitchFamily="18" charset="0"/>
              </a:rPr>
              <a:t>BATCH NO – A10</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814753" y="2951175"/>
            <a:ext cx="3223959" cy="677108"/>
          </a:xfrm>
          <a:prstGeom prst="rect">
            <a:avLst/>
          </a:prstGeom>
        </p:spPr>
        <p:txBody>
          <a:bodyPr wrap="none">
            <a:spAutoFit/>
          </a:bodyPr>
          <a:lstStyle/>
          <a:p>
            <a:pPr marL="0" indent="0">
              <a:buNone/>
            </a:pPr>
            <a:endParaRPr lang="en-US"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r>
              <a:rPr lang="en-US" sz="1800" b="1" dirty="0">
                <a:solidFill>
                  <a:schemeClr val="tx1"/>
                </a:solidFill>
                <a:latin typeface="Times New Roman" panose="02020603050405020304" pitchFamily="18" charset="0"/>
                <a:cs typeface="Times New Roman" panose="02020603050405020304" pitchFamily="18" charset="0"/>
              </a:rPr>
              <a:t>DOMAIN</a:t>
            </a:r>
            <a:r>
              <a:rPr lang="en-US" sz="1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DEEP</a:t>
            </a:r>
            <a:r>
              <a:rPr lang="en-US" sz="1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LEARNING</a:t>
            </a:r>
          </a:p>
        </p:txBody>
      </p:sp>
      <p:sp>
        <p:nvSpPr>
          <p:cNvPr id="4" name="Rectangle 3"/>
          <p:cNvSpPr/>
          <p:nvPr/>
        </p:nvSpPr>
        <p:spPr>
          <a:xfrm>
            <a:off x="2258498" y="2358521"/>
            <a:ext cx="4572000" cy="923330"/>
          </a:xfrm>
          <a:prstGeom prst="rect">
            <a:avLst/>
          </a:prstGeom>
        </p:spPr>
        <p:txBody>
          <a:bodyPr wrap="square">
            <a:spAutoFit/>
          </a:bodyPr>
          <a:lstStyle/>
          <a:p>
            <a:pPr algn="ct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BIOMETRIC MIRROR-</a:t>
            </a:r>
            <a:b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EXPLORING ATTITUDE TOWARDS </a:t>
            </a:r>
            <a:b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br>
            <a:r>
              <a:rPr lang="en-US" sz="1800" b="1" dirty="0">
                <a:solidFill>
                  <a:schemeClr val="tx2">
                    <a:lumMod val="60000"/>
                    <a:lumOff val="40000"/>
                  </a:schemeClr>
                </a:solidFill>
                <a:latin typeface="Times New Roman" panose="02020603050405020304" pitchFamily="18" charset="0"/>
                <a:cs typeface="Times New Roman" panose="02020603050405020304" pitchFamily="18" charset="0"/>
              </a:rPr>
              <a:t>FACIAL AND OBJECT ANALYSIS</a:t>
            </a:r>
            <a:endParaRPr lang="en-US" sz="1800" b="1" dirty="0">
              <a:solidFill>
                <a:schemeClr val="tx2">
                  <a:lumMod val="60000"/>
                  <a:lumOff val="40000"/>
                </a:schemeClr>
              </a:solidFill>
            </a:endParaRPr>
          </a:p>
        </p:txBody>
      </p:sp>
      <p:sp>
        <p:nvSpPr>
          <p:cNvPr id="6" name="TextBox 5">
            <a:extLst>
              <a:ext uri="{FF2B5EF4-FFF2-40B4-BE49-F238E27FC236}">
                <a16:creationId xmlns:a16="http://schemas.microsoft.com/office/drawing/2014/main" id="{EF98D9EC-E9A0-7AD9-AFE7-942677B6B97D}"/>
              </a:ext>
            </a:extLst>
          </p:cNvPr>
          <p:cNvSpPr txBox="1"/>
          <p:nvPr/>
        </p:nvSpPr>
        <p:spPr>
          <a:xfrm>
            <a:off x="8398042" y="4621045"/>
            <a:ext cx="310101"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93186816"/>
              </p:ext>
            </p:extLst>
          </p:nvPr>
        </p:nvGraphicFramePr>
        <p:xfrm>
          <a:off x="501888" y="343760"/>
          <a:ext cx="8250225" cy="4148203"/>
        </p:xfrm>
        <a:graphic>
          <a:graphicData uri="http://schemas.openxmlformats.org/drawingml/2006/table">
            <a:tbl>
              <a:tblPr firstRow="1" bandRow="1">
                <a:tableStyleId>{093851E4-CE84-47E9-AC75-A8CC0290086D}</a:tableStyleId>
              </a:tblPr>
              <a:tblGrid>
                <a:gridCol w="605017">
                  <a:extLst>
                    <a:ext uri="{9D8B030D-6E8A-4147-A177-3AD203B41FA5}">
                      <a16:colId xmlns:a16="http://schemas.microsoft.com/office/drawing/2014/main" val="20000"/>
                    </a:ext>
                  </a:extLst>
                </a:gridCol>
                <a:gridCol w="2090057">
                  <a:extLst>
                    <a:ext uri="{9D8B030D-6E8A-4147-A177-3AD203B41FA5}">
                      <a16:colId xmlns:a16="http://schemas.microsoft.com/office/drawing/2014/main" val="20001"/>
                    </a:ext>
                  </a:extLst>
                </a:gridCol>
                <a:gridCol w="2961383">
                  <a:extLst>
                    <a:ext uri="{9D8B030D-6E8A-4147-A177-3AD203B41FA5}">
                      <a16:colId xmlns:a16="http://schemas.microsoft.com/office/drawing/2014/main" val="20002"/>
                    </a:ext>
                  </a:extLst>
                </a:gridCol>
                <a:gridCol w="2593768">
                  <a:extLst>
                    <a:ext uri="{9D8B030D-6E8A-4147-A177-3AD203B41FA5}">
                      <a16:colId xmlns:a16="http://schemas.microsoft.com/office/drawing/2014/main" val="20003"/>
                    </a:ext>
                  </a:extLst>
                </a:gridCol>
              </a:tblGrid>
              <a:tr h="284625">
                <a:tc>
                  <a:txBody>
                    <a:bodyPr/>
                    <a:lstStyle/>
                    <a:p>
                      <a:pPr algn="just">
                        <a:lnSpc>
                          <a:spcPct val="150000"/>
                        </a:lnSpc>
                        <a:spcAft>
                          <a:spcPts val="800"/>
                        </a:spcAft>
                      </a:pPr>
                      <a:r>
                        <a:rPr lang="en-GB" sz="1200" dirty="0">
                          <a:solidFill>
                            <a:schemeClr val="tx1"/>
                          </a:solidFill>
                          <a:effectLst/>
                          <a:latin typeface="Times New Roman" panose="02020603050405020304" pitchFamily="18" charset="0"/>
                          <a:cs typeface="Times New Roman" panose="02020603050405020304" pitchFamily="18" charset="0"/>
                        </a:rPr>
                        <a:t>SI.NO</a:t>
                      </a:r>
                      <a:endParaRPr lang="en-GB"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200" dirty="0">
                          <a:solidFill>
                            <a:schemeClr val="tx1"/>
                          </a:solidFill>
                          <a:effectLst/>
                          <a:latin typeface="Times New Roman" panose="02020603050405020304" pitchFamily="18" charset="0"/>
                          <a:cs typeface="Times New Roman" panose="02020603050405020304" pitchFamily="18" charset="0"/>
                        </a:rPr>
                        <a:t>TITLE OF THE PAPER</a:t>
                      </a:r>
                      <a:endParaRPr lang="en-GB"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200" dirty="0">
                          <a:solidFill>
                            <a:schemeClr val="tx1"/>
                          </a:solidFill>
                          <a:effectLst/>
                          <a:latin typeface="Times New Roman" panose="02020603050405020304" pitchFamily="18" charset="0"/>
                          <a:cs typeface="Times New Roman" panose="02020603050405020304" pitchFamily="18" charset="0"/>
                        </a:rPr>
                        <a:t>DESCRIPTION</a:t>
                      </a:r>
                      <a:endParaRPr lang="en-GB"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200" dirty="0">
                          <a:solidFill>
                            <a:schemeClr val="tx1"/>
                          </a:solidFill>
                          <a:effectLst/>
                          <a:latin typeface="Times New Roman" panose="02020603050405020304" pitchFamily="18" charset="0"/>
                          <a:cs typeface="Times New Roman" panose="02020603050405020304" pitchFamily="18" charset="0"/>
                        </a:rPr>
                        <a:t>LIMITATIONS</a:t>
                      </a:r>
                      <a:endParaRPr lang="en-GB"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extLst>
                  <a:ext uri="{0D108BD9-81ED-4DB2-BD59-A6C34878D82A}">
                    <a16:rowId xmlns:a16="http://schemas.microsoft.com/office/drawing/2014/main" val="10000"/>
                  </a:ext>
                </a:extLst>
              </a:tr>
              <a:tr h="3863578">
                <a:tc>
                  <a:txBody>
                    <a:bodyPr/>
                    <a:lstStyle/>
                    <a:p>
                      <a:pPr algn="ctr">
                        <a:lnSpc>
                          <a:spcPct val="150000"/>
                        </a:lnSpc>
                        <a:spcAft>
                          <a:spcPts val="800"/>
                        </a:spcAft>
                      </a:pPr>
                      <a:r>
                        <a:rPr lang="en-GB" sz="1200" dirty="0">
                          <a:solidFill>
                            <a:srgbClr val="002060"/>
                          </a:solidFill>
                          <a:effectLst/>
                          <a:latin typeface="Times New Roman" panose="02020603050405020304" pitchFamily="18" charset="0"/>
                          <a:cs typeface="Times New Roman" panose="02020603050405020304" pitchFamily="18" charset="0"/>
                        </a:rPr>
                        <a:t>3</a:t>
                      </a:r>
                      <a:endPar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872" marR="56872" marT="0" marB="0">
                    <a:solidFill>
                      <a:schemeClr val="bg1"/>
                    </a:solidFill>
                  </a:tcPr>
                </a:tc>
                <a:tc>
                  <a:txBody>
                    <a:bodyPr/>
                    <a:lstStyle/>
                    <a:p>
                      <a:pPr algn="just">
                        <a:lnSpc>
                          <a:spcPct val="150000"/>
                        </a:lnSpc>
                        <a:spcAft>
                          <a:spcPts val="800"/>
                        </a:spcAft>
                      </a:pPr>
                      <a:r>
                        <a:rPr lang="en-US" sz="1200" dirty="0">
                          <a:solidFill>
                            <a:srgbClr val="002060"/>
                          </a:solidFill>
                          <a:latin typeface="Times New Roman" panose="02020603050405020304" pitchFamily="18" charset="0"/>
                          <a:cs typeface="Times New Roman" panose="02020603050405020304" pitchFamily="18" charset="0"/>
                        </a:rPr>
                        <a:t>Facial Expression Recognition Based Using Deep Neural Network</a:t>
                      </a:r>
                    </a:p>
                    <a:p>
                      <a:pPr>
                        <a:lnSpc>
                          <a:spcPct val="150000"/>
                        </a:lnSpc>
                      </a:pPr>
                      <a:r>
                        <a:rPr lang="en-IN" sz="1200" b="1" kern="1200" dirty="0">
                          <a:solidFill>
                            <a:srgbClr val="002060"/>
                          </a:solidFill>
                          <a:effectLst/>
                          <a:latin typeface="Times New Roman" panose="02020603050405020304" pitchFamily="18" charset="0"/>
                          <a:ea typeface="+mn-ea"/>
                          <a:cs typeface="Times New Roman" panose="02020603050405020304" pitchFamily="18" charset="0"/>
                        </a:rPr>
                        <a:t>Author:  </a:t>
                      </a:r>
                      <a:r>
                        <a:rPr lang="sv-SE" sz="1200" kern="1200" dirty="0">
                          <a:solidFill>
                            <a:srgbClr val="002060"/>
                          </a:solidFill>
                          <a:effectLst/>
                          <a:latin typeface="Times New Roman" panose="02020603050405020304" pitchFamily="18" charset="0"/>
                          <a:ea typeface="+mn-ea"/>
                          <a:cs typeface="Times New Roman" panose="02020603050405020304" pitchFamily="18" charset="0"/>
                        </a:rPr>
                        <a:t> Junnan Li and Edmund Y. Lam</a:t>
                      </a:r>
                    </a:p>
                    <a:p>
                      <a:endParaRPr lang="sv-SE" sz="1200" kern="1200" dirty="0">
                        <a:solidFill>
                          <a:srgbClr val="002060"/>
                        </a:solidFill>
                        <a:effectLst/>
                        <a:latin typeface="Times New Roman" panose="02020603050405020304" pitchFamily="18" charset="0"/>
                        <a:ea typeface="+mn-ea"/>
                        <a:cs typeface="Times New Roman" panose="02020603050405020304" pitchFamily="18" charset="0"/>
                      </a:endParaRPr>
                    </a:p>
                    <a:p>
                      <a:r>
                        <a:rPr lang="en-IN" sz="1200" b="1" kern="1200" dirty="0">
                          <a:solidFill>
                            <a:srgbClr val="002060"/>
                          </a:solidFill>
                          <a:effectLst/>
                          <a:latin typeface="Times New Roman" panose="02020603050405020304" pitchFamily="18" charset="0"/>
                          <a:ea typeface="+mn-ea"/>
                          <a:cs typeface="Times New Roman" panose="02020603050405020304" pitchFamily="18" charset="0"/>
                        </a:rPr>
                        <a:t>Year</a:t>
                      </a:r>
                      <a:r>
                        <a:rPr lang="en-IN" sz="1200" b="0" kern="1200" dirty="0">
                          <a:solidFill>
                            <a:srgbClr val="002060"/>
                          </a:solidFill>
                          <a:effectLst/>
                          <a:latin typeface="Times New Roman" panose="02020603050405020304" pitchFamily="18" charset="0"/>
                          <a:ea typeface="+mn-ea"/>
                          <a:cs typeface="Times New Roman" panose="02020603050405020304" pitchFamily="18" charset="0"/>
                        </a:rPr>
                        <a:t>:2015</a:t>
                      </a:r>
                    </a:p>
                    <a:p>
                      <a:endParaRPr lang="en-IN" sz="1200" b="0" kern="1200" dirty="0">
                        <a:solidFill>
                          <a:srgbClr val="002060"/>
                        </a:solidFill>
                        <a:effectLst/>
                        <a:latin typeface="Times New Roman" panose="02020603050405020304" pitchFamily="18" charset="0"/>
                        <a:ea typeface="+mn-ea"/>
                        <a:cs typeface="Times New Roman" panose="02020603050405020304" pitchFamily="18" charset="0"/>
                      </a:endParaRPr>
                    </a:p>
                    <a:p>
                      <a:r>
                        <a:rPr lang="en-IN" sz="1200" b="1" kern="1200" dirty="0">
                          <a:solidFill>
                            <a:srgbClr val="002060"/>
                          </a:solidFill>
                          <a:effectLst/>
                          <a:latin typeface="Times New Roman" panose="02020603050405020304" pitchFamily="18" charset="0"/>
                          <a:ea typeface="+mn-ea"/>
                          <a:cs typeface="Times New Roman" panose="02020603050405020304" pitchFamily="18" charset="0"/>
                        </a:rPr>
                        <a:t>Paper: </a:t>
                      </a:r>
                      <a:r>
                        <a:rPr lang="en-IN" sz="1200" b="0" kern="1200" dirty="0">
                          <a:solidFill>
                            <a:srgbClr val="002060"/>
                          </a:solidFill>
                          <a:effectLst/>
                          <a:latin typeface="Times New Roman" panose="02020603050405020304" pitchFamily="18" charset="0"/>
                          <a:ea typeface="+mn-ea"/>
                          <a:cs typeface="Times New Roman" panose="02020603050405020304" pitchFamily="18" charset="0"/>
                        </a:rPr>
                        <a:t>IEEE Conference</a:t>
                      </a:r>
                      <a:endParaRPr lang="en-IN" sz="1200" b="1" kern="1200" dirty="0">
                        <a:solidFill>
                          <a:srgbClr val="002060"/>
                        </a:solidFill>
                        <a:effectLst/>
                        <a:latin typeface="Times New Roman" panose="02020603050405020304" pitchFamily="18" charset="0"/>
                        <a:ea typeface="+mn-ea"/>
                        <a:cs typeface="Times New Roman" panose="02020603050405020304" pitchFamily="18" charset="0"/>
                      </a:endParaRPr>
                    </a:p>
                  </a:txBody>
                  <a:tcPr marL="56872" marR="56872" marT="0" marB="0">
                    <a:solidFill>
                      <a:schemeClr val="bg1"/>
                    </a:solidFill>
                  </a:tcPr>
                </a:tc>
                <a:tc>
                  <a:txBody>
                    <a:bodyPr/>
                    <a:lstStyle/>
                    <a:p>
                      <a:pPr algn="just">
                        <a:lnSpc>
                          <a:spcPct val="150000"/>
                        </a:lnSpc>
                        <a:spcAft>
                          <a:spcPts val="800"/>
                        </a:spcAft>
                      </a:pPr>
                      <a:r>
                        <a:rPr lang="en-US" sz="1200" dirty="0">
                          <a:solidFill>
                            <a:srgbClr val="002060"/>
                          </a:solidFill>
                          <a:effectLst/>
                          <a:latin typeface="Times New Roman" panose="02020603050405020304" pitchFamily="18" charset="0"/>
                          <a:cs typeface="Times New Roman" panose="02020603050405020304" pitchFamily="18" charset="0"/>
                        </a:rPr>
                        <a:t>Develop a technique using deep neural network for human facial expression recognition. Kernel PCA is applied to features before feeding them into the deep neural network that consists of 1 input layer, 2 hidden layers and a soft max classifier. </a:t>
                      </a:r>
                      <a:r>
                        <a:rPr lang="en-US" sz="1200" b="1" dirty="0">
                          <a:solidFill>
                            <a:srgbClr val="002060"/>
                          </a:solidFill>
                          <a:effectLst/>
                          <a:latin typeface="Times New Roman" panose="02020603050405020304" pitchFamily="18" charset="0"/>
                          <a:cs typeface="Times New Roman" panose="02020603050405020304" pitchFamily="18" charset="0"/>
                        </a:rPr>
                        <a:t>It is demonstrated that the network generalizes to new images fairly successfully with an average accuracy rate of 96.8% for six emotions and 91.7% for seven emotions. In comparison with shallower neural network,</a:t>
                      </a:r>
                      <a:r>
                        <a:rPr lang="en-US" sz="1200" b="1" baseline="0" dirty="0">
                          <a:solidFill>
                            <a:srgbClr val="002060"/>
                          </a:solidFill>
                          <a:effectLst/>
                          <a:latin typeface="Times New Roman" panose="02020603050405020304" pitchFamily="18" charset="0"/>
                          <a:cs typeface="Times New Roman" panose="02020603050405020304" pitchFamily="18" charset="0"/>
                        </a:rPr>
                        <a:t> </a:t>
                      </a:r>
                      <a:r>
                        <a:rPr lang="en-US" sz="1200" b="1" dirty="0">
                          <a:solidFill>
                            <a:srgbClr val="002060"/>
                          </a:solidFill>
                          <a:effectLst/>
                          <a:latin typeface="Times New Roman" panose="02020603050405020304" pitchFamily="18" charset="0"/>
                          <a:cs typeface="Times New Roman" panose="02020603050405020304" pitchFamily="18" charset="0"/>
                        </a:rPr>
                        <a:t>the proposed deep network method can provide better recognition performance. </a:t>
                      </a:r>
                    </a:p>
                  </a:txBody>
                  <a:tcPr marL="56872" marR="56872" marT="0" marB="0">
                    <a:solidFill>
                      <a:schemeClr val="bg1"/>
                    </a:solidFill>
                  </a:tcPr>
                </a:tc>
                <a:tc>
                  <a:txBody>
                    <a:bodyPr/>
                    <a:lstStyle/>
                    <a:p>
                      <a:pPr algn="just">
                        <a:lnSpc>
                          <a:spcPct val="150000"/>
                        </a:lnSpc>
                        <a:spcAft>
                          <a:spcPts val="800"/>
                        </a:spcAft>
                      </a:pPr>
                      <a:r>
                        <a:rPr lang="en-US"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The disadvantages of using facial expressions to measure emotions are that most facial expression coding schemes rely on the FACS system traditionally used to classify only the six basic emotions, and are very labor-intensive if done by trained human coders rather than software. </a:t>
                      </a:r>
                      <a:endPar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872" marR="56872" marT="0" marB="0">
                    <a:solidFill>
                      <a:schemeClr val="bg1"/>
                    </a:solid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485F2260-5476-5BE6-B049-4EC3B0A69C16}"/>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68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2529975"/>
              </p:ext>
            </p:extLst>
          </p:nvPr>
        </p:nvGraphicFramePr>
        <p:xfrm>
          <a:off x="501888" y="343759"/>
          <a:ext cx="8250225" cy="4276367"/>
        </p:xfrm>
        <a:graphic>
          <a:graphicData uri="http://schemas.openxmlformats.org/drawingml/2006/table">
            <a:tbl>
              <a:tblPr firstRow="1" bandRow="1">
                <a:tableStyleId>{093851E4-CE84-47E9-AC75-A8CC0290086D}</a:tableStyleId>
              </a:tblPr>
              <a:tblGrid>
                <a:gridCol w="605017">
                  <a:extLst>
                    <a:ext uri="{9D8B030D-6E8A-4147-A177-3AD203B41FA5}">
                      <a16:colId xmlns:a16="http://schemas.microsoft.com/office/drawing/2014/main" val="20000"/>
                    </a:ext>
                  </a:extLst>
                </a:gridCol>
                <a:gridCol w="2090057">
                  <a:extLst>
                    <a:ext uri="{9D8B030D-6E8A-4147-A177-3AD203B41FA5}">
                      <a16:colId xmlns:a16="http://schemas.microsoft.com/office/drawing/2014/main" val="20001"/>
                    </a:ext>
                  </a:extLst>
                </a:gridCol>
                <a:gridCol w="2667572">
                  <a:extLst>
                    <a:ext uri="{9D8B030D-6E8A-4147-A177-3AD203B41FA5}">
                      <a16:colId xmlns:a16="http://schemas.microsoft.com/office/drawing/2014/main" val="20002"/>
                    </a:ext>
                  </a:extLst>
                </a:gridCol>
                <a:gridCol w="2887579">
                  <a:extLst>
                    <a:ext uri="{9D8B030D-6E8A-4147-A177-3AD203B41FA5}">
                      <a16:colId xmlns:a16="http://schemas.microsoft.com/office/drawing/2014/main" val="20003"/>
                    </a:ext>
                  </a:extLst>
                </a:gridCol>
              </a:tblGrid>
              <a:tr h="349503">
                <a:tc>
                  <a:txBody>
                    <a:bodyPr/>
                    <a:lstStyle/>
                    <a:p>
                      <a:pPr algn="just">
                        <a:lnSpc>
                          <a:spcPct val="150000"/>
                        </a:lnSpc>
                        <a:spcAft>
                          <a:spcPts val="800"/>
                        </a:spcAft>
                      </a:pPr>
                      <a:r>
                        <a:rPr lang="en-GB" sz="1200" dirty="0">
                          <a:solidFill>
                            <a:srgbClr val="002060"/>
                          </a:solidFill>
                          <a:effectLst/>
                          <a:latin typeface="Times New Roman" panose="02020603050405020304" pitchFamily="18" charset="0"/>
                          <a:cs typeface="Times New Roman" panose="02020603050405020304" pitchFamily="18" charset="0"/>
                        </a:rPr>
                        <a:t>SI.NO</a:t>
                      </a:r>
                      <a:endParaRPr lang="en-GB"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200" dirty="0">
                          <a:solidFill>
                            <a:srgbClr val="002060"/>
                          </a:solidFill>
                          <a:effectLst/>
                          <a:latin typeface="Times New Roman" panose="02020603050405020304" pitchFamily="18" charset="0"/>
                          <a:cs typeface="Times New Roman" panose="02020603050405020304" pitchFamily="18" charset="0"/>
                        </a:rPr>
                        <a:t>TITLE OF THE PAPER</a:t>
                      </a:r>
                      <a:endParaRPr lang="en-GB"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200" dirty="0">
                          <a:solidFill>
                            <a:srgbClr val="002060"/>
                          </a:solidFill>
                          <a:effectLst/>
                          <a:latin typeface="Times New Roman" panose="02020603050405020304" pitchFamily="18" charset="0"/>
                          <a:cs typeface="Times New Roman" panose="02020603050405020304" pitchFamily="18" charset="0"/>
                        </a:rPr>
                        <a:t>DESCRIPTION</a:t>
                      </a:r>
                      <a:endParaRPr lang="en-GB"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200" dirty="0">
                          <a:solidFill>
                            <a:srgbClr val="002060"/>
                          </a:solidFill>
                          <a:effectLst/>
                          <a:latin typeface="Times New Roman" panose="02020603050405020304" pitchFamily="18" charset="0"/>
                          <a:cs typeface="Times New Roman" panose="02020603050405020304" pitchFamily="18" charset="0"/>
                        </a:rPr>
                        <a:t>LIMITATIONS</a:t>
                      </a:r>
                      <a:endParaRPr lang="en-GB"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extLst>
                  <a:ext uri="{0D108BD9-81ED-4DB2-BD59-A6C34878D82A}">
                    <a16:rowId xmlns:a16="http://schemas.microsoft.com/office/drawing/2014/main" val="10000"/>
                  </a:ext>
                </a:extLst>
              </a:tr>
              <a:tr h="3926864">
                <a:tc>
                  <a:txBody>
                    <a:bodyPr/>
                    <a:lstStyle/>
                    <a:p>
                      <a:pPr algn="ctr">
                        <a:lnSpc>
                          <a:spcPct val="150000"/>
                        </a:lnSpc>
                        <a:spcAft>
                          <a:spcPts val="800"/>
                        </a:spcAft>
                      </a:pPr>
                      <a:r>
                        <a:rPr lang="en-GB" sz="1200" dirty="0">
                          <a:solidFill>
                            <a:srgbClr val="002060"/>
                          </a:solidFill>
                          <a:effectLst/>
                          <a:latin typeface="Times New Roman" panose="02020603050405020304" pitchFamily="18" charset="0"/>
                          <a:cs typeface="Times New Roman" panose="02020603050405020304" pitchFamily="18" charset="0"/>
                        </a:rPr>
                        <a:t>4</a:t>
                      </a:r>
                      <a:endPar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5964" marR="75964" marT="0" marB="0">
                    <a:solidFill>
                      <a:schemeClr val="bg1"/>
                    </a:solidFill>
                  </a:tcPr>
                </a:tc>
                <a:tc>
                  <a:txBody>
                    <a:bodyPr/>
                    <a:lstStyle/>
                    <a:p>
                      <a:pPr algn="just">
                        <a:lnSpc>
                          <a:spcPct val="150000"/>
                        </a:lnSpc>
                        <a:spcAft>
                          <a:spcPts val="800"/>
                        </a:spcAft>
                      </a:pPr>
                      <a:r>
                        <a:rPr lang="en-US" sz="1200" dirty="0">
                          <a:solidFill>
                            <a:srgbClr val="002060"/>
                          </a:solidFill>
                          <a:latin typeface="Times New Roman" panose="02020603050405020304" pitchFamily="18" charset="0"/>
                          <a:cs typeface="Times New Roman" panose="02020603050405020304" pitchFamily="18" charset="0"/>
                        </a:rPr>
                        <a:t>Real Time Facial Expression Recognition Based On Deep Neural Network</a:t>
                      </a:r>
                    </a:p>
                    <a:p>
                      <a:pPr algn="l">
                        <a:lnSpc>
                          <a:spcPct val="150000"/>
                        </a:lnSpc>
                        <a:spcAft>
                          <a:spcPts val="800"/>
                        </a:spcAft>
                      </a:pPr>
                      <a:r>
                        <a:rPr lang="en-GB" sz="1200" b="1" kern="1200" dirty="0">
                          <a:solidFill>
                            <a:srgbClr val="002060"/>
                          </a:solidFill>
                          <a:effectLst/>
                          <a:latin typeface="Times New Roman" panose="02020603050405020304" pitchFamily="18" charset="0"/>
                          <a:ea typeface="+mn-ea"/>
                          <a:cs typeface="Times New Roman" panose="02020603050405020304" pitchFamily="18" charset="0"/>
                        </a:rPr>
                        <a:t>Author: </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T. </a:t>
                      </a:r>
                      <a:r>
                        <a:rPr lang="en-GB" sz="1200" kern="1200" dirty="0" err="1">
                          <a:solidFill>
                            <a:srgbClr val="002060"/>
                          </a:solidFill>
                          <a:effectLst/>
                          <a:latin typeface="Times New Roman" panose="02020603050405020304" pitchFamily="18" charset="0"/>
                          <a:ea typeface="+mn-ea"/>
                          <a:cs typeface="Times New Roman" panose="02020603050405020304" pitchFamily="18" charset="0"/>
                        </a:rPr>
                        <a:t>Ambikadevi</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 Amma, M. R. </a:t>
                      </a:r>
                      <a:r>
                        <a:rPr lang="en-GB" sz="1200" kern="1200" dirty="0" err="1">
                          <a:solidFill>
                            <a:srgbClr val="002060"/>
                          </a:solidFill>
                          <a:effectLst/>
                          <a:latin typeface="Times New Roman" panose="02020603050405020304" pitchFamily="18" charset="0"/>
                          <a:ea typeface="+mn-ea"/>
                          <a:cs typeface="Times New Roman" panose="02020603050405020304" pitchFamily="18" charset="0"/>
                        </a:rPr>
                        <a:t>Sruthy,S</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 </a:t>
                      </a:r>
                      <a:r>
                        <a:rPr lang="en-GB" sz="1200" kern="1200" dirty="0" err="1">
                          <a:solidFill>
                            <a:srgbClr val="002060"/>
                          </a:solidFill>
                          <a:effectLst/>
                          <a:latin typeface="Times New Roman" panose="02020603050405020304" pitchFamily="18" charset="0"/>
                          <a:ea typeface="+mn-ea"/>
                          <a:cs typeface="Times New Roman" panose="02020603050405020304" pitchFamily="18" charset="0"/>
                        </a:rPr>
                        <a:t>Divya,P</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 Renuka</a:t>
                      </a:r>
                    </a:p>
                    <a:p>
                      <a:pPr algn="just">
                        <a:lnSpc>
                          <a:spcPct val="150000"/>
                        </a:lnSpc>
                        <a:spcAft>
                          <a:spcPts val="800"/>
                        </a:spcAft>
                      </a:pPr>
                      <a:r>
                        <a:rPr lang="en-GB" sz="1200" b="1" kern="1200" dirty="0">
                          <a:solidFill>
                            <a:srgbClr val="002060"/>
                          </a:solidFill>
                          <a:effectLst/>
                          <a:latin typeface="Times New Roman" panose="02020603050405020304" pitchFamily="18" charset="0"/>
                          <a:ea typeface="+mn-ea"/>
                          <a:cs typeface="Times New Roman" panose="02020603050405020304" pitchFamily="18" charset="0"/>
                        </a:rPr>
                        <a:t>Year</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:2019</a:t>
                      </a:r>
                    </a:p>
                    <a:p>
                      <a:pPr algn="just">
                        <a:lnSpc>
                          <a:spcPct val="150000"/>
                        </a:lnSpc>
                        <a:spcAft>
                          <a:spcPts val="800"/>
                        </a:spcAft>
                      </a:pPr>
                      <a:r>
                        <a:rPr lang="en-GB" sz="1200" b="1" kern="1200" dirty="0">
                          <a:solidFill>
                            <a:srgbClr val="002060"/>
                          </a:solidFill>
                          <a:effectLst/>
                          <a:latin typeface="Times New Roman" panose="02020603050405020304" pitchFamily="18" charset="0"/>
                          <a:ea typeface="+mn-ea"/>
                          <a:cs typeface="Times New Roman" panose="02020603050405020304" pitchFamily="18" charset="0"/>
                        </a:rPr>
                        <a:t>Paper: </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IJRESM Journal</a:t>
                      </a:r>
                      <a:endParaRPr lang="en-IN" sz="1200" kern="1200" dirty="0">
                        <a:solidFill>
                          <a:srgbClr val="002060"/>
                        </a:solidFill>
                        <a:effectLst/>
                        <a:latin typeface="Times New Roman" panose="02020603050405020304" pitchFamily="18" charset="0"/>
                        <a:ea typeface="+mn-ea"/>
                        <a:cs typeface="Times New Roman" panose="02020603050405020304" pitchFamily="18" charset="0"/>
                      </a:endParaRPr>
                    </a:p>
                  </a:txBody>
                  <a:tcPr marL="75964" marR="75964" marT="0" marB="0">
                    <a:solidFill>
                      <a:schemeClr val="bg1"/>
                    </a:solidFill>
                  </a:tcPr>
                </a:tc>
                <a:tc>
                  <a:txBody>
                    <a:bodyPr/>
                    <a:lstStyle/>
                    <a:p>
                      <a:pPr algn="just">
                        <a:lnSpc>
                          <a:spcPct val="150000"/>
                        </a:lnSpc>
                        <a:spcAft>
                          <a:spcPts val="800"/>
                        </a:spcAft>
                      </a:pPr>
                      <a:r>
                        <a:rPr lang="en-US" sz="1200" dirty="0">
                          <a:solidFill>
                            <a:srgbClr val="002060"/>
                          </a:solidFill>
                          <a:effectLst/>
                          <a:latin typeface="Times New Roman" panose="02020603050405020304" pitchFamily="18" charset="0"/>
                          <a:cs typeface="Times New Roman" panose="02020603050405020304" pitchFamily="18" charset="0"/>
                        </a:rPr>
                        <a:t>A facial emotion recognition (FER) method is used for detecting facial expressions. This paper aims to identify basic human emotions with the combination of gender classification and age estimation. The facial emotions such as happy, sad, angry, fear, surprised, neutral emotions are considered as basic emotions.</a:t>
                      </a:r>
                      <a:r>
                        <a:rPr lang="en-US" sz="1200" dirty="0">
                          <a:solidFill>
                            <a:srgbClr val="002060"/>
                          </a:solidFill>
                          <a:latin typeface="Times New Roman" panose="02020603050405020304" pitchFamily="18" charset="0"/>
                          <a:cs typeface="Times New Roman" panose="02020603050405020304" pitchFamily="18" charset="0"/>
                        </a:rPr>
                        <a:t> </a:t>
                      </a:r>
                    </a:p>
                    <a:p>
                      <a:pPr algn="just">
                        <a:lnSpc>
                          <a:spcPct val="150000"/>
                        </a:lnSpc>
                        <a:spcAft>
                          <a:spcPts val="800"/>
                        </a:spcAft>
                      </a:pPr>
                      <a:r>
                        <a:rPr lang="en-US" sz="1200" dirty="0">
                          <a:solidFill>
                            <a:srgbClr val="002060"/>
                          </a:solidFill>
                          <a:latin typeface="Times New Roman" panose="02020603050405020304" pitchFamily="18" charset="0"/>
                          <a:cs typeface="Times New Roman" panose="02020603050405020304" pitchFamily="18" charset="0"/>
                        </a:rPr>
                        <a:t>.</a:t>
                      </a:r>
                      <a:endPar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5964" marR="75964" marT="0" marB="0">
                    <a:solidFill>
                      <a:schemeClr val="bg1"/>
                    </a:solidFill>
                  </a:tcPr>
                </a:tc>
                <a:tc>
                  <a:txBody>
                    <a:bodyPr/>
                    <a:lstStyle/>
                    <a:p>
                      <a:pPr algn="just">
                        <a:lnSpc>
                          <a:spcPct val="150000"/>
                        </a:lnSpc>
                        <a:spcAft>
                          <a:spcPts val="800"/>
                        </a:spcAft>
                      </a:pPr>
                      <a:r>
                        <a:rPr lang="en-US" sz="1200" dirty="0">
                          <a:solidFill>
                            <a:srgbClr val="002060"/>
                          </a:solidFill>
                          <a:effectLst/>
                          <a:latin typeface="Times New Roman" panose="02020603050405020304" pitchFamily="18" charset="0"/>
                          <a:cs typeface="Times New Roman" panose="02020603050405020304" pitchFamily="18" charset="0"/>
                        </a:rPr>
                        <a:t>Poor Image Quality. The effectiveness of facial-recognition algorithms is influenced by the image quality. Small Image Sizes. Different Face Angles. Data Processing and Storage Issues.</a:t>
                      </a:r>
                      <a:endPar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5964" marR="75964" marT="0" marB="0">
                    <a:solidFill>
                      <a:schemeClr val="bg1"/>
                    </a:solid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3711F008-6B6C-AFBE-A209-FB4C64BB8130}"/>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65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372700"/>
              </p:ext>
            </p:extLst>
          </p:nvPr>
        </p:nvGraphicFramePr>
        <p:xfrm>
          <a:off x="501888" y="343759"/>
          <a:ext cx="8250225" cy="4276367"/>
        </p:xfrm>
        <a:graphic>
          <a:graphicData uri="http://schemas.openxmlformats.org/drawingml/2006/table">
            <a:tbl>
              <a:tblPr firstRow="1" bandRow="1">
                <a:tableStyleId>{093851E4-CE84-47E9-AC75-A8CC0290086D}</a:tableStyleId>
              </a:tblPr>
              <a:tblGrid>
                <a:gridCol w="605017">
                  <a:extLst>
                    <a:ext uri="{9D8B030D-6E8A-4147-A177-3AD203B41FA5}">
                      <a16:colId xmlns:a16="http://schemas.microsoft.com/office/drawing/2014/main" val="20000"/>
                    </a:ext>
                  </a:extLst>
                </a:gridCol>
                <a:gridCol w="2090057">
                  <a:extLst>
                    <a:ext uri="{9D8B030D-6E8A-4147-A177-3AD203B41FA5}">
                      <a16:colId xmlns:a16="http://schemas.microsoft.com/office/drawing/2014/main" val="20001"/>
                    </a:ext>
                  </a:extLst>
                </a:gridCol>
                <a:gridCol w="2667572">
                  <a:extLst>
                    <a:ext uri="{9D8B030D-6E8A-4147-A177-3AD203B41FA5}">
                      <a16:colId xmlns:a16="http://schemas.microsoft.com/office/drawing/2014/main" val="20002"/>
                    </a:ext>
                  </a:extLst>
                </a:gridCol>
                <a:gridCol w="2887579">
                  <a:extLst>
                    <a:ext uri="{9D8B030D-6E8A-4147-A177-3AD203B41FA5}">
                      <a16:colId xmlns:a16="http://schemas.microsoft.com/office/drawing/2014/main" val="20003"/>
                    </a:ext>
                  </a:extLst>
                </a:gridCol>
              </a:tblGrid>
              <a:tr h="349503">
                <a:tc>
                  <a:txBody>
                    <a:bodyPr/>
                    <a:lstStyle/>
                    <a:p>
                      <a:pPr algn="just">
                        <a:lnSpc>
                          <a:spcPct val="150000"/>
                        </a:lnSpc>
                        <a:spcAft>
                          <a:spcPts val="800"/>
                        </a:spcAft>
                      </a:pPr>
                      <a:r>
                        <a:rPr lang="en-GB" sz="1200" dirty="0">
                          <a:solidFill>
                            <a:schemeClr val="tx1"/>
                          </a:solidFill>
                          <a:effectLst/>
                          <a:latin typeface="Times New Roman" panose="02020603050405020304" pitchFamily="18" charset="0"/>
                          <a:cs typeface="Times New Roman" panose="02020603050405020304" pitchFamily="18" charset="0"/>
                        </a:rPr>
                        <a:t>SI.NO</a:t>
                      </a:r>
                      <a:endParaRPr lang="en-GB"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200" dirty="0">
                          <a:solidFill>
                            <a:schemeClr val="tx1"/>
                          </a:solidFill>
                          <a:effectLst/>
                          <a:latin typeface="Times New Roman" panose="02020603050405020304" pitchFamily="18" charset="0"/>
                          <a:cs typeface="Times New Roman" panose="02020603050405020304" pitchFamily="18" charset="0"/>
                        </a:rPr>
                        <a:t>TITLE OF THE PAPER</a:t>
                      </a:r>
                      <a:endParaRPr lang="en-GB"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200" dirty="0">
                          <a:solidFill>
                            <a:schemeClr val="tx1"/>
                          </a:solidFill>
                          <a:effectLst/>
                          <a:latin typeface="Times New Roman" panose="02020603050405020304" pitchFamily="18" charset="0"/>
                          <a:cs typeface="Times New Roman" panose="02020603050405020304" pitchFamily="18" charset="0"/>
                        </a:rPr>
                        <a:t>DESCRIPTION</a:t>
                      </a:r>
                      <a:endParaRPr lang="en-GB"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200" dirty="0">
                          <a:solidFill>
                            <a:schemeClr val="tx1"/>
                          </a:solidFill>
                          <a:effectLst/>
                          <a:latin typeface="Times New Roman" panose="02020603050405020304" pitchFamily="18" charset="0"/>
                          <a:cs typeface="Times New Roman" panose="02020603050405020304" pitchFamily="18" charset="0"/>
                        </a:rPr>
                        <a:t>LIMITATIONS</a:t>
                      </a:r>
                      <a:endParaRPr lang="en-GB"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extLst>
                  <a:ext uri="{0D108BD9-81ED-4DB2-BD59-A6C34878D82A}">
                    <a16:rowId xmlns:a16="http://schemas.microsoft.com/office/drawing/2014/main" val="10000"/>
                  </a:ext>
                </a:extLst>
              </a:tr>
              <a:tr h="3926864">
                <a:tc>
                  <a:txBody>
                    <a:bodyPr/>
                    <a:lstStyle/>
                    <a:p>
                      <a:pPr algn="ctr">
                        <a:lnSpc>
                          <a:spcPct val="150000"/>
                        </a:lnSpc>
                        <a:spcAft>
                          <a:spcPts val="800"/>
                        </a:spcAft>
                      </a:pPr>
                      <a:r>
                        <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5</a:t>
                      </a:r>
                    </a:p>
                  </a:txBody>
                  <a:tcPr marL="75964" marR="75964" marT="0" marB="0">
                    <a:solidFill>
                      <a:schemeClr val="bg1"/>
                    </a:solidFill>
                  </a:tcPr>
                </a:tc>
                <a:tc>
                  <a:txBody>
                    <a:bodyPr/>
                    <a:lstStyle/>
                    <a:p>
                      <a:pPr>
                        <a:lnSpc>
                          <a:spcPct val="150000"/>
                        </a:lnSpc>
                      </a:pPr>
                      <a:r>
                        <a:rPr lang="en-GB" sz="1200" kern="1200" dirty="0">
                          <a:solidFill>
                            <a:srgbClr val="002060"/>
                          </a:solidFill>
                          <a:effectLst/>
                          <a:latin typeface="Times New Roman" panose="02020603050405020304" pitchFamily="18" charset="0"/>
                          <a:ea typeface="+mn-ea"/>
                          <a:cs typeface="Times New Roman" panose="02020603050405020304" pitchFamily="18" charset="0"/>
                        </a:rPr>
                        <a:t>Emotion Recognition using Deep Neural Network </a:t>
                      </a:r>
                    </a:p>
                    <a:p>
                      <a:pPr>
                        <a:lnSpc>
                          <a:spcPct val="150000"/>
                        </a:lnSpc>
                      </a:pPr>
                      <a:r>
                        <a:rPr lang="en-GB" sz="1200" kern="1200" dirty="0">
                          <a:solidFill>
                            <a:srgbClr val="002060"/>
                          </a:solidFill>
                          <a:effectLst/>
                          <a:latin typeface="Times New Roman" panose="02020603050405020304" pitchFamily="18" charset="0"/>
                          <a:ea typeface="+mn-ea"/>
                          <a:cs typeface="Times New Roman" panose="02020603050405020304" pitchFamily="18" charset="0"/>
                        </a:rPr>
                        <a:t>with Vectorized Facial Features  </a:t>
                      </a:r>
                      <a:endParaRPr lang="en-US" sz="1200" dirty="0">
                        <a:solidFill>
                          <a:srgbClr val="002060"/>
                        </a:solidFill>
                        <a:latin typeface="Times New Roman" panose="02020603050405020304" pitchFamily="18" charset="0"/>
                        <a:cs typeface="Times New Roman" panose="02020603050405020304" pitchFamily="18" charset="0"/>
                      </a:endParaRPr>
                    </a:p>
                    <a:p>
                      <a:pPr algn="l">
                        <a:lnSpc>
                          <a:spcPct val="150000"/>
                        </a:lnSpc>
                        <a:spcAft>
                          <a:spcPts val="800"/>
                        </a:spcAft>
                      </a:pPr>
                      <a:r>
                        <a:rPr lang="en-GB" sz="1200" b="1" kern="1200" dirty="0">
                          <a:solidFill>
                            <a:srgbClr val="002060"/>
                          </a:solidFill>
                          <a:effectLst/>
                          <a:latin typeface="Times New Roman" panose="02020603050405020304" pitchFamily="18" charset="0"/>
                          <a:ea typeface="+mn-ea"/>
                          <a:cs typeface="Times New Roman" panose="02020603050405020304" pitchFamily="18" charset="0"/>
                        </a:rPr>
                        <a:t>Author: </a:t>
                      </a:r>
                      <a:r>
                        <a:rPr lang="en-GB" sz="1200" kern="1200" dirty="0" err="1">
                          <a:solidFill>
                            <a:srgbClr val="002060"/>
                          </a:solidFill>
                          <a:effectLst/>
                          <a:latin typeface="Times New Roman" panose="02020603050405020304" pitchFamily="18" charset="0"/>
                          <a:ea typeface="+mn-ea"/>
                          <a:cs typeface="Times New Roman" panose="02020603050405020304" pitchFamily="18" charset="0"/>
                        </a:rPr>
                        <a:t>Guojun</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 Yang, Jordi </a:t>
                      </a:r>
                      <a:r>
                        <a:rPr lang="en-GB" sz="1200" kern="1200" dirty="0" err="1">
                          <a:solidFill>
                            <a:srgbClr val="002060"/>
                          </a:solidFill>
                          <a:effectLst/>
                          <a:latin typeface="Times New Roman" panose="02020603050405020304" pitchFamily="18" charset="0"/>
                          <a:ea typeface="+mn-ea"/>
                          <a:cs typeface="Times New Roman" panose="02020603050405020304" pitchFamily="18" charset="0"/>
                        </a:rPr>
                        <a:t>Saumell</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 y </a:t>
                      </a:r>
                      <a:r>
                        <a:rPr lang="en-GB" sz="1200" kern="1200" dirty="0" err="1">
                          <a:solidFill>
                            <a:srgbClr val="002060"/>
                          </a:solidFill>
                          <a:effectLst/>
                          <a:latin typeface="Times New Roman" panose="02020603050405020304" pitchFamily="18" charset="0"/>
                          <a:ea typeface="+mn-ea"/>
                          <a:cs typeface="Times New Roman" panose="02020603050405020304" pitchFamily="18" charset="0"/>
                        </a:rPr>
                        <a:t>Ortoneda</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 and </a:t>
                      </a:r>
                      <a:r>
                        <a:rPr lang="en-GB" sz="1200" kern="1200" dirty="0" err="1">
                          <a:solidFill>
                            <a:srgbClr val="002060"/>
                          </a:solidFill>
                          <a:effectLst/>
                          <a:latin typeface="Times New Roman" panose="02020603050405020304" pitchFamily="18" charset="0"/>
                          <a:ea typeface="+mn-ea"/>
                          <a:cs typeface="Times New Roman" panose="02020603050405020304" pitchFamily="18" charset="0"/>
                        </a:rPr>
                        <a:t>Jafar</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 </a:t>
                      </a:r>
                      <a:r>
                        <a:rPr lang="en-GB" sz="1200" kern="1200" dirty="0" err="1">
                          <a:solidFill>
                            <a:srgbClr val="002060"/>
                          </a:solidFill>
                          <a:effectLst/>
                          <a:latin typeface="Times New Roman" panose="02020603050405020304" pitchFamily="18" charset="0"/>
                          <a:ea typeface="+mn-ea"/>
                          <a:cs typeface="Times New Roman" panose="02020603050405020304" pitchFamily="18" charset="0"/>
                        </a:rPr>
                        <a:t>Saniie</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 </a:t>
                      </a:r>
                    </a:p>
                    <a:p>
                      <a:pPr algn="just">
                        <a:lnSpc>
                          <a:spcPct val="150000"/>
                        </a:lnSpc>
                        <a:spcAft>
                          <a:spcPts val="800"/>
                        </a:spcAft>
                      </a:pPr>
                      <a:r>
                        <a:rPr lang="en-GB" sz="1200" b="1" kern="1200" dirty="0">
                          <a:solidFill>
                            <a:srgbClr val="002060"/>
                          </a:solidFill>
                          <a:effectLst/>
                          <a:latin typeface="Times New Roman" panose="02020603050405020304" pitchFamily="18" charset="0"/>
                          <a:ea typeface="+mn-ea"/>
                          <a:cs typeface="Times New Roman" panose="02020603050405020304" pitchFamily="18" charset="0"/>
                        </a:rPr>
                        <a:t>Year</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:2018</a:t>
                      </a:r>
                    </a:p>
                    <a:p>
                      <a:pPr algn="just">
                        <a:lnSpc>
                          <a:spcPct val="150000"/>
                        </a:lnSpc>
                        <a:spcAft>
                          <a:spcPts val="800"/>
                        </a:spcAft>
                      </a:pPr>
                      <a:r>
                        <a:rPr lang="en-GB" sz="1200" b="1" kern="1200" dirty="0">
                          <a:solidFill>
                            <a:srgbClr val="002060"/>
                          </a:solidFill>
                          <a:effectLst/>
                          <a:latin typeface="Times New Roman" panose="02020603050405020304" pitchFamily="18" charset="0"/>
                          <a:ea typeface="+mn-ea"/>
                          <a:cs typeface="Times New Roman" panose="02020603050405020304" pitchFamily="18" charset="0"/>
                        </a:rPr>
                        <a:t>Paper: </a:t>
                      </a:r>
                      <a:r>
                        <a:rPr lang="en-GB" sz="1200" b="0" kern="1200" dirty="0">
                          <a:solidFill>
                            <a:srgbClr val="002060"/>
                          </a:solidFill>
                          <a:effectLst/>
                          <a:latin typeface="Times New Roman" panose="02020603050405020304" pitchFamily="18" charset="0"/>
                          <a:ea typeface="+mn-ea"/>
                          <a:cs typeface="Times New Roman" panose="02020603050405020304" pitchFamily="18" charset="0"/>
                        </a:rPr>
                        <a:t>IEEE Conference</a:t>
                      </a:r>
                      <a:endParaRPr lang="en-IN" sz="1200" b="0" kern="1200" dirty="0">
                        <a:solidFill>
                          <a:srgbClr val="002060"/>
                        </a:solidFill>
                        <a:effectLst/>
                        <a:latin typeface="Times New Roman" panose="02020603050405020304" pitchFamily="18" charset="0"/>
                        <a:ea typeface="+mn-ea"/>
                        <a:cs typeface="Times New Roman" panose="02020603050405020304" pitchFamily="18" charset="0"/>
                      </a:endParaRPr>
                    </a:p>
                  </a:txBody>
                  <a:tcPr marL="75964" marR="75964" marT="0" marB="0">
                    <a:solidFill>
                      <a:schemeClr val="bg1"/>
                    </a:solidFill>
                  </a:tcPr>
                </a:tc>
                <a:tc>
                  <a:txBody>
                    <a:bodyPr/>
                    <a:lstStyle/>
                    <a:p>
                      <a:pPr marL="0" marR="0" lvl="0" indent="0" algn="just" defTabSz="457200" rtl="0" eaLnBrk="1" fontAlgn="auto" latinLnBrk="0" hangingPunct="1">
                        <a:lnSpc>
                          <a:spcPct val="150000"/>
                        </a:lnSpc>
                        <a:spcBef>
                          <a:spcPts val="0"/>
                        </a:spcBef>
                        <a:spcAft>
                          <a:spcPts val="800"/>
                        </a:spcAft>
                        <a:buClrTx/>
                        <a:buSzTx/>
                        <a:buFontTx/>
                        <a:buNone/>
                        <a:tabLst/>
                        <a:defRPr/>
                      </a:pPr>
                      <a:r>
                        <a:rPr lang="en-GB" sz="1200" b="0" kern="1200" dirty="0">
                          <a:solidFill>
                            <a:srgbClr val="002060"/>
                          </a:solidFill>
                          <a:effectLst/>
                          <a:latin typeface="Times New Roman" panose="02020603050405020304" pitchFamily="18" charset="0"/>
                          <a:ea typeface="+mn-ea"/>
                          <a:cs typeface="Times New Roman" panose="02020603050405020304" pitchFamily="18" charset="0"/>
                        </a:rPr>
                        <a:t>Emotion reveals valuable information regarding human communications. It is common to use facial expressions to express emotions during a conversation. The vectorized facial feature can be used to build an DNN (Deep Neural Network) for emotion recognition. </a:t>
                      </a:r>
                      <a:r>
                        <a:rPr lang="en-GB" sz="1200" b="1" kern="1200" dirty="0">
                          <a:solidFill>
                            <a:srgbClr val="002060"/>
                          </a:solidFill>
                          <a:effectLst/>
                          <a:latin typeface="Times New Roman" panose="02020603050405020304" pitchFamily="18" charset="0"/>
                          <a:ea typeface="+mn-ea"/>
                          <a:cs typeface="Times New Roman" panose="02020603050405020304" pitchFamily="18" charset="0"/>
                        </a:rPr>
                        <a:t>Using the proposed vectorized facial feature, the DNN can predict emotions with 84.33% accuracy. Nevertheless, compared with CNNs (Convolutional Neural Network) with similar performance, training such DNN requires less time and data.  </a:t>
                      </a:r>
                    </a:p>
                  </a:txBody>
                  <a:tcPr marL="75964" marR="75964" marT="0" marB="0">
                    <a:solidFill>
                      <a:schemeClr val="bg1"/>
                    </a:solidFill>
                  </a:tcPr>
                </a:tc>
                <a:tc>
                  <a:txBody>
                    <a:bodyPr/>
                    <a:lstStyle/>
                    <a:p>
                      <a:pPr algn="just">
                        <a:lnSpc>
                          <a:spcPct val="150000"/>
                        </a:lnSpc>
                        <a:spcAft>
                          <a:spcPts val="800"/>
                        </a:spcAft>
                      </a:pPr>
                      <a:r>
                        <a:rPr lang="en-IN" sz="1200" b="0" i="0" kern="1200" dirty="0">
                          <a:solidFill>
                            <a:srgbClr val="002060"/>
                          </a:solidFill>
                          <a:effectLst/>
                          <a:latin typeface="Times New Roman" panose="02020603050405020304" pitchFamily="18" charset="0"/>
                          <a:ea typeface="+mn-ea"/>
                          <a:cs typeface="Times New Roman" panose="02020603050405020304" pitchFamily="18" charset="0"/>
                        </a:rPr>
                        <a:t>It is a challenge to make emotion available in different language Performance and results of the emotion sensing system depends on accuracy of the sensors such as cameras, thermal image sensors, facial recognition algorithm used and so on. Highly accurate system will be expensive due to use of costly components.</a:t>
                      </a:r>
                      <a:endParaRPr lang="en-US" sz="1200" dirty="0">
                        <a:solidFill>
                          <a:srgbClr val="002060"/>
                        </a:solidFill>
                        <a:effectLst/>
                        <a:latin typeface="Times New Roman" panose="02020603050405020304" pitchFamily="18" charset="0"/>
                        <a:cs typeface="Times New Roman" panose="02020603050405020304" pitchFamily="18" charset="0"/>
                      </a:endParaRPr>
                    </a:p>
                  </a:txBody>
                  <a:tcPr marL="75964" marR="75964" marT="0" marB="0">
                    <a:solidFill>
                      <a:schemeClr val="bg1"/>
                    </a:solid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BC8C1E31-8717-29C7-724A-AB3BBB70CE20}"/>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503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040" y="154135"/>
            <a:ext cx="7704000" cy="640200"/>
          </a:xfrm>
        </p:spPr>
        <p:txBody>
          <a:bodyPr/>
          <a:lstStyle/>
          <a:p>
            <a:pPr algn="ctr"/>
            <a:r>
              <a:rPr lang="en-IN" sz="3600"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EXISTING SYSTEM</a:t>
            </a:r>
          </a:p>
        </p:txBody>
      </p:sp>
      <p:sp>
        <p:nvSpPr>
          <p:cNvPr id="3" name="Text Placeholder 2"/>
          <p:cNvSpPr>
            <a:spLocks noGrp="1"/>
          </p:cNvSpPr>
          <p:nvPr>
            <p:ph type="body" idx="1"/>
          </p:nvPr>
        </p:nvSpPr>
        <p:spPr>
          <a:xfrm>
            <a:off x="659040" y="794335"/>
            <a:ext cx="7704000" cy="1371600"/>
          </a:xfrm>
        </p:spPr>
        <p:txBody>
          <a:bodyPr/>
          <a:lstStyle/>
          <a:p>
            <a:pPr marL="139700" indent="0">
              <a:buNone/>
            </a:pPr>
            <a:endParaRPr lang="en-US" sz="1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139700" indent="0">
              <a:buNone/>
            </a:pPr>
            <a:endParaRPr lang="en-US" dirty="0"/>
          </a:p>
        </p:txBody>
      </p:sp>
      <p:pic>
        <p:nvPicPr>
          <p:cNvPr id="4" name="Picture 3">
            <a:extLst>
              <a:ext uri="{FF2B5EF4-FFF2-40B4-BE49-F238E27FC236}">
                <a16:creationId xmlns:a16="http://schemas.microsoft.com/office/drawing/2014/main" id="{2C347A94-EBB9-2896-AA91-50C64C01A8C1}"/>
              </a:ext>
            </a:extLst>
          </p:cNvPr>
          <p:cNvPicPr>
            <a:picLocks noChangeAspect="1"/>
          </p:cNvPicPr>
          <p:nvPr/>
        </p:nvPicPr>
        <p:blipFill>
          <a:blip r:embed="rId2"/>
          <a:stretch>
            <a:fillRect/>
          </a:stretch>
        </p:blipFill>
        <p:spPr>
          <a:xfrm>
            <a:off x="1296008" y="1600200"/>
            <a:ext cx="7067032" cy="2153325"/>
          </a:xfrm>
          <a:prstGeom prst="rect">
            <a:avLst/>
          </a:prstGeom>
        </p:spPr>
      </p:pic>
      <p:sp>
        <p:nvSpPr>
          <p:cNvPr id="5" name="TextBox 4">
            <a:extLst>
              <a:ext uri="{FF2B5EF4-FFF2-40B4-BE49-F238E27FC236}">
                <a16:creationId xmlns:a16="http://schemas.microsoft.com/office/drawing/2014/main" id="{1A3FD304-D1AA-3A9B-F08B-84DF1E148C2D}"/>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83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2380" y="382854"/>
            <a:ext cx="7704000" cy="4051985"/>
          </a:xfrm>
        </p:spPr>
        <p:txBody>
          <a:bodyPr/>
          <a:lstStyle/>
          <a:p>
            <a:pPr marL="139700" indent="0">
              <a:buNone/>
            </a:pPr>
            <a:r>
              <a:rPr lang="en-US" sz="1400" dirty="0">
                <a:solidFill>
                  <a:srgbClr val="002060"/>
                </a:solidFill>
                <a:latin typeface="Times New Roman" panose="02020603050405020304" pitchFamily="18" charset="0"/>
                <a:cs typeface="Times New Roman" panose="02020603050405020304" pitchFamily="18" charset="0"/>
              </a:rPr>
              <a:t>Here is a high-level overview of a typical architecture:</a:t>
            </a:r>
          </a:p>
          <a:p>
            <a:r>
              <a:rPr lang="en-US" sz="1400" dirty="0">
                <a:solidFill>
                  <a:srgbClr val="002060"/>
                </a:solidFill>
                <a:latin typeface="Times New Roman" panose="02020603050405020304" pitchFamily="18" charset="0"/>
                <a:cs typeface="Times New Roman" panose="02020603050405020304" pitchFamily="18" charset="0"/>
              </a:rPr>
              <a:t>Input: The system takes an image or a video stream as input, which may be preprocessed to enhance image quality and remove noise.</a:t>
            </a:r>
          </a:p>
          <a:p>
            <a:r>
              <a:rPr lang="en-US" sz="1400" dirty="0">
                <a:solidFill>
                  <a:srgbClr val="002060"/>
                </a:solidFill>
                <a:latin typeface="Times New Roman" panose="02020603050405020304" pitchFamily="18" charset="0"/>
                <a:cs typeface="Times New Roman" panose="02020603050405020304" pitchFamily="18" charset="0"/>
              </a:rPr>
              <a:t>Feature extraction: The input is fed through one or more convolutional layers to extract features from the image. These layers apply filters to the input, which help to identify edges, shapes, and patterns in the image.</a:t>
            </a:r>
          </a:p>
          <a:p>
            <a:r>
              <a:rPr lang="en-US" sz="1400" dirty="0">
                <a:solidFill>
                  <a:srgbClr val="002060"/>
                </a:solidFill>
                <a:latin typeface="Times New Roman" panose="02020603050405020304" pitchFamily="18" charset="0"/>
                <a:cs typeface="Times New Roman" panose="02020603050405020304" pitchFamily="18" charset="0"/>
              </a:rPr>
              <a:t>Pooling: The output of the convolutional layers is typically down sampled using pooling layers, which reduce the dimensionality of the feature maps and help to avoid over fitting.</a:t>
            </a:r>
          </a:p>
          <a:p>
            <a:r>
              <a:rPr lang="en-US" sz="1400" dirty="0">
                <a:solidFill>
                  <a:srgbClr val="002060"/>
                </a:solidFill>
                <a:latin typeface="Times New Roman" panose="02020603050405020304" pitchFamily="18" charset="0"/>
                <a:cs typeface="Times New Roman" panose="02020603050405020304" pitchFamily="18" charset="0"/>
              </a:rPr>
              <a:t>Soft max Layer: The use of the soft max layer in CNN-based face emotion recognition allows for probabilistic predictions, which can be useful in cases where there is uncertainty or ambiguity in the input. It also enables the use of standard classification metrics such as cross-entropy loss, which can be used to train the model to minimize prediction error.</a:t>
            </a:r>
          </a:p>
          <a:p>
            <a:r>
              <a:rPr lang="en-US" sz="1400" dirty="0">
                <a:solidFill>
                  <a:srgbClr val="002060"/>
                </a:solidFill>
                <a:latin typeface="Times New Roman" panose="02020603050405020304" pitchFamily="18" charset="0"/>
                <a:cs typeface="Times New Roman" panose="02020603050405020304" pitchFamily="18" charset="0"/>
              </a:rPr>
              <a:t>Classification: The resulting feature maps are then flattened and fed into one or more fully connected layers for classification. These layers use the extracted features to classify the image as belonging to a particular emotion or object class.</a:t>
            </a:r>
            <a:r>
              <a:rPr lang="en-US" sz="1400" dirty="0"/>
              <a:t> </a:t>
            </a:r>
          </a:p>
          <a:p>
            <a:r>
              <a:rPr lang="en-US" sz="1400" dirty="0">
                <a:solidFill>
                  <a:srgbClr val="002060"/>
                </a:solidFill>
                <a:latin typeface="Times New Roman" panose="02020603050405020304" pitchFamily="18" charset="0"/>
                <a:cs typeface="Times New Roman" panose="02020603050405020304" pitchFamily="18" charset="0"/>
              </a:rPr>
              <a:t>Output: The system produces an output, which may include the class label or probability scores for each class.</a:t>
            </a:r>
          </a:p>
          <a:p>
            <a:pPr marL="139700" indent="0">
              <a:buNone/>
            </a:pPr>
            <a:endParaRPr lang="en-US" sz="1400" dirty="0">
              <a:solidFill>
                <a:srgbClr val="00206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88217CA-0068-EEC4-7704-0A557A3A8449}"/>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94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lang="en-US" dirty="0">
              <a:solidFill>
                <a:schemeClr val="bg2">
                  <a:lumMod val="75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720000" y="1137234"/>
            <a:ext cx="7704000" cy="3701465"/>
          </a:xfrm>
        </p:spPr>
        <p:txBody>
          <a:bodyPr/>
          <a:lstStyle/>
          <a:p>
            <a:pPr marL="0" indent="0" algn="just">
              <a:lnSpc>
                <a:spcPct val="100000"/>
              </a:lnSpc>
              <a:buNone/>
            </a:pPr>
            <a:r>
              <a:rPr lang="en-US" sz="1400" dirty="0">
                <a:solidFill>
                  <a:srgbClr val="002060"/>
                </a:solidFill>
                <a:latin typeface="Times New Roman" panose="02020603050405020304" pitchFamily="18" charset="0"/>
                <a:cs typeface="Times New Roman" panose="02020603050405020304" pitchFamily="18" charset="0"/>
              </a:rPr>
              <a:t>The existing system for this paper comprises facial emotion recognition using Convolutional Neural Networks which suffers from the following issues:</a:t>
            </a:r>
          </a:p>
          <a:p>
            <a:pPr marL="285750" indent="-285750" algn="just">
              <a:lnSpc>
                <a:spcPct val="10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Limited accuracy: Although CNNs can achieve high accuracy in face emotion recognition and object detection, there may still be errors in the predictions. This can be due to several factors, such as variations in lighting, pose, and occlusions, as well as the complexity and variability of emotions.</a:t>
            </a:r>
          </a:p>
          <a:p>
            <a:pPr marL="285750" indent="-285750" algn="just">
              <a:lnSpc>
                <a:spcPct val="10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Need for large datasets: CNNs require large, diverse datasets for training. Collecting and labeling large datasets for face emotion recognition and object detection can be time-consuming and expensive.</a:t>
            </a:r>
          </a:p>
          <a:p>
            <a:pPr marL="285750" indent="-285750" algn="just">
              <a:lnSpc>
                <a:spcPct val="10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Limited flexibility: CNNs are designed to work with fixed-size inputs and are less flexible in terms of handling images with different sizes or aspect ratios. This may limit the applicability of the model to real-world scenarios where input images can vary widely in terms of size and aspect ratio.</a:t>
            </a:r>
          </a:p>
          <a:p>
            <a:pPr marL="0" indent="0" algn="just">
              <a:lnSpc>
                <a:spcPct val="100000"/>
              </a:lnSpc>
              <a:buNone/>
            </a:pPr>
            <a:endParaRPr lang="en-US" sz="1400" dirty="0">
              <a:solidFill>
                <a:srgbClr val="00206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400" dirty="0">
                <a:solidFill>
                  <a:srgbClr val="002060"/>
                </a:solidFill>
                <a:latin typeface="Times New Roman" panose="02020603050405020304" pitchFamily="18" charset="0"/>
                <a:cs typeface="Times New Roman" panose="02020603050405020304" pitchFamily="18" charset="0"/>
              </a:rPr>
              <a:t>To overcome the issues , we build a face emotion recognition system with the help of Deep Neural Networks(DNN) which results the output with the maximum accuracy and which is done with less time and data.</a:t>
            </a:r>
          </a:p>
          <a:p>
            <a:pPr marL="285750" indent="-285750" algn="just">
              <a:lnSpc>
                <a:spcPct val="100000"/>
              </a:lnSpc>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gn="just">
              <a:lnSpc>
                <a:spcPct val="70000"/>
              </a:lnSpc>
              <a:buFont typeface="Wingdings" panose="05000000000000000000" pitchFamily="2" charset="2"/>
              <a:buChar char="Ø"/>
            </a:pPr>
            <a:endParaRPr lang="en-IN" sz="1400" dirty="0">
              <a:solidFill>
                <a:srgbClr val="002060"/>
              </a:solidFill>
              <a:latin typeface="Times New Roman" panose="02020603050405020304" pitchFamily="18" charset="0"/>
              <a:cs typeface="Times New Roman" panose="02020603050405020304" pitchFamily="18" charset="0"/>
            </a:endParaRPr>
          </a:p>
          <a:p>
            <a:pPr marL="139700" indent="0">
              <a:buNone/>
            </a:pPr>
            <a:endParaRPr lang="en-US" dirty="0"/>
          </a:p>
        </p:txBody>
      </p:sp>
      <p:sp>
        <p:nvSpPr>
          <p:cNvPr id="4" name="TextBox 3">
            <a:extLst>
              <a:ext uri="{FF2B5EF4-FFF2-40B4-BE49-F238E27FC236}">
                <a16:creationId xmlns:a16="http://schemas.microsoft.com/office/drawing/2014/main" id="{22C2D2CE-F9AF-106B-11FE-5F799729CC60}"/>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245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2">
                    <a:lumMod val="75000"/>
                  </a:schemeClr>
                </a:solidFill>
              </a:rPr>
              <a:t> </a:t>
            </a:r>
            <a:r>
              <a:rPr lang="en-IN"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endParaRPr lang="en-US" dirty="0">
              <a:solidFill>
                <a:schemeClr val="bg2">
                  <a:lumMod val="75000"/>
                </a:schemeClr>
              </a:solidFill>
            </a:endParaRPr>
          </a:p>
        </p:txBody>
      </p:sp>
      <p:sp>
        <p:nvSpPr>
          <p:cNvPr id="3" name="Text Placeholder 2"/>
          <p:cNvSpPr>
            <a:spLocks noGrp="1"/>
          </p:cNvSpPr>
          <p:nvPr>
            <p:ph type="body" idx="1"/>
          </p:nvPr>
        </p:nvSpPr>
        <p:spPr>
          <a:xfrm>
            <a:off x="720000" y="971845"/>
            <a:ext cx="7704000" cy="1371600"/>
          </a:xfrm>
        </p:spPr>
        <p:txBody>
          <a:bodyPr/>
          <a:lstStyle/>
          <a:p>
            <a:pPr algn="just">
              <a:lnSpc>
                <a:spcPct val="15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The proposed system “Biometric mirror” has two different detection like face emotion detection and object detection. These detection finds the face emotion and object in real time with the help of an algorithm such as  </a:t>
            </a:r>
            <a:r>
              <a:rPr lang="en-GB" sz="1400" b="1" dirty="0">
                <a:solidFill>
                  <a:srgbClr val="002060"/>
                </a:solidFill>
                <a:latin typeface="Times New Roman" panose="02020603050405020304" pitchFamily="18" charset="0"/>
                <a:cs typeface="Times New Roman" panose="02020603050405020304" pitchFamily="18" charset="0"/>
              </a:rPr>
              <a:t>DNN with stemmer feature extraction and Adaptive block partition decision algorithm.</a:t>
            </a:r>
          </a:p>
          <a:p>
            <a:pPr algn="just">
              <a:lnSpc>
                <a:spcPct val="15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Facial features will be introduced to represent facial expression. The proposed facial feature model can not only reflect facial expressions correctly, it can also be used for DNN with high efficiency. To test the efficiency of such method, a DNN is trained to recognize some universal expressions.</a:t>
            </a:r>
          </a:p>
          <a:p>
            <a:pPr algn="just">
              <a:lnSpc>
                <a:spcPct val="15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Compared with more complicated neural network structures, such as CNNs (Convolutional Neural Network) , a DNN can be trained with less data, therefore, to be built quicker. To be more specific, with simpler inputs, a deep neural network can have a simpler structure, hence, can be trained with less data, and quicker. </a:t>
            </a:r>
          </a:p>
          <a:p>
            <a:pPr>
              <a:lnSpc>
                <a:spcPct val="150000"/>
              </a:lnSpc>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3C10251-A3F5-3979-0181-86FA505C27EC}"/>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998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 ARCHITECTURE</a:t>
            </a:r>
            <a:endParaRPr lang="en-US" sz="3200" dirty="0">
              <a:solidFill>
                <a:schemeClr val="bg2">
                  <a:lumMod val="75000"/>
                </a:schemeClr>
              </a:solidFill>
            </a:endParaRPr>
          </a:p>
        </p:txBody>
      </p:sp>
      <p:pic>
        <p:nvPicPr>
          <p:cNvPr id="4" name="Picture 3">
            <a:extLst>
              <a:ext uri="{FF2B5EF4-FFF2-40B4-BE49-F238E27FC236}">
                <a16:creationId xmlns:a16="http://schemas.microsoft.com/office/drawing/2014/main" id="{1C8C17A1-789F-3945-66E7-1D1AAF891971}"/>
              </a:ext>
            </a:extLst>
          </p:cNvPr>
          <p:cNvPicPr>
            <a:picLocks noChangeAspect="1"/>
          </p:cNvPicPr>
          <p:nvPr/>
        </p:nvPicPr>
        <p:blipFill>
          <a:blip r:embed="rId2"/>
          <a:stretch>
            <a:fillRect/>
          </a:stretch>
        </p:blipFill>
        <p:spPr>
          <a:xfrm>
            <a:off x="787178" y="1015080"/>
            <a:ext cx="7636822" cy="3697885"/>
          </a:xfrm>
          <a:prstGeom prst="rect">
            <a:avLst/>
          </a:prstGeom>
        </p:spPr>
      </p:pic>
      <p:sp>
        <p:nvSpPr>
          <p:cNvPr id="3" name="TextBox 2">
            <a:extLst>
              <a:ext uri="{FF2B5EF4-FFF2-40B4-BE49-F238E27FC236}">
                <a16:creationId xmlns:a16="http://schemas.microsoft.com/office/drawing/2014/main" id="{F5B683C6-20F3-23ED-80CF-15BF905CAE21}"/>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485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331645"/>
            <a:ext cx="7704000" cy="640200"/>
          </a:xfrm>
        </p:spPr>
        <p:txBody>
          <a:bodyPr/>
          <a:lstStyle/>
          <a:p>
            <a:pPr algn="ctr"/>
            <a:r>
              <a:rPr lang="en-US" sz="3600"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p>
        </p:txBody>
      </p:sp>
      <p:sp>
        <p:nvSpPr>
          <p:cNvPr id="5" name="TextBox 4">
            <a:extLst>
              <a:ext uri="{FF2B5EF4-FFF2-40B4-BE49-F238E27FC236}">
                <a16:creationId xmlns:a16="http://schemas.microsoft.com/office/drawing/2014/main" id="{AEE67701-7557-6D42-0995-F03D9E65712B}"/>
              </a:ext>
            </a:extLst>
          </p:cNvPr>
          <p:cNvSpPr txBox="1"/>
          <p:nvPr/>
        </p:nvSpPr>
        <p:spPr>
          <a:xfrm>
            <a:off x="541096" y="1448474"/>
            <a:ext cx="8061807" cy="2759730"/>
          </a:xfrm>
          <a:prstGeom prst="rect">
            <a:avLst/>
          </a:prstGeom>
          <a:noFill/>
        </p:spPr>
        <p:txBody>
          <a:bodyPr wrap="square">
            <a:spAutoFit/>
          </a:bodyPr>
          <a:lstStyle/>
          <a:p>
            <a:pPr marL="285750" indent="-285750" algn="just">
              <a:spcAft>
                <a:spcPts val="800"/>
              </a:spcAft>
              <a:buFont typeface="Wingdings" panose="05000000000000000000" pitchFamily="2" charset="2"/>
              <a:buChar char="Ø"/>
            </a:pPr>
            <a:r>
              <a:rPr lang="en-GB"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Firstly,  we collect the  dataset of YOLO and JAFFE in the process of Face emotion recognition </a:t>
            </a:r>
            <a:r>
              <a:rPr lang="en-GB"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and </a:t>
            </a:r>
            <a:r>
              <a:rPr lang="en-GB"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object detection.</a:t>
            </a:r>
            <a:endParaRPr lang="en-IN"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800"/>
              </a:spcAft>
              <a:buFont typeface="Wingdings" panose="05000000000000000000" pitchFamily="2" charset="2"/>
              <a:buChar char="Ø"/>
            </a:pPr>
            <a:r>
              <a:rPr lang="en-GB"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Then it  Compare with input image or  video ,it produce frame capturing. </a:t>
            </a:r>
            <a:endParaRPr lang="en-IN"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800"/>
              </a:spcAft>
              <a:buFont typeface="Wingdings" panose="05000000000000000000" pitchFamily="2" charset="2"/>
              <a:buChar char="Ø"/>
            </a:pPr>
            <a:r>
              <a:rPr lang="en-GB"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Then frame capture </a:t>
            </a:r>
            <a:r>
              <a:rPr lang="en-GB" sz="14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GB"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face detection using viola  Jones Algorithm with having Face </a:t>
            </a:r>
            <a:r>
              <a:rPr lang="en-GB"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Feature Extractions to </a:t>
            </a:r>
            <a:r>
              <a:rPr lang="en-GB"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face datasets.</a:t>
            </a:r>
            <a:endParaRPr lang="en-IN"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800"/>
              </a:spcAft>
              <a:buFont typeface="Wingdings" panose="05000000000000000000" pitchFamily="2" charset="2"/>
              <a:buChar char="Ø"/>
            </a:pPr>
            <a:r>
              <a:rPr lang="en-GB"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It will extracts the select facial feature  </a:t>
            </a:r>
            <a:r>
              <a:rPr lang="en-GB"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using</a:t>
            </a:r>
            <a:r>
              <a:rPr lang="en-GB"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4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Adaboost</a:t>
            </a:r>
            <a:r>
              <a:rPr lang="en-GB"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Algorithm.</a:t>
            </a:r>
          </a:p>
          <a:p>
            <a:pPr marL="285750" indent="-285750" algn="just">
              <a:spcAft>
                <a:spcPts val="800"/>
              </a:spcAft>
              <a:buFont typeface="Wingdings" panose="05000000000000000000" pitchFamily="2" charset="2"/>
              <a:buChar char="Ø"/>
            </a:pPr>
            <a:r>
              <a:rPr lang="en-GB"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Next, we select the some facial features for DNN classifier and  testing purposes using LDA then process, it will  detect the face emotions with some characteristics(Age &amp; gender).</a:t>
            </a:r>
            <a:endParaRPr lang="en-IN"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800"/>
              </a:spcAft>
              <a:buFont typeface="Wingdings" panose="05000000000000000000" pitchFamily="2" charset="2"/>
              <a:buChar char="Ø"/>
            </a:pPr>
            <a:r>
              <a:rPr lang="en-GB"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In this output is embedded with Android  Application and </a:t>
            </a:r>
            <a:r>
              <a:rPr lang="en-GB" sz="14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GB"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object detection as using Captured Image  work with Adaptive block partition  and Face </a:t>
            </a:r>
            <a:r>
              <a:rPr lang="en-GB" sz="1400"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Emotic</a:t>
            </a:r>
            <a:r>
              <a:rPr lang="en-GB"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technique to detect the objects.</a:t>
            </a:r>
            <a:endParaRPr lang="en-IN" sz="1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8EE67E3-8439-F0EF-5CF2-E918C80EC7D1}"/>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355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a:t>
            </a:r>
            <a:r>
              <a:rPr lang="en-US" sz="36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3" name="Text Placeholder 2"/>
          <p:cNvSpPr>
            <a:spLocks noGrp="1"/>
          </p:cNvSpPr>
          <p:nvPr>
            <p:ph type="body" idx="1"/>
          </p:nvPr>
        </p:nvSpPr>
        <p:spPr>
          <a:xfrm>
            <a:off x="1024800" y="1289635"/>
            <a:ext cx="7704000" cy="1371600"/>
          </a:xfrm>
        </p:spPr>
        <p:txBody>
          <a:bodyPr/>
          <a:lstStyle/>
          <a:p>
            <a:pPr>
              <a:lnSpc>
                <a:spcPct val="170000"/>
              </a:lnSpc>
              <a:buFont typeface="Wingdings" panose="05000000000000000000" pitchFamily="2" charset="2"/>
              <a:buChar char="§"/>
            </a:pPr>
            <a:r>
              <a:rPr lang="en-GB" sz="1600" b="1" dirty="0">
                <a:solidFill>
                  <a:srgbClr val="002060"/>
                </a:solidFill>
                <a:latin typeface="Times New Roman" panose="02020603050405020304" pitchFamily="18" charset="0"/>
                <a:cs typeface="Times New Roman" panose="02020603050405020304" pitchFamily="18" charset="0"/>
              </a:rPr>
              <a:t>MODULE 1: IMAGE ACQUISITION</a:t>
            </a:r>
          </a:p>
          <a:p>
            <a:pPr>
              <a:lnSpc>
                <a:spcPct val="170000"/>
              </a:lnSpc>
              <a:buFont typeface="Wingdings" panose="05000000000000000000" pitchFamily="2" charset="2"/>
              <a:buChar char="§"/>
            </a:pPr>
            <a:r>
              <a:rPr lang="en-US" sz="1600" b="1" dirty="0">
                <a:solidFill>
                  <a:srgbClr val="002060"/>
                </a:solidFill>
                <a:latin typeface="Times New Roman" panose="02020603050405020304" pitchFamily="18" charset="0"/>
                <a:cs typeface="Times New Roman" panose="02020603050405020304" pitchFamily="18" charset="0"/>
              </a:rPr>
              <a:t>MODULE 2: </a:t>
            </a:r>
            <a:r>
              <a:rPr lang="en-GB" sz="1600" b="1" dirty="0">
                <a:solidFill>
                  <a:srgbClr val="002060"/>
                </a:solidFill>
                <a:latin typeface="Times New Roman" panose="02020603050405020304" pitchFamily="18" charset="0"/>
                <a:cs typeface="Times New Roman" panose="02020603050405020304" pitchFamily="18" charset="0"/>
              </a:rPr>
              <a:t>2D TO 3D CONVERSION</a:t>
            </a:r>
          </a:p>
          <a:p>
            <a:pPr>
              <a:lnSpc>
                <a:spcPct val="170000"/>
              </a:lnSpc>
              <a:buFont typeface="Wingdings" panose="05000000000000000000" pitchFamily="2" charset="2"/>
              <a:buChar char="§"/>
            </a:pPr>
            <a:r>
              <a:rPr lang="en-GB" sz="1600" b="1" dirty="0">
                <a:solidFill>
                  <a:srgbClr val="002060"/>
                </a:solidFill>
                <a:latin typeface="Times New Roman" panose="02020603050405020304" pitchFamily="18" charset="0"/>
                <a:cs typeface="Times New Roman" panose="02020603050405020304" pitchFamily="18" charset="0"/>
              </a:rPr>
              <a:t>MODULE 3: FACE DETECTION AND FUZZY DOWN-SAMPLING</a:t>
            </a:r>
          </a:p>
          <a:p>
            <a:pPr>
              <a:lnSpc>
                <a:spcPct val="170000"/>
              </a:lnSpc>
              <a:buFont typeface="Wingdings" panose="05000000000000000000" pitchFamily="2" charset="2"/>
              <a:buChar char="§"/>
            </a:pPr>
            <a:r>
              <a:rPr lang="en-GB" sz="1600" b="1" dirty="0">
                <a:solidFill>
                  <a:srgbClr val="002060"/>
                </a:solidFill>
                <a:latin typeface="Times New Roman" panose="02020603050405020304" pitchFamily="18" charset="0"/>
                <a:cs typeface="Times New Roman" panose="02020603050405020304" pitchFamily="18" charset="0"/>
              </a:rPr>
              <a:t>MODULE 4: FEATURE EXTRACTION</a:t>
            </a:r>
          </a:p>
          <a:p>
            <a:pPr>
              <a:lnSpc>
                <a:spcPct val="170000"/>
              </a:lnSpc>
              <a:buFont typeface="Wingdings" panose="05000000000000000000" pitchFamily="2" charset="2"/>
              <a:buChar char="§"/>
            </a:pPr>
            <a:r>
              <a:rPr lang="en-GB" sz="1600" b="1" dirty="0">
                <a:solidFill>
                  <a:srgbClr val="002060"/>
                </a:solidFill>
                <a:latin typeface="Times New Roman" panose="02020603050405020304" pitchFamily="18" charset="0"/>
                <a:cs typeface="Times New Roman" panose="02020603050405020304" pitchFamily="18" charset="0"/>
              </a:rPr>
              <a:t>MODULE 5: FEATURE SELECTION</a:t>
            </a:r>
          </a:p>
          <a:p>
            <a:pPr>
              <a:lnSpc>
                <a:spcPct val="170000"/>
              </a:lnSpc>
              <a:buFont typeface="Wingdings" panose="05000000000000000000" pitchFamily="2" charset="2"/>
              <a:buChar char="§"/>
            </a:pPr>
            <a:r>
              <a:rPr lang="en-US" sz="1600" b="1" dirty="0">
                <a:solidFill>
                  <a:srgbClr val="002060"/>
                </a:solidFill>
                <a:latin typeface="Times New Roman" panose="02020603050405020304" pitchFamily="18" charset="0"/>
                <a:cs typeface="Times New Roman" panose="02020603050405020304" pitchFamily="18" charset="0"/>
              </a:rPr>
              <a:t>MODULE 6: DEEP NEURAL NETWORK (DNN) CLASSIFIER</a:t>
            </a:r>
            <a:endParaRPr lang="en-US" sz="1600" dirty="0">
              <a:solidFill>
                <a:srgbClr val="002060"/>
              </a:solidFill>
              <a:latin typeface="Times New Roman" panose="02020603050405020304" pitchFamily="18" charset="0"/>
              <a:cs typeface="Times New Roman" panose="02020603050405020304" pitchFamily="18" charset="0"/>
            </a:endParaRPr>
          </a:p>
          <a:p>
            <a:pPr marL="139700" indent="0">
              <a:buNone/>
            </a:pPr>
            <a:endParaRPr lang="en-US" dirty="0">
              <a:solidFill>
                <a:srgbClr val="002060"/>
              </a:solidFill>
            </a:endParaRPr>
          </a:p>
        </p:txBody>
      </p:sp>
      <p:sp>
        <p:nvSpPr>
          <p:cNvPr id="4" name="TextBox 3">
            <a:extLst>
              <a:ext uri="{FF2B5EF4-FFF2-40B4-BE49-F238E27FC236}">
                <a16:creationId xmlns:a16="http://schemas.microsoft.com/office/drawing/2014/main" id="{8B64FC84-5213-21D6-C7D1-C519C85C4267}"/>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20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8285" y="204535"/>
            <a:ext cx="3164306" cy="4788568"/>
          </a:xfrm>
          <a:prstGeom prst="roundRect">
            <a:avLst/>
          </a:prstGeom>
          <a:ln>
            <a:solidFill>
              <a:schemeClr val="bg2"/>
            </a:solid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59267" y="428056"/>
            <a:ext cx="5040162" cy="4154984"/>
          </a:xfrm>
          <a:prstGeom prst="rect">
            <a:avLst/>
          </a:prstGeom>
        </p:spPr>
        <p:txBody>
          <a:bodyPr wrap="none">
            <a:spAutoFit/>
          </a:bodyPr>
          <a:lstStyle/>
          <a:p>
            <a:pPr marL="380990" indent="-380990">
              <a:lnSpc>
                <a:spcPct val="150000"/>
              </a:lnSpc>
              <a:buFont typeface="Wingdings" panose="05000000000000000000" pitchFamily="2" charset="2"/>
              <a:buChar char="ü"/>
            </a:pPr>
            <a:r>
              <a:rPr lang="en-US" sz="1600" b="1" dirty="0">
                <a:solidFill>
                  <a:srgbClr val="002060"/>
                </a:solidFill>
                <a:latin typeface="Times New Roman" panose="02020603050405020304" pitchFamily="18" charset="0"/>
                <a:cs typeface="Times New Roman" panose="02020603050405020304" pitchFamily="18" charset="0"/>
              </a:rPr>
              <a:t>ABSTRACT</a:t>
            </a:r>
          </a:p>
          <a:p>
            <a:pPr marL="380990" indent="-380990">
              <a:lnSpc>
                <a:spcPct val="150000"/>
              </a:lnSpc>
              <a:buFont typeface="Wingdings" panose="05000000000000000000" pitchFamily="2" charset="2"/>
              <a:buChar char="ü"/>
            </a:pPr>
            <a:r>
              <a:rPr lang="en-US" sz="1600" b="1" dirty="0">
                <a:solidFill>
                  <a:srgbClr val="002060"/>
                </a:solidFill>
                <a:latin typeface="Times New Roman" panose="02020603050405020304" pitchFamily="18" charset="0"/>
                <a:cs typeface="Times New Roman" panose="02020603050405020304" pitchFamily="18" charset="0"/>
              </a:rPr>
              <a:t>INTRODUCTION </a:t>
            </a:r>
          </a:p>
          <a:p>
            <a:pPr marL="380990" indent="-380990">
              <a:lnSpc>
                <a:spcPct val="150000"/>
              </a:lnSpc>
              <a:buFont typeface="Wingdings" panose="05000000000000000000" pitchFamily="2" charset="2"/>
              <a:buChar char="ü"/>
            </a:pPr>
            <a:r>
              <a:rPr lang="en-US" sz="1600" b="1" dirty="0">
                <a:solidFill>
                  <a:srgbClr val="002060"/>
                </a:solidFill>
                <a:latin typeface="Times New Roman" panose="02020603050405020304" pitchFamily="18" charset="0"/>
                <a:cs typeface="Times New Roman" panose="02020603050405020304" pitchFamily="18" charset="0"/>
              </a:rPr>
              <a:t>OBJECTIVE  &amp; SCOPE  OF PROPOSED WORK</a:t>
            </a:r>
          </a:p>
          <a:p>
            <a:pPr marL="380990" indent="-380990">
              <a:lnSpc>
                <a:spcPct val="150000"/>
              </a:lnSpc>
              <a:buFont typeface="Wingdings" panose="05000000000000000000" pitchFamily="2" charset="2"/>
              <a:buChar char="ü"/>
            </a:pPr>
            <a:r>
              <a:rPr lang="en-IN" sz="1600" b="1" dirty="0">
                <a:solidFill>
                  <a:srgbClr val="002060"/>
                </a:solidFill>
                <a:latin typeface="Times New Roman" panose="02020603050405020304" pitchFamily="18" charset="0"/>
                <a:cs typeface="Times New Roman" panose="02020603050405020304" pitchFamily="18" charset="0"/>
              </a:rPr>
              <a:t>LITERATURE REVIEW</a:t>
            </a:r>
          </a:p>
          <a:p>
            <a:pPr marL="380990" indent="-380990">
              <a:lnSpc>
                <a:spcPct val="150000"/>
              </a:lnSpc>
              <a:buFont typeface="Wingdings" panose="05000000000000000000" pitchFamily="2" charset="2"/>
              <a:buChar char="ü"/>
            </a:pPr>
            <a:r>
              <a:rPr lang="en-IN" sz="1600" b="1" dirty="0">
                <a:solidFill>
                  <a:srgbClr val="002060"/>
                </a:solidFill>
                <a:latin typeface="Times New Roman" panose="02020603050405020304" pitchFamily="18" charset="0"/>
                <a:cs typeface="Times New Roman" panose="02020603050405020304" pitchFamily="18" charset="0"/>
              </a:rPr>
              <a:t>EXISTING SYSTEM</a:t>
            </a:r>
          </a:p>
          <a:p>
            <a:pPr marL="380990" indent="-380990">
              <a:lnSpc>
                <a:spcPct val="150000"/>
              </a:lnSpc>
              <a:buFont typeface="Wingdings" panose="05000000000000000000" pitchFamily="2" charset="2"/>
              <a:buChar char="ü"/>
            </a:pPr>
            <a:r>
              <a:rPr lang="en-IN" sz="1600" b="1" dirty="0">
                <a:solidFill>
                  <a:srgbClr val="002060"/>
                </a:solidFill>
                <a:latin typeface="Times New Roman" panose="02020603050405020304" pitchFamily="18" charset="0"/>
                <a:cs typeface="Times New Roman" panose="02020603050405020304" pitchFamily="18" charset="0"/>
              </a:rPr>
              <a:t>PROBLEM STATEMENT</a:t>
            </a:r>
          </a:p>
          <a:p>
            <a:pPr marL="380990" indent="-380990">
              <a:lnSpc>
                <a:spcPct val="150000"/>
              </a:lnSpc>
              <a:buFont typeface="Wingdings" panose="05000000000000000000" pitchFamily="2" charset="2"/>
              <a:buChar char="ü"/>
            </a:pPr>
            <a:r>
              <a:rPr lang="en-IN" sz="1600" b="1" dirty="0">
                <a:solidFill>
                  <a:srgbClr val="002060"/>
                </a:solidFill>
                <a:latin typeface="Times New Roman" panose="02020603050405020304" pitchFamily="18" charset="0"/>
                <a:cs typeface="Times New Roman" panose="02020603050405020304" pitchFamily="18" charset="0"/>
              </a:rPr>
              <a:t>PROPOSED SYSTEM</a:t>
            </a:r>
          </a:p>
          <a:p>
            <a:pPr marL="380990" indent="-380990">
              <a:lnSpc>
                <a:spcPct val="150000"/>
              </a:lnSpc>
              <a:buFont typeface="Wingdings" panose="05000000000000000000" pitchFamily="2" charset="2"/>
              <a:buChar char="ü"/>
            </a:pPr>
            <a:r>
              <a:rPr lang="en-IN" sz="1600" b="1" dirty="0">
                <a:solidFill>
                  <a:srgbClr val="002060"/>
                </a:solidFill>
                <a:latin typeface="Times New Roman" panose="02020603050405020304" pitchFamily="18" charset="0"/>
                <a:cs typeface="Times New Roman" panose="02020603050405020304" pitchFamily="18" charset="0"/>
              </a:rPr>
              <a:t>PROPOSED ARCHITECTURE DIAGRAM</a:t>
            </a:r>
          </a:p>
          <a:p>
            <a:pPr marL="380990" indent="-380990">
              <a:lnSpc>
                <a:spcPct val="150000"/>
              </a:lnSpc>
              <a:buFont typeface="Wingdings" panose="05000000000000000000" pitchFamily="2" charset="2"/>
              <a:buChar char="ü"/>
            </a:pPr>
            <a:r>
              <a:rPr lang="en-IN" sz="1600" b="1" dirty="0">
                <a:solidFill>
                  <a:srgbClr val="002060"/>
                </a:solidFill>
                <a:latin typeface="Times New Roman" panose="02020603050405020304" pitchFamily="18" charset="0"/>
                <a:cs typeface="Times New Roman" panose="02020603050405020304" pitchFamily="18" charset="0"/>
              </a:rPr>
              <a:t>MODULE AND MODULE DESCRIPTION</a:t>
            </a:r>
            <a:endParaRPr lang="en-US" sz="1600" b="1" dirty="0">
              <a:solidFill>
                <a:srgbClr val="002060"/>
              </a:solidFill>
              <a:latin typeface="Times New Roman" panose="02020603050405020304" pitchFamily="18" charset="0"/>
              <a:cs typeface="Times New Roman" panose="02020603050405020304" pitchFamily="18" charset="0"/>
            </a:endParaRPr>
          </a:p>
          <a:p>
            <a:pPr marL="380990" indent="-380990">
              <a:lnSpc>
                <a:spcPct val="150000"/>
              </a:lnSpc>
              <a:buFont typeface="Wingdings" panose="05000000000000000000" pitchFamily="2" charset="2"/>
              <a:buChar char="ü"/>
            </a:pPr>
            <a:r>
              <a:rPr lang="en-US" sz="1600" b="1" dirty="0">
                <a:solidFill>
                  <a:srgbClr val="002060"/>
                </a:solidFill>
                <a:latin typeface="Times New Roman" panose="02020603050405020304" pitchFamily="18" charset="0"/>
                <a:cs typeface="Times New Roman" panose="02020603050405020304" pitchFamily="18" charset="0"/>
              </a:rPr>
              <a:t>CONCLUSION</a:t>
            </a:r>
          </a:p>
          <a:p>
            <a:pPr marL="380990" indent="-380990">
              <a:lnSpc>
                <a:spcPct val="150000"/>
              </a:lnSpc>
              <a:buFont typeface="Wingdings" panose="05000000000000000000" pitchFamily="2" charset="2"/>
              <a:buChar char="ü"/>
            </a:pPr>
            <a:r>
              <a:rPr lang="en-IN" sz="1600" b="1" dirty="0">
                <a:solidFill>
                  <a:srgbClr val="002060"/>
                </a:solidFill>
                <a:latin typeface="Times New Roman" panose="02020603050405020304" pitchFamily="18" charset="0"/>
                <a:cs typeface="Times New Roman" panose="02020603050405020304" pitchFamily="18" charset="0"/>
              </a:rPr>
              <a:t>REFERENCES</a:t>
            </a:r>
          </a:p>
        </p:txBody>
      </p:sp>
      <p:sp>
        <p:nvSpPr>
          <p:cNvPr id="7" name="Rectangle 6"/>
          <p:cNvSpPr/>
          <p:nvPr/>
        </p:nvSpPr>
        <p:spPr>
          <a:xfrm>
            <a:off x="330931" y="1832262"/>
            <a:ext cx="2719014" cy="766557"/>
          </a:xfrm>
          <a:prstGeom prst="rect">
            <a:avLst/>
          </a:prstGeom>
        </p:spPr>
        <p:txBody>
          <a:bodyPr wrap="none">
            <a:spAutoFit/>
          </a:bodyPr>
          <a:lstStyle/>
          <a:p>
            <a:pPr>
              <a:lnSpc>
                <a:spcPct val="120000"/>
              </a:lnSpc>
            </a:pPr>
            <a:r>
              <a:rPr lang="en-US" sz="4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a:t>
            </a:r>
          </a:p>
        </p:txBody>
      </p:sp>
      <p:sp>
        <p:nvSpPr>
          <p:cNvPr id="3" name="TextBox 2">
            <a:extLst>
              <a:ext uri="{FF2B5EF4-FFF2-40B4-BE49-F238E27FC236}">
                <a16:creationId xmlns:a16="http://schemas.microsoft.com/office/drawing/2014/main" id="{59EEED85-6234-1AB4-6A0C-745F4308C87A}"/>
              </a:ext>
            </a:extLst>
          </p:cNvPr>
          <p:cNvSpPr txBox="1"/>
          <p:nvPr/>
        </p:nvSpPr>
        <p:spPr>
          <a:xfrm>
            <a:off x="8409206" y="4561555"/>
            <a:ext cx="290223"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692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DESCRIPTION </a:t>
            </a:r>
          </a:p>
        </p:txBody>
      </p:sp>
      <p:sp>
        <p:nvSpPr>
          <p:cNvPr id="3" name="Text Placeholder 2"/>
          <p:cNvSpPr>
            <a:spLocks noGrp="1"/>
          </p:cNvSpPr>
          <p:nvPr>
            <p:ph type="body" idx="1"/>
          </p:nvPr>
        </p:nvSpPr>
        <p:spPr>
          <a:xfrm>
            <a:off x="1363980" y="1151002"/>
            <a:ext cx="6237060" cy="712175"/>
          </a:xfrm>
        </p:spPr>
        <p:txBody>
          <a:bodyPr/>
          <a:lstStyle/>
          <a:p>
            <a:pPr marL="139700" indent="0" algn="ctr">
              <a:buNone/>
            </a:pPr>
            <a:r>
              <a:rPr lang="en-GB" sz="1800" b="1" dirty="0">
                <a:solidFill>
                  <a:srgbClr val="002060"/>
                </a:solidFill>
                <a:latin typeface="Times New Roman" panose="02020603050405020304" pitchFamily="18" charset="0"/>
                <a:cs typeface="Times New Roman" panose="02020603050405020304" pitchFamily="18" charset="0"/>
              </a:rPr>
              <a:t>MODULE 1: IMAGE ACQUISITION</a:t>
            </a:r>
            <a:endParaRPr lang="en-US" sz="1800" dirty="0">
              <a:solidFill>
                <a:srgbClr val="002060"/>
              </a:solidFill>
              <a:latin typeface="Times New Roman" panose="02020603050405020304" pitchFamily="18" charset="0"/>
              <a:cs typeface="Times New Roman" panose="02020603050405020304" pitchFamily="18" charset="0"/>
            </a:endParaRPr>
          </a:p>
          <a:p>
            <a:endParaRPr lang="en-US" sz="1400" dirty="0">
              <a:solidFill>
                <a:srgbClr val="002060"/>
              </a:solidFill>
              <a:latin typeface="Times New Roman" panose="02020603050405020304" pitchFamily="18" charset="0"/>
              <a:cs typeface="Times New Roman" panose="02020603050405020304" pitchFamily="18" charset="0"/>
            </a:endParaRPr>
          </a:p>
          <a:p>
            <a:pPr marL="139700" indent="0">
              <a:buNone/>
            </a:pPr>
            <a:endParaRPr lang="en-US" dirty="0"/>
          </a:p>
        </p:txBody>
      </p:sp>
      <p:sp>
        <p:nvSpPr>
          <p:cNvPr id="4" name="Rectangle 3"/>
          <p:cNvSpPr/>
          <p:nvPr/>
        </p:nvSpPr>
        <p:spPr>
          <a:xfrm>
            <a:off x="720000" y="1672471"/>
            <a:ext cx="7387680" cy="1169551"/>
          </a:xfrm>
          <a:prstGeom prst="rect">
            <a:avLst/>
          </a:prstGeom>
        </p:spPr>
        <p:txBody>
          <a:bodyPr wrap="square">
            <a:spAutoFit/>
          </a:bodyPr>
          <a:lstStyle/>
          <a:p>
            <a:pPr marL="457189" indent="-457189"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Before any video or image processing can commence an image must be captured by a camera and converted into a manageable entity.</a:t>
            </a:r>
          </a:p>
          <a:p>
            <a:pPr marL="457189" indent="-457189"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Image acquisition is the action of retrieving an image from a source, usually hardware systems like cameras, sensors, etc.</a:t>
            </a:r>
          </a:p>
          <a:p>
            <a:pPr marL="457189" indent="-457189"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This is the process known as image acquisition.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3074789"/>
            <a:ext cx="5104507" cy="1421011"/>
          </a:xfrm>
          <a:prstGeom prst="rect">
            <a:avLst/>
          </a:prstGeom>
        </p:spPr>
      </p:pic>
      <p:sp>
        <p:nvSpPr>
          <p:cNvPr id="6" name="TextBox 5">
            <a:extLst>
              <a:ext uri="{FF2B5EF4-FFF2-40B4-BE49-F238E27FC236}">
                <a16:creationId xmlns:a16="http://schemas.microsoft.com/office/drawing/2014/main" id="{FAA21E64-3228-6FF1-17CD-971DBE92FB66}"/>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990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310" y="465202"/>
            <a:ext cx="6237060" cy="712175"/>
          </a:xfrm>
        </p:spPr>
        <p:txBody>
          <a:bodyPr/>
          <a:lstStyle/>
          <a:p>
            <a:pPr marL="139700" indent="0" algn="ctr">
              <a:buNone/>
            </a:pPr>
            <a:r>
              <a:rPr lang="en-GB" sz="1800" b="1" dirty="0">
                <a:solidFill>
                  <a:srgbClr val="002060"/>
                </a:solidFill>
                <a:latin typeface="Times New Roman" panose="02020603050405020304" pitchFamily="18" charset="0"/>
                <a:cs typeface="Times New Roman" panose="02020603050405020304" pitchFamily="18" charset="0"/>
              </a:rPr>
              <a:t>MODULE 2: 2D TO 3D CONVERSION</a:t>
            </a:r>
            <a:endParaRPr lang="en-US" sz="1800" dirty="0">
              <a:solidFill>
                <a:srgbClr val="002060"/>
              </a:solidFill>
              <a:latin typeface="Times New Roman" panose="02020603050405020304" pitchFamily="18" charset="0"/>
              <a:cs typeface="Times New Roman" panose="02020603050405020304" pitchFamily="18" charset="0"/>
            </a:endParaRPr>
          </a:p>
          <a:p>
            <a:endParaRPr lang="en-US" sz="1400" dirty="0">
              <a:solidFill>
                <a:srgbClr val="002060"/>
              </a:solidFill>
              <a:latin typeface="Times New Roman" panose="02020603050405020304" pitchFamily="18" charset="0"/>
              <a:cs typeface="Times New Roman" panose="02020603050405020304" pitchFamily="18" charset="0"/>
            </a:endParaRPr>
          </a:p>
          <a:p>
            <a:pPr marL="139700" indent="0">
              <a:buNone/>
            </a:pPr>
            <a:endParaRPr lang="en-US" dirty="0"/>
          </a:p>
        </p:txBody>
      </p:sp>
      <p:sp>
        <p:nvSpPr>
          <p:cNvPr id="4" name="Rectangle 3"/>
          <p:cNvSpPr/>
          <p:nvPr/>
        </p:nvSpPr>
        <p:spPr>
          <a:xfrm>
            <a:off x="720000" y="913242"/>
            <a:ext cx="7387680" cy="1815882"/>
          </a:xfrm>
          <a:prstGeom prst="rect">
            <a:avLst/>
          </a:prstGeom>
        </p:spPr>
        <p:txBody>
          <a:bodyPr wrap="square">
            <a:spAutoFit/>
          </a:bodyPr>
          <a:lstStyle/>
          <a:p>
            <a:pPr marL="609585" indent="-609585">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In this process we are converting the 2d coordinates image into 3d coordinates for better processing in the segmentation process.</a:t>
            </a:r>
          </a:p>
          <a:p>
            <a:pPr marL="609585" indent="-609585"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3D coordinates of facial landmarks are more informative than their 2D counterparts and can provide additional depth information that can improve the accuracy of emotion recognition.</a:t>
            </a:r>
          </a:p>
          <a:p>
            <a:pPr marL="609585" indent="-609585"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Rendering a second stereoscopic view from a monocular image sequence, which is also known as 2D/3D conversion, is a promising way to achieve high quality stereo motion pictures.</a:t>
            </a:r>
          </a:p>
        </p:txBody>
      </p:sp>
      <p:pic>
        <p:nvPicPr>
          <p:cNvPr id="6" name="Picture 5">
            <a:extLst>
              <a:ext uri="{FF2B5EF4-FFF2-40B4-BE49-F238E27FC236}">
                <a16:creationId xmlns:a16="http://schemas.microsoft.com/office/drawing/2014/main" id="{360EE85D-685E-D8BD-CBE9-E91D50202AAC}"/>
              </a:ext>
            </a:extLst>
          </p:cNvPr>
          <p:cNvPicPr>
            <a:picLocks noChangeAspect="1"/>
          </p:cNvPicPr>
          <p:nvPr/>
        </p:nvPicPr>
        <p:blipFill rotWithShape="1">
          <a:blip r:embed="rId2"/>
          <a:srcRect t="4511" b="2444"/>
          <a:stretch/>
        </p:blipFill>
        <p:spPr>
          <a:xfrm>
            <a:off x="1420784" y="2729124"/>
            <a:ext cx="6557951" cy="2162092"/>
          </a:xfrm>
          <a:prstGeom prst="rect">
            <a:avLst/>
          </a:prstGeom>
        </p:spPr>
      </p:pic>
      <p:sp>
        <p:nvSpPr>
          <p:cNvPr id="2" name="TextBox 1">
            <a:extLst>
              <a:ext uri="{FF2B5EF4-FFF2-40B4-BE49-F238E27FC236}">
                <a16:creationId xmlns:a16="http://schemas.microsoft.com/office/drawing/2014/main" id="{63DB0D1F-18BD-BD4E-11D5-B5927A9C87D7}"/>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0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30848" y="451964"/>
            <a:ext cx="7261860" cy="712175"/>
          </a:xfrm>
        </p:spPr>
        <p:txBody>
          <a:bodyPr/>
          <a:lstStyle/>
          <a:p>
            <a:pPr marL="139700" indent="0" algn="ctr">
              <a:buNone/>
            </a:pPr>
            <a:r>
              <a:rPr lang="en-GB" sz="1800" b="1" dirty="0">
                <a:solidFill>
                  <a:srgbClr val="002060"/>
                </a:solidFill>
                <a:latin typeface="Times New Roman" panose="02020603050405020304" pitchFamily="18" charset="0"/>
                <a:cs typeface="Times New Roman" panose="02020603050405020304" pitchFamily="18" charset="0"/>
              </a:rPr>
              <a:t>MODULE 3 : FACE DETECTION AND FUZZY DOWN SAMPLING</a:t>
            </a:r>
            <a:endParaRPr lang="en-US" sz="1400" dirty="0">
              <a:solidFill>
                <a:srgbClr val="002060"/>
              </a:solidFill>
              <a:latin typeface="Times New Roman" panose="02020603050405020304" pitchFamily="18" charset="0"/>
              <a:cs typeface="Times New Roman" panose="02020603050405020304" pitchFamily="18" charset="0"/>
            </a:endParaRPr>
          </a:p>
          <a:p>
            <a:pPr marL="139700" indent="0">
              <a:buNone/>
            </a:pPr>
            <a:endParaRPr lang="en-US" dirty="0"/>
          </a:p>
        </p:txBody>
      </p:sp>
      <p:sp>
        <p:nvSpPr>
          <p:cNvPr id="4" name="Rectangle 3"/>
          <p:cNvSpPr/>
          <p:nvPr/>
        </p:nvSpPr>
        <p:spPr>
          <a:xfrm>
            <a:off x="930848" y="1032521"/>
            <a:ext cx="7426038" cy="1600438"/>
          </a:xfrm>
          <a:prstGeom prst="rect">
            <a:avLst/>
          </a:prstGeom>
        </p:spPr>
        <p:txBody>
          <a:bodyPr wrap="square">
            <a:spAutoFit/>
          </a:bodyPr>
          <a:lstStyle/>
          <a:p>
            <a:pPr marL="457189" indent="-457189"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Face Detection component was implemented by Viola Jones.</a:t>
            </a:r>
          </a:p>
          <a:p>
            <a:pPr marL="457189" indent="-457189"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Using the fuzzy down-sampling algorithm it is used to reduce the resolution of the input image. Fuzzy down-sampling preserves the important features of the image by selectively reducing the number of pixels in the image. This algorithm uses a fuzzy clustering technique to group the pixels into clusters and then selects the representative pixels from each cluster to form the down-sampled image.</a:t>
            </a:r>
          </a:p>
          <a:p>
            <a:pPr marL="457189" indent="-457189"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Image is rescaled to 64 * 64 </a:t>
            </a:r>
            <a:r>
              <a:rPr lang="en-US" dirty="0" err="1">
                <a:solidFill>
                  <a:srgbClr val="002060"/>
                </a:solidFill>
                <a:latin typeface="Times New Roman" panose="02020603050405020304" pitchFamily="18" charset="0"/>
                <a:cs typeface="Times New Roman" panose="02020603050405020304" pitchFamily="18" charset="0"/>
              </a:rPr>
              <a:t>px</a:t>
            </a:r>
            <a:r>
              <a:rPr lang="en-US" dirty="0">
                <a:solidFill>
                  <a:srgbClr val="002060"/>
                </a:solidFill>
                <a:latin typeface="Times New Roman" panose="02020603050405020304" pitchFamily="18" charset="0"/>
                <a:cs typeface="Times New Roman" panose="02020603050405020304" pitchFamily="18" charset="0"/>
              </a:rPr>
              <a:t> by Fuzzy Down Sampling</a:t>
            </a:r>
          </a:p>
        </p:txBody>
      </p:sp>
      <p:pic>
        <p:nvPicPr>
          <p:cNvPr id="5" name="Picture 2" descr="Face detection process after down sampling an input ( I ) image. In each down sampled ( DS ) image, 64×64 pixel size windows (for example, solid squares in the DS 1 , DS 2 and DS 3 ) are ">
            <a:extLst>
              <a:ext uri="{FF2B5EF4-FFF2-40B4-BE49-F238E27FC236}">
                <a16:creationId xmlns:a16="http://schemas.microsoft.com/office/drawing/2014/main" id="{4AD15DAA-A1F2-A4DB-BCD2-83DA6EC7E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60719"/>
            <a:ext cx="5140035" cy="17728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32D114D-79A1-D9BF-C25A-3DDCE5887DFB}"/>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332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310" y="465202"/>
            <a:ext cx="6237060" cy="712175"/>
          </a:xfrm>
        </p:spPr>
        <p:txBody>
          <a:bodyPr/>
          <a:lstStyle/>
          <a:p>
            <a:pPr marL="139700" indent="0" algn="ctr">
              <a:buNone/>
            </a:pPr>
            <a:r>
              <a:rPr lang="en-GB" sz="1800" b="1" dirty="0">
                <a:solidFill>
                  <a:srgbClr val="002060"/>
                </a:solidFill>
                <a:latin typeface="Times New Roman" panose="02020603050405020304" pitchFamily="18" charset="0"/>
                <a:cs typeface="Times New Roman" panose="02020603050405020304" pitchFamily="18" charset="0"/>
              </a:rPr>
              <a:t>MODULE 4: </a:t>
            </a:r>
            <a:r>
              <a:rPr lang="en-US" sz="1800" b="1" dirty="0">
                <a:solidFill>
                  <a:srgbClr val="002060"/>
                </a:solidFill>
                <a:latin typeface="Times New Roman" panose="02020603050405020304" pitchFamily="18" charset="0"/>
                <a:cs typeface="Times New Roman" panose="02020603050405020304" pitchFamily="18" charset="0"/>
              </a:rPr>
              <a:t> FEATURE EXTRACTION</a:t>
            </a:r>
            <a:endParaRPr lang="en-US" sz="1800" dirty="0">
              <a:solidFill>
                <a:srgbClr val="002060"/>
              </a:solidFill>
              <a:latin typeface="Times New Roman" panose="02020603050405020304" pitchFamily="18" charset="0"/>
              <a:cs typeface="Times New Roman" panose="02020603050405020304" pitchFamily="18" charset="0"/>
            </a:endParaRPr>
          </a:p>
          <a:p>
            <a:endParaRPr lang="en-US" sz="1400" dirty="0">
              <a:solidFill>
                <a:srgbClr val="002060"/>
              </a:solidFill>
              <a:latin typeface="Times New Roman" panose="02020603050405020304" pitchFamily="18" charset="0"/>
              <a:cs typeface="Times New Roman" panose="02020603050405020304" pitchFamily="18" charset="0"/>
            </a:endParaRPr>
          </a:p>
          <a:p>
            <a:pPr marL="139700" indent="0">
              <a:buNone/>
            </a:pPr>
            <a:endParaRPr lang="en-US" dirty="0"/>
          </a:p>
        </p:txBody>
      </p:sp>
      <p:sp>
        <p:nvSpPr>
          <p:cNvPr id="4" name="Rectangle 3"/>
          <p:cNvSpPr/>
          <p:nvPr/>
        </p:nvSpPr>
        <p:spPr>
          <a:xfrm>
            <a:off x="949846" y="1061276"/>
            <a:ext cx="7387680" cy="1643527"/>
          </a:xfrm>
          <a:prstGeom prst="rect">
            <a:avLst/>
          </a:prstGeom>
        </p:spPr>
        <p:txBody>
          <a:bodyPr wrap="square">
            <a:spAutoFit/>
          </a:bodyPr>
          <a:lstStyle/>
          <a:p>
            <a:pPr marL="457189" indent="-457189" algn="just">
              <a:lnSpc>
                <a:spcPct val="12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Feature extraction is a special form of dimensionality reduction.</a:t>
            </a:r>
          </a:p>
          <a:p>
            <a:pPr marL="457189" indent="-457189"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Extract features from the face through the evaluation of their weights in different related domains. The feature extraction is a preprocessing stage of the knowledge discovery. </a:t>
            </a:r>
          </a:p>
          <a:p>
            <a:pPr marL="457189" indent="-457189"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This preprocessing step aims at converting the face review features into a set of specific features and, at the same time, enriching their semantic characteristics</a:t>
            </a:r>
          </a:p>
          <a:p>
            <a:pPr marL="457189" indent="-457189" algn="just">
              <a:buFont typeface="Arial" panose="020B0604020202020204" pitchFamily="34" charset="0"/>
              <a:buChar char="•"/>
            </a:pPr>
            <a:endParaRPr lang="en-US" dirty="0">
              <a:solidFill>
                <a:srgbClr val="002060"/>
              </a:solidFill>
            </a:endParaRPr>
          </a:p>
          <a:p>
            <a:endParaRPr lang="en-US" dirty="0">
              <a:solidFill>
                <a:srgbClr val="002060"/>
              </a:solidFill>
              <a:latin typeface="Times New Roman" panose="02020603050405020304" pitchFamily="18" charset="0"/>
              <a:cs typeface="Times New Roman" panose="02020603050405020304" pitchFamily="18" charset="0"/>
            </a:endParaRPr>
          </a:p>
        </p:txBody>
      </p:sp>
      <p:pic>
        <p:nvPicPr>
          <p:cNvPr id="7" name="Picture 2" descr="What is feature extraction?">
            <a:extLst>
              <a:ext uri="{FF2B5EF4-FFF2-40B4-BE49-F238E27FC236}">
                <a16:creationId xmlns:a16="http://schemas.microsoft.com/office/drawing/2014/main" id="{C94C1AC1-FADF-1792-3BDE-42216EDF4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76658"/>
            <a:ext cx="6766560" cy="21991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21E46B-5E41-396A-C640-93789E8C19AF}"/>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765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310" y="465202"/>
            <a:ext cx="6237060" cy="712175"/>
          </a:xfrm>
        </p:spPr>
        <p:txBody>
          <a:bodyPr/>
          <a:lstStyle/>
          <a:p>
            <a:pPr marL="139700" indent="0" algn="ctr">
              <a:buNone/>
            </a:pPr>
            <a:r>
              <a:rPr lang="en-GB" sz="1800" b="1" dirty="0">
                <a:solidFill>
                  <a:srgbClr val="002060"/>
                </a:solidFill>
                <a:latin typeface="Times New Roman" panose="02020603050405020304" pitchFamily="18" charset="0"/>
                <a:cs typeface="Times New Roman" panose="02020603050405020304" pitchFamily="18" charset="0"/>
              </a:rPr>
              <a:t>MODULE 5: FEATURE SELECTION</a:t>
            </a:r>
            <a:endParaRPr lang="en-US" sz="1800" b="1" dirty="0">
              <a:solidFill>
                <a:srgbClr val="002060"/>
              </a:solidFill>
              <a:latin typeface="Times New Roman" panose="02020603050405020304" pitchFamily="18" charset="0"/>
              <a:cs typeface="Times New Roman" panose="02020603050405020304" pitchFamily="18" charset="0"/>
            </a:endParaRPr>
          </a:p>
          <a:p>
            <a:endParaRPr lang="en-US" sz="1400" dirty="0">
              <a:solidFill>
                <a:srgbClr val="002060"/>
              </a:solidFill>
              <a:latin typeface="Times New Roman" panose="02020603050405020304" pitchFamily="18" charset="0"/>
              <a:cs typeface="Times New Roman" panose="02020603050405020304" pitchFamily="18" charset="0"/>
            </a:endParaRPr>
          </a:p>
          <a:p>
            <a:pPr marL="139700" indent="0">
              <a:buNone/>
            </a:pPr>
            <a:endParaRPr lang="en-US" dirty="0"/>
          </a:p>
        </p:txBody>
      </p:sp>
      <p:sp>
        <p:nvSpPr>
          <p:cNvPr id="4" name="Rectangle 3"/>
          <p:cNvSpPr/>
          <p:nvPr/>
        </p:nvSpPr>
        <p:spPr>
          <a:xfrm>
            <a:off x="698525" y="1012395"/>
            <a:ext cx="4122856" cy="3323987"/>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 involves selecting the most relevant and informative features from the available input data, which helps in improving the accuracy and performance of the model.</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One approach is to use a pre-trained DNN to extract features from the input images, and then apply feature selection techniques such as PCA (Principal Component Analysis) or LDA (Linear Discriminant Analysis).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Feature selection is an important step in face emotion recognition using DNN, and can help in improving the accuracy and efficiency of the classification model. </a:t>
            </a:r>
          </a:p>
          <a:p>
            <a:pPr marL="285750" indent="-285750" algn="just">
              <a:buFont typeface="Arial" panose="020B0604020202020204" pitchFamily="34" charset="0"/>
              <a:buChar char="•"/>
            </a:pPr>
            <a:r>
              <a:rPr lang="en-US" dirty="0" err="1">
                <a:solidFill>
                  <a:srgbClr val="002060"/>
                </a:solidFill>
                <a:latin typeface="Times New Roman" panose="02020603050405020304" pitchFamily="18" charset="0"/>
                <a:cs typeface="Times New Roman" panose="02020603050405020304" pitchFamily="18" charset="0"/>
              </a:rPr>
              <a:t>Eg</a:t>
            </a:r>
            <a:r>
              <a:rPr lang="en-US" dirty="0">
                <a:solidFill>
                  <a:srgbClr val="002060"/>
                </a:solidFill>
                <a:latin typeface="Times New Roman" panose="02020603050405020304" pitchFamily="18" charset="0"/>
                <a:cs typeface="Times New Roman" panose="02020603050405020304" pitchFamily="18" charset="0"/>
              </a:rPr>
              <a:t>: Selects the most relevant part of face where the emotions can be classified.</a:t>
            </a:r>
          </a:p>
        </p:txBody>
      </p:sp>
      <p:pic>
        <p:nvPicPr>
          <p:cNvPr id="5" name="Picture 2" descr="Feature Selection : Benefits and Methods. How to Choose a Feature Selection  Method?">
            <a:extLst>
              <a:ext uri="{FF2B5EF4-FFF2-40B4-BE49-F238E27FC236}">
                <a16:creationId xmlns:a16="http://schemas.microsoft.com/office/drawing/2014/main" id="{7B24AE22-FA3F-35C3-6BA8-24387815C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275" y="1527691"/>
            <a:ext cx="3343446" cy="22303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536793-1713-D11F-031B-A9BC5EA071A8}"/>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414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310" y="465202"/>
            <a:ext cx="6873330" cy="712175"/>
          </a:xfrm>
        </p:spPr>
        <p:txBody>
          <a:bodyPr/>
          <a:lstStyle/>
          <a:p>
            <a:pPr marL="139700" indent="0" algn="ctr">
              <a:buNone/>
            </a:pPr>
            <a:r>
              <a:rPr lang="en-GB" sz="1800" b="1" dirty="0">
                <a:solidFill>
                  <a:srgbClr val="002060"/>
                </a:solidFill>
                <a:latin typeface="Times New Roman" panose="02020603050405020304" pitchFamily="18" charset="0"/>
                <a:cs typeface="Times New Roman" panose="02020603050405020304" pitchFamily="18" charset="0"/>
              </a:rPr>
              <a:t>MODULE 6: </a:t>
            </a:r>
            <a:r>
              <a:rPr lang="en-US" sz="1800" b="1" dirty="0">
                <a:solidFill>
                  <a:srgbClr val="002060"/>
                </a:solidFill>
                <a:latin typeface="Times New Roman" panose="02020603050405020304" pitchFamily="18" charset="0"/>
                <a:cs typeface="Times New Roman" panose="02020603050405020304" pitchFamily="18" charset="0"/>
              </a:rPr>
              <a:t> DEEP NEURAL NETWORK (DNN) CLASSIFIER</a:t>
            </a:r>
          </a:p>
          <a:p>
            <a:pPr marL="139700" indent="0" algn="ctr">
              <a:buNone/>
            </a:pPr>
            <a:endParaRPr lang="en-US" sz="1400" dirty="0">
              <a:solidFill>
                <a:srgbClr val="002060"/>
              </a:solidFill>
              <a:latin typeface="Times New Roman" panose="02020603050405020304" pitchFamily="18" charset="0"/>
              <a:cs typeface="Times New Roman" panose="02020603050405020304" pitchFamily="18" charset="0"/>
            </a:endParaRPr>
          </a:p>
          <a:p>
            <a:pPr marL="139700" indent="0">
              <a:buNone/>
            </a:pPr>
            <a:endParaRPr lang="en-US" dirty="0"/>
          </a:p>
        </p:txBody>
      </p:sp>
      <p:sp>
        <p:nvSpPr>
          <p:cNvPr id="4" name="Rectangle 3"/>
          <p:cNvSpPr/>
          <p:nvPr/>
        </p:nvSpPr>
        <p:spPr>
          <a:xfrm>
            <a:off x="708601" y="1253176"/>
            <a:ext cx="4343459" cy="3139321"/>
          </a:xfrm>
          <a:prstGeom prst="rect">
            <a:avLst/>
          </a:prstGeom>
        </p:spPr>
        <p:txBody>
          <a:bodyPr wrap="square">
            <a:spAutoFit/>
          </a:bodyPr>
          <a:lstStyle/>
          <a:p>
            <a:pPr marL="609585" indent="-609585" algn="just">
              <a:buFont typeface="Arial" panose="020B0604020202020204" pitchFamily="34" charset="0"/>
              <a:buChar char="•"/>
            </a:pPr>
            <a:r>
              <a:rPr lang="en-GB" dirty="0">
                <a:solidFill>
                  <a:srgbClr val="002060"/>
                </a:solidFill>
                <a:latin typeface="Times New Roman" panose="02020603050405020304" pitchFamily="18" charset="0"/>
                <a:cs typeface="Times New Roman" panose="02020603050405020304" pitchFamily="18" charset="0"/>
              </a:rPr>
              <a:t>Deep Neural Network (DNN) has recently achieved outstanding performance in a variety of computer vision tasks, including facial attribute classification. </a:t>
            </a:r>
            <a:endParaRPr lang="en-US" dirty="0">
              <a:solidFill>
                <a:srgbClr val="002060"/>
              </a:solidFill>
              <a:latin typeface="Times New Roman" panose="02020603050405020304" pitchFamily="18" charset="0"/>
              <a:cs typeface="Times New Roman" panose="02020603050405020304" pitchFamily="18" charset="0"/>
            </a:endParaRPr>
          </a:p>
          <a:p>
            <a:pPr marL="609585" indent="-609585" algn="just">
              <a:buFont typeface="Arial" panose="020B0604020202020204" pitchFamily="34" charset="0"/>
              <a:buChar char="•"/>
            </a:pPr>
            <a:r>
              <a:rPr lang="en-GB" dirty="0">
                <a:solidFill>
                  <a:srgbClr val="002060"/>
                </a:solidFill>
                <a:latin typeface="Times New Roman" panose="02020603050405020304" pitchFamily="18" charset="0"/>
                <a:cs typeface="Times New Roman" panose="02020603050405020304" pitchFamily="18" charset="0"/>
              </a:rPr>
              <a:t>The great success of classifying facial attributes with DNN often relies on a massive amount of labelled data. However, in real-world applications, labelled data are only provided for some commonly used attributes (such as age, gender); whereas, unlabelled data are available for other attributes (such as attraction, responsibility).</a:t>
            </a:r>
            <a:endParaRPr lang="en-US" dirty="0">
              <a:solidFill>
                <a:srgbClr val="002060"/>
              </a:solidFill>
              <a:latin typeface="Times New Roman" panose="02020603050405020304" pitchFamily="18" charset="0"/>
              <a:cs typeface="Times New Roman" panose="02020603050405020304" pitchFamily="18" charset="0"/>
            </a:endParaRPr>
          </a:p>
          <a:p>
            <a:pPr marL="609585" indent="-609585" algn="just">
              <a:buFont typeface="Arial" panose="020B0604020202020204" pitchFamily="34" charset="0"/>
              <a:buChar char="•"/>
            </a:pPr>
            <a:endParaRPr lang="en-US" sz="1600" b="1" dirty="0">
              <a:solidFill>
                <a:srgbClr val="002060"/>
              </a:solidFill>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p:txBody>
      </p:sp>
      <p:pic>
        <p:nvPicPr>
          <p:cNvPr id="6" name="Picture 8" descr="DNN Neural Network | A Quick Glance of DNN Neural Network - Examples">
            <a:extLst>
              <a:ext uri="{FF2B5EF4-FFF2-40B4-BE49-F238E27FC236}">
                <a16:creationId xmlns:a16="http://schemas.microsoft.com/office/drawing/2014/main" id="{94FA1B0D-B0F0-78E4-90CC-897737514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2560" y="1253176"/>
            <a:ext cx="3406141" cy="30059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AC1B3E-798B-2A2A-88C9-EC80BDBD4E74}"/>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059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US" dirty="0">
              <a:solidFill>
                <a:schemeClr val="bg2">
                  <a:lumMod val="75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815340" y="1220525"/>
            <a:ext cx="7608660" cy="3421379"/>
          </a:xfrm>
        </p:spPr>
        <p:txBody>
          <a:bodyPr/>
          <a:lstStyle/>
          <a:p>
            <a:pPr marL="139700" indent="0" algn="just">
              <a:buNone/>
            </a:pPr>
            <a:r>
              <a:rPr lang="en-IN" sz="1400" dirty="0">
                <a:solidFill>
                  <a:srgbClr val="002060"/>
                </a:solidFill>
                <a:latin typeface="Times New Roman" panose="02020603050405020304" pitchFamily="18" charset="0"/>
                <a:cs typeface="Times New Roman" panose="02020603050405020304" pitchFamily="18" charset="0"/>
              </a:rPr>
              <a:t>In this paper, we analysed Bio-metric Mirror, an interactive facial and object analysis application that presented users with a personalized, speculative scenario of Knowing themself psychologically. Deep Learning is an execution of Artificial Intelligence (AI). </a:t>
            </a:r>
            <a:r>
              <a:rPr lang="en-US" sz="1400" dirty="0">
                <a:solidFill>
                  <a:srgbClr val="002060"/>
                </a:solidFill>
                <a:latin typeface="Times New Roman" panose="02020603050405020304" pitchFamily="18" charset="0"/>
                <a:cs typeface="Times New Roman" panose="02020603050405020304" pitchFamily="18" charset="0"/>
              </a:rPr>
              <a:t>This study employs strengthen techniques</a:t>
            </a:r>
            <a:r>
              <a:rPr lang="en-IN" sz="1400" dirty="0">
                <a:solidFill>
                  <a:srgbClr val="002060"/>
                </a:solidFill>
                <a:latin typeface="Times New Roman" panose="02020603050405020304" pitchFamily="18" charset="0"/>
                <a:cs typeface="Times New Roman" panose="02020603050405020304" pitchFamily="18" charset="0"/>
              </a:rPr>
              <a:t>. </a:t>
            </a:r>
            <a:r>
              <a:rPr lang="en-US" sz="1400" dirty="0">
                <a:solidFill>
                  <a:srgbClr val="002060"/>
                </a:solidFill>
                <a:latin typeface="Times New Roman" panose="02020603050405020304" pitchFamily="18" charset="0"/>
                <a:cs typeface="Times New Roman" panose="02020603050405020304" pitchFamily="18" charset="0"/>
              </a:rPr>
              <a:t>It enhance reputation price and execution time. The study involves Face Detection: Viola Jones Algorithm, Down Sampled: Fuzzy transform</a:t>
            </a:r>
            <a:r>
              <a:rPr lang="en-IN" sz="1400" dirty="0">
                <a:solidFill>
                  <a:srgbClr val="002060"/>
                </a:solidFill>
                <a:latin typeface="Times New Roman" panose="02020603050405020304" pitchFamily="18" charset="0"/>
                <a:cs typeface="Times New Roman" panose="02020603050405020304" pitchFamily="18" charset="0"/>
              </a:rPr>
              <a:t>,</a:t>
            </a:r>
            <a:r>
              <a:rPr lang="en-US" sz="1400" dirty="0">
                <a:solidFill>
                  <a:srgbClr val="002060"/>
                </a:solidFill>
                <a:latin typeface="Times New Roman" panose="02020603050405020304" pitchFamily="18" charset="0"/>
                <a:cs typeface="Times New Roman" panose="02020603050405020304" pitchFamily="18" charset="0"/>
              </a:rPr>
              <a:t>Extracted characteristic: Ada Boost Technique</a:t>
            </a:r>
            <a:r>
              <a:rPr lang="en-IN" sz="1400" dirty="0">
                <a:solidFill>
                  <a:srgbClr val="002060"/>
                </a:solidFill>
                <a:latin typeface="Times New Roman" panose="02020603050405020304" pitchFamily="18" charset="0"/>
                <a:cs typeface="Times New Roman" panose="02020603050405020304" pitchFamily="18" charset="0"/>
              </a:rPr>
              <a:t>, </a:t>
            </a:r>
            <a:r>
              <a:rPr lang="en-US" sz="1400" dirty="0">
                <a:solidFill>
                  <a:srgbClr val="002060"/>
                </a:solidFill>
                <a:latin typeface="Times New Roman" panose="02020603050405020304" pitchFamily="18" charset="0"/>
                <a:cs typeface="Times New Roman" panose="02020603050405020304" pitchFamily="18" charset="0"/>
              </a:rPr>
              <a:t>select characteristic: Stemmer Feature Wavelets</a:t>
            </a:r>
            <a:r>
              <a:rPr lang="en-IN" sz="1400" dirty="0">
                <a:solidFill>
                  <a:srgbClr val="002060"/>
                </a:solidFill>
                <a:latin typeface="Times New Roman" panose="02020603050405020304" pitchFamily="18" charset="0"/>
                <a:cs typeface="Times New Roman" panose="02020603050405020304" pitchFamily="18" charset="0"/>
              </a:rPr>
              <a:t> d</a:t>
            </a:r>
            <a:r>
              <a:rPr lang="en-US" sz="1400" dirty="0" err="1">
                <a:solidFill>
                  <a:srgbClr val="002060"/>
                </a:solidFill>
                <a:latin typeface="Times New Roman" panose="02020603050405020304" pitchFamily="18" charset="0"/>
                <a:cs typeface="Times New Roman" panose="02020603050405020304" pitchFamily="18" charset="0"/>
              </a:rPr>
              <a:t>ecided</a:t>
            </a:r>
            <a:r>
              <a:rPr lang="en-US" sz="1400" dirty="0">
                <a:solidFill>
                  <a:srgbClr val="002060"/>
                </a:solidFill>
                <a:latin typeface="Times New Roman" panose="02020603050405020304" pitchFamily="18" charset="0"/>
                <a:cs typeface="Times New Roman" panose="02020603050405020304" pitchFamily="18" charset="0"/>
              </a:rPr>
              <a:t> on characteristic fed into DNN Classifier</a:t>
            </a:r>
            <a:r>
              <a:rPr lang="en-IN" sz="1400" dirty="0">
                <a:solidFill>
                  <a:srgbClr val="002060"/>
                </a:solidFill>
                <a:latin typeface="Times New Roman" panose="02020603050405020304" pitchFamily="18" charset="0"/>
                <a:cs typeface="Times New Roman" panose="02020603050405020304" pitchFamily="18" charset="0"/>
              </a:rPr>
              <a:t> It is </a:t>
            </a:r>
            <a:r>
              <a:rPr lang="en-US" sz="1400" dirty="0">
                <a:solidFill>
                  <a:srgbClr val="002060"/>
                </a:solidFill>
                <a:latin typeface="Times New Roman" panose="02020603050405020304" pitchFamily="18" charset="0"/>
                <a:cs typeface="Times New Roman" panose="02020603050405020304" pitchFamily="18" charset="0"/>
              </a:rPr>
              <a:t>network Trained by sample database JAFFE and Yale. </a:t>
            </a:r>
            <a:r>
              <a:rPr lang="en-GB" sz="1400" dirty="0">
                <a:solidFill>
                  <a:srgbClr val="002060"/>
                </a:solidFill>
                <a:latin typeface="Times New Roman" panose="02020603050405020304" pitchFamily="18" charset="0"/>
                <a:cs typeface="Times New Roman" panose="02020603050405020304" pitchFamily="18" charset="0"/>
              </a:rPr>
              <a:t>We found that users interpreted Biometric Mirror as a artifact that was capable of provoking reflection on the underlying concerns that are associated with facial analysis technology and automated decision-making. </a:t>
            </a:r>
            <a:endParaRPr lang="en-US" sz="1400" dirty="0">
              <a:solidFill>
                <a:srgbClr val="002060"/>
              </a:solidFill>
              <a:latin typeface="Times New Roman" panose="02020603050405020304" pitchFamily="18" charset="0"/>
              <a:cs typeface="Times New Roman" panose="02020603050405020304" pitchFamily="18" charset="0"/>
            </a:endParaRPr>
          </a:p>
          <a:p>
            <a:pPr marL="139700" indent="0" algn="just">
              <a:spcAft>
                <a:spcPts val="1067"/>
              </a:spcAft>
              <a:buNone/>
            </a:pPr>
            <a:endParaRPr lang="en-GB" sz="1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GB" sz="1400" dirty="0">
              <a:solidFill>
                <a:srgbClr val="002060"/>
              </a:solidFill>
              <a:latin typeface="Times New Roman" panose="02020603050405020304" pitchFamily="18" charset="0"/>
              <a:cs typeface="Times New Roman" panose="02020603050405020304" pitchFamily="18" charset="0"/>
            </a:endParaRPr>
          </a:p>
          <a:p>
            <a:pPr marL="139700" indent="0">
              <a:buNone/>
            </a:pPr>
            <a:endParaRPr lang="en-US" dirty="0"/>
          </a:p>
        </p:txBody>
      </p:sp>
      <p:sp>
        <p:nvSpPr>
          <p:cNvPr id="4" name="TextBox 3">
            <a:extLst>
              <a:ext uri="{FF2B5EF4-FFF2-40B4-BE49-F238E27FC236}">
                <a16:creationId xmlns:a16="http://schemas.microsoft.com/office/drawing/2014/main" id="{D5F7D327-4101-8773-24DF-ADE1B23CF7CF}"/>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65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solidFill>
                  <a:schemeClr val="bg2">
                    <a:lumMod val="75000"/>
                  </a:schemeClr>
                </a:solidFill>
                <a:latin typeface="Times New Roman" panose="02020603050405020304" pitchFamily="18" charset="0"/>
                <a:cs typeface="Times New Roman" panose="02020603050405020304" pitchFamily="18" charset="0"/>
              </a:rPr>
              <a:t>REFERENCE</a:t>
            </a:r>
            <a:endParaRPr lang="en-US" dirty="0">
              <a:solidFill>
                <a:schemeClr val="bg2">
                  <a:lumMod val="75000"/>
                </a:schemeClr>
              </a:solidFill>
            </a:endParaRPr>
          </a:p>
        </p:txBody>
      </p:sp>
      <p:sp>
        <p:nvSpPr>
          <p:cNvPr id="3" name="Text Placeholder 2"/>
          <p:cNvSpPr>
            <a:spLocks noGrp="1"/>
          </p:cNvSpPr>
          <p:nvPr>
            <p:ph type="body" idx="1"/>
          </p:nvPr>
        </p:nvSpPr>
        <p:spPr>
          <a:xfrm>
            <a:off x="720000" y="1083895"/>
            <a:ext cx="7704000" cy="1371600"/>
          </a:xfrm>
        </p:spPr>
        <p:txBody>
          <a:bodyPr/>
          <a:lstStyle/>
          <a:p>
            <a:pPr marL="482600" indent="-342900">
              <a:buClr>
                <a:schemeClr val="tx1"/>
              </a:buClr>
              <a:buFont typeface="+mj-lt"/>
              <a:buAutoNum type="arabicParenR"/>
            </a:pPr>
            <a:r>
              <a:rPr lang="en-US" sz="1400" dirty="0">
                <a:solidFill>
                  <a:srgbClr val="002060"/>
                </a:solidFill>
                <a:latin typeface="Times New Roman" panose="02020603050405020304" pitchFamily="18" charset="0"/>
                <a:cs typeface="Times New Roman" panose="02020603050405020304" pitchFamily="18" charset="0"/>
              </a:rPr>
              <a:t>Yang, J. S. Y. </a:t>
            </a:r>
            <a:r>
              <a:rPr lang="en-US" sz="1400" dirty="0" err="1">
                <a:solidFill>
                  <a:srgbClr val="002060"/>
                </a:solidFill>
                <a:latin typeface="Times New Roman" panose="02020603050405020304" pitchFamily="18" charset="0"/>
                <a:cs typeface="Times New Roman" panose="02020603050405020304" pitchFamily="18" charset="0"/>
              </a:rPr>
              <a:t>Ortoneda</a:t>
            </a:r>
            <a:r>
              <a:rPr lang="en-US" sz="1400" dirty="0">
                <a:solidFill>
                  <a:srgbClr val="002060"/>
                </a:solidFill>
                <a:latin typeface="Times New Roman" panose="02020603050405020304" pitchFamily="18" charset="0"/>
                <a:cs typeface="Times New Roman" panose="02020603050405020304" pitchFamily="18" charset="0"/>
              </a:rPr>
              <a:t> and J. </a:t>
            </a:r>
            <a:r>
              <a:rPr lang="en-US" sz="1400" dirty="0" err="1">
                <a:solidFill>
                  <a:srgbClr val="002060"/>
                </a:solidFill>
                <a:latin typeface="Times New Roman" panose="02020603050405020304" pitchFamily="18" charset="0"/>
                <a:cs typeface="Times New Roman" panose="02020603050405020304" pitchFamily="18" charset="0"/>
              </a:rPr>
              <a:t>Saniie</a:t>
            </a:r>
            <a:r>
              <a:rPr lang="en-US" sz="1400" dirty="0">
                <a:solidFill>
                  <a:srgbClr val="002060"/>
                </a:solidFill>
                <a:latin typeface="Times New Roman" panose="02020603050405020304" pitchFamily="18" charset="0"/>
                <a:cs typeface="Times New Roman" panose="02020603050405020304" pitchFamily="18" charset="0"/>
              </a:rPr>
              <a:t>, "Emotion Recognition Using Deep Neural Network with </a:t>
            </a:r>
            <a:r>
              <a:rPr lang="en-US" sz="1400" dirty="0" err="1">
                <a:solidFill>
                  <a:srgbClr val="002060"/>
                </a:solidFill>
                <a:latin typeface="Times New Roman" panose="02020603050405020304" pitchFamily="18" charset="0"/>
                <a:cs typeface="Times New Roman" panose="02020603050405020304" pitchFamily="18" charset="0"/>
              </a:rPr>
              <a:t>Vectorized</a:t>
            </a:r>
            <a:r>
              <a:rPr lang="en-US" sz="1400" dirty="0">
                <a:solidFill>
                  <a:srgbClr val="002060"/>
                </a:solidFill>
                <a:latin typeface="Times New Roman" panose="02020603050405020304" pitchFamily="18" charset="0"/>
                <a:cs typeface="Times New Roman" panose="02020603050405020304" pitchFamily="18" charset="0"/>
              </a:rPr>
              <a:t> Facial Features," 2018 IEEE International Conference on Electro/Information Technology (EIT), Rochester, MI, USA, 2018, pp. 0318-0322.</a:t>
            </a:r>
          </a:p>
          <a:p>
            <a:pPr marL="482600" indent="-342900">
              <a:buClr>
                <a:schemeClr val="tx1"/>
              </a:buClr>
              <a:buFont typeface="+mj-lt"/>
              <a:buAutoNum type="arabicParenR"/>
            </a:pPr>
            <a:r>
              <a:rPr lang="en-US" sz="1400" dirty="0" err="1">
                <a:solidFill>
                  <a:srgbClr val="002060"/>
                </a:solidFill>
                <a:latin typeface="Times New Roman" panose="02020603050405020304" pitchFamily="18" charset="0"/>
                <a:cs typeface="Times New Roman" panose="02020603050405020304" pitchFamily="18" charset="0"/>
              </a:rPr>
              <a:t>Jaiswal</a:t>
            </a:r>
            <a:r>
              <a:rPr lang="en-US" sz="1400" dirty="0">
                <a:solidFill>
                  <a:srgbClr val="002060"/>
                </a:solidFill>
                <a:latin typeface="Times New Roman" panose="02020603050405020304" pitchFamily="18" charset="0"/>
                <a:cs typeface="Times New Roman" panose="02020603050405020304" pitchFamily="18" charset="0"/>
              </a:rPr>
              <a:t>, A. </a:t>
            </a:r>
            <a:r>
              <a:rPr lang="en-US" sz="1400" dirty="0" err="1">
                <a:solidFill>
                  <a:srgbClr val="002060"/>
                </a:solidFill>
                <a:latin typeface="Times New Roman" panose="02020603050405020304" pitchFamily="18" charset="0"/>
                <a:cs typeface="Times New Roman" panose="02020603050405020304" pitchFamily="18" charset="0"/>
              </a:rPr>
              <a:t>Krishnama</a:t>
            </a:r>
            <a:r>
              <a:rPr lang="en-US" sz="1400" dirty="0">
                <a:solidFill>
                  <a:srgbClr val="002060"/>
                </a:solidFill>
                <a:latin typeface="Times New Roman" panose="02020603050405020304" pitchFamily="18" charset="0"/>
                <a:cs typeface="Times New Roman" panose="02020603050405020304" pitchFamily="18" charset="0"/>
              </a:rPr>
              <a:t> </a:t>
            </a:r>
            <a:r>
              <a:rPr lang="en-US" sz="1400" dirty="0" err="1">
                <a:solidFill>
                  <a:srgbClr val="002060"/>
                </a:solidFill>
                <a:latin typeface="Times New Roman" panose="02020603050405020304" pitchFamily="18" charset="0"/>
                <a:cs typeface="Times New Roman" panose="02020603050405020304" pitchFamily="18" charset="0"/>
              </a:rPr>
              <a:t>Raju</a:t>
            </a:r>
            <a:r>
              <a:rPr lang="en-US" sz="1400" dirty="0">
                <a:solidFill>
                  <a:srgbClr val="002060"/>
                </a:solidFill>
                <a:latin typeface="Times New Roman" panose="02020603050405020304" pitchFamily="18" charset="0"/>
                <a:cs typeface="Times New Roman" panose="02020603050405020304" pitchFamily="18" charset="0"/>
              </a:rPr>
              <a:t> and S. Deb, "Facial Emotion Detection Using Deep Learning," 2020 International Conference for Emerging Technology (INCET), Belgaum, India, 2020, pp. 1-5</a:t>
            </a:r>
          </a:p>
          <a:p>
            <a:pPr marL="482600" indent="-342900">
              <a:buClr>
                <a:schemeClr val="tx1"/>
              </a:buClr>
              <a:buFont typeface="+mj-lt"/>
              <a:buAutoNum type="arabicParenR"/>
            </a:pPr>
            <a:r>
              <a:rPr lang="en-US" sz="1400" dirty="0">
                <a:solidFill>
                  <a:srgbClr val="002060"/>
                </a:solidFill>
                <a:latin typeface="Times New Roman" panose="02020603050405020304" pitchFamily="18" charset="0"/>
                <a:cs typeface="Times New Roman" panose="02020603050405020304" pitchFamily="18" charset="0"/>
              </a:rPr>
              <a:t>J. Li and E. Y. Lam, "Facial expression recognition using deep neural networks," 2015 IEEE International Conference on Imaging Systems and Techniques (IST), Macau, China, 2015, pp. 1-6.</a:t>
            </a:r>
          </a:p>
          <a:p>
            <a:pPr marL="482600" indent="-342900">
              <a:buClr>
                <a:schemeClr val="tx1"/>
              </a:buClr>
              <a:buFont typeface="+mj-lt"/>
              <a:buAutoNum type="arabicParenR"/>
            </a:pPr>
            <a:r>
              <a:rPr lang="en-US" sz="1400" dirty="0">
                <a:solidFill>
                  <a:srgbClr val="002060"/>
                </a:solidFill>
                <a:latin typeface="Times New Roman" panose="02020603050405020304" pitchFamily="18" charset="0"/>
                <a:cs typeface="Times New Roman" panose="02020603050405020304" pitchFamily="18" charset="0"/>
              </a:rPr>
              <a:t>Lee, H. Jung, C. H. </a:t>
            </a:r>
            <a:r>
              <a:rPr lang="en-US" sz="1400" dirty="0" err="1">
                <a:solidFill>
                  <a:srgbClr val="002060"/>
                </a:solidFill>
                <a:latin typeface="Times New Roman" panose="02020603050405020304" pitchFamily="18" charset="0"/>
                <a:cs typeface="Times New Roman" panose="02020603050405020304" pitchFamily="18" charset="0"/>
              </a:rPr>
              <a:t>Ahn</a:t>
            </a:r>
            <a:r>
              <a:rPr lang="en-US" sz="1400" dirty="0">
                <a:solidFill>
                  <a:srgbClr val="002060"/>
                </a:solidFill>
                <a:latin typeface="Times New Roman" panose="02020603050405020304" pitchFamily="18" charset="0"/>
                <a:cs typeface="Times New Roman" panose="02020603050405020304" pitchFamily="18" charset="0"/>
              </a:rPr>
              <a:t>, J. </a:t>
            </a:r>
            <a:r>
              <a:rPr lang="en-US" sz="1400" dirty="0" err="1">
                <a:solidFill>
                  <a:srgbClr val="002060"/>
                </a:solidFill>
                <a:latin typeface="Times New Roman" panose="02020603050405020304" pitchFamily="18" charset="0"/>
                <a:cs typeface="Times New Roman" panose="02020603050405020304" pitchFamily="18" charset="0"/>
              </a:rPr>
              <a:t>Seo</a:t>
            </a:r>
            <a:r>
              <a:rPr lang="en-US" sz="1400" dirty="0">
                <a:solidFill>
                  <a:srgbClr val="002060"/>
                </a:solidFill>
                <a:latin typeface="Times New Roman" panose="02020603050405020304" pitchFamily="18" charset="0"/>
                <a:cs typeface="Times New Roman" panose="02020603050405020304" pitchFamily="18" charset="0"/>
              </a:rPr>
              <a:t>, J. Kim and O. Kwon, "Real-time personalized facial expression recognition system based on deep learning," 2016 IEEE International Conference on Consumer Electronics (ICCE), Las Vegas, NV, USA, 2016, pp. 267-268,.</a:t>
            </a:r>
          </a:p>
          <a:p>
            <a:pPr marL="482600" indent="-342900">
              <a:buClr>
                <a:schemeClr val="tx1"/>
              </a:buClr>
              <a:buFont typeface="+mj-lt"/>
              <a:buAutoNum type="arabicParenR"/>
            </a:pPr>
            <a:r>
              <a:rPr lang="en-US" sz="1400" dirty="0">
                <a:solidFill>
                  <a:srgbClr val="002060"/>
                </a:solidFill>
                <a:latin typeface="Times New Roman" panose="02020603050405020304" pitchFamily="18" charset="0"/>
                <a:cs typeface="Times New Roman" panose="02020603050405020304" pitchFamily="18" charset="0"/>
              </a:rPr>
              <a:t>Do, LN., Yang, HJ., Nguyen, HD. et al. Deep neural network-based fusion model for emotion recognition using visual data. J Super </a:t>
            </a:r>
            <a:r>
              <a:rPr lang="en-US" sz="1400" dirty="0" err="1">
                <a:solidFill>
                  <a:srgbClr val="002060"/>
                </a:solidFill>
                <a:latin typeface="Times New Roman" panose="02020603050405020304" pitchFamily="18" charset="0"/>
                <a:cs typeface="Times New Roman" panose="02020603050405020304" pitchFamily="18" charset="0"/>
              </a:rPr>
              <a:t>comput</a:t>
            </a:r>
            <a:r>
              <a:rPr lang="en-US" sz="1400" dirty="0">
                <a:solidFill>
                  <a:srgbClr val="002060"/>
                </a:solidFill>
                <a:latin typeface="Times New Roman" panose="02020603050405020304" pitchFamily="18" charset="0"/>
                <a:cs typeface="Times New Roman" panose="02020603050405020304" pitchFamily="18" charset="0"/>
              </a:rPr>
              <a:t> </a:t>
            </a:r>
            <a:r>
              <a:rPr lang="en-US" sz="1400" b="1" dirty="0">
                <a:solidFill>
                  <a:srgbClr val="002060"/>
                </a:solidFill>
                <a:latin typeface="Times New Roman" panose="02020603050405020304" pitchFamily="18" charset="0"/>
                <a:cs typeface="Times New Roman" panose="02020603050405020304" pitchFamily="18" charset="0"/>
              </a:rPr>
              <a:t>77</a:t>
            </a:r>
            <a:r>
              <a:rPr lang="en-US" sz="1400" dirty="0">
                <a:solidFill>
                  <a:srgbClr val="002060"/>
                </a:solidFill>
                <a:latin typeface="Times New Roman" panose="02020603050405020304" pitchFamily="18" charset="0"/>
                <a:cs typeface="Times New Roman" panose="02020603050405020304" pitchFamily="18" charset="0"/>
              </a:rPr>
              <a:t>, 10773–10790 (2021).</a:t>
            </a:r>
          </a:p>
          <a:p>
            <a:pPr marL="482600" indent="-342900">
              <a:buClr>
                <a:schemeClr val="tx1"/>
              </a:buClr>
              <a:buFont typeface="+mj-lt"/>
              <a:buAutoNum type="arabicParenR"/>
            </a:pPr>
            <a:endParaRPr lang="en-US" sz="1400" dirty="0">
              <a:solidFill>
                <a:srgbClr val="002060"/>
              </a:solidFill>
              <a:latin typeface="Times New Roman" panose="02020603050405020304" pitchFamily="18" charset="0"/>
              <a:cs typeface="Times New Roman" panose="02020603050405020304" pitchFamily="18" charset="0"/>
            </a:endParaRPr>
          </a:p>
          <a:p>
            <a:pPr marL="482600" indent="-342900">
              <a:buClr>
                <a:schemeClr val="tx1"/>
              </a:buClr>
              <a:buFont typeface="+mj-lt"/>
              <a:buAutoNum type="arabicParenR"/>
            </a:pPr>
            <a:endParaRPr lang="en-US" sz="1400" dirty="0">
              <a:solidFill>
                <a:srgbClr val="002060"/>
              </a:solidFill>
              <a:latin typeface="Times New Roman" panose="02020603050405020304" pitchFamily="18" charset="0"/>
              <a:cs typeface="Times New Roman" panose="02020603050405020304" pitchFamily="18" charset="0"/>
            </a:endParaRPr>
          </a:p>
          <a:p>
            <a:pPr marL="482600" indent="-342900">
              <a:buClr>
                <a:schemeClr val="tx1"/>
              </a:buClr>
              <a:buFont typeface="+mj-lt"/>
              <a:buAutoNum type="arabicParenR"/>
            </a:pPr>
            <a:endParaRPr lang="en-US" sz="1400" dirty="0">
              <a:solidFill>
                <a:srgbClr val="002060"/>
              </a:solidFill>
              <a:latin typeface="Times New Roman" panose="02020603050405020304" pitchFamily="18" charset="0"/>
              <a:cs typeface="Times New Roman" panose="02020603050405020304" pitchFamily="18" charset="0"/>
            </a:endParaRPr>
          </a:p>
          <a:p>
            <a:pPr marL="482600" indent="-342900">
              <a:buClr>
                <a:schemeClr val="tx1"/>
              </a:buClr>
              <a:buFont typeface="+mj-lt"/>
              <a:buAutoNum type="arabicParenR"/>
            </a:pPr>
            <a:endParaRPr lang="en-US" sz="1400" dirty="0">
              <a:solidFill>
                <a:srgbClr val="002060"/>
              </a:solidFill>
              <a:latin typeface="Times New Roman" panose="02020603050405020304" pitchFamily="18" charset="0"/>
              <a:cs typeface="Times New Roman" panose="02020603050405020304" pitchFamily="18" charset="0"/>
            </a:endParaRPr>
          </a:p>
          <a:p>
            <a:pPr marL="482600" indent="-342900">
              <a:buClr>
                <a:schemeClr val="tx1"/>
              </a:buClr>
              <a:buFont typeface="+mj-lt"/>
              <a:buAutoNum type="arabicParenR"/>
            </a:pPr>
            <a:endParaRPr lang="en-US" sz="1400" dirty="0">
              <a:solidFill>
                <a:srgbClr val="002060"/>
              </a:solidFill>
              <a:latin typeface="Times New Roman" panose="02020603050405020304" pitchFamily="18" charset="0"/>
              <a:cs typeface="Times New Roman" panose="02020603050405020304" pitchFamily="18" charset="0"/>
            </a:endParaRPr>
          </a:p>
          <a:p>
            <a:pPr marL="482600" indent="-342900">
              <a:buClr>
                <a:schemeClr val="tx1"/>
              </a:buClr>
              <a:buFont typeface="+mj-lt"/>
              <a:buAutoNum type="arabicParenR"/>
            </a:pPr>
            <a:endParaRPr lang="en-US" sz="1400"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6A2D530-2E4F-48B8-1177-EC7F33DEEF26}"/>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48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351" y="1931550"/>
            <a:ext cx="7704000" cy="640200"/>
          </a:xfrm>
        </p:spPr>
        <p:txBody>
          <a:bodyPr/>
          <a:lstStyle/>
          <a:p>
            <a:r>
              <a:rPr lang="en-US" sz="5400"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2CA12DA1-ADB5-CD2A-AA86-4413890D7CBA}"/>
              </a:ext>
            </a:extLst>
          </p:cNvPr>
          <p:cNvSpPr txBox="1"/>
          <p:nvPr/>
        </p:nvSpPr>
        <p:spPr>
          <a:xfrm>
            <a:off x="8332967" y="4571476"/>
            <a:ext cx="60202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28</a:t>
            </a:r>
            <a:endParaRPr lang="en-IN" dirty="0">
              <a:latin typeface="Times New Roman" panose="02020603050405020304" pitchFamily="18" charset="0"/>
              <a:cs typeface="Times New Roman" panose="02020603050405020304" pitchFamily="18" charset="0"/>
            </a:endParaRPr>
          </a:p>
        </p:txBody>
      </p:sp>
      <p:pic>
        <p:nvPicPr>
          <p:cNvPr id="1028" name="Picture 4" descr="Face Recognition PNG Free Images with Transparent Background - (32 Free  Downloads)">
            <a:extLst>
              <a:ext uri="{FF2B5EF4-FFF2-40B4-BE49-F238E27FC236}">
                <a16:creationId xmlns:a16="http://schemas.microsoft.com/office/drawing/2014/main" id="{1511F928-1A27-D645-64FE-9F0D71934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770" y="1499151"/>
            <a:ext cx="2145197" cy="2145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33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US" dirty="0">
              <a:solidFill>
                <a:schemeClr val="bg2">
                  <a:lumMod val="75000"/>
                </a:schemeClr>
              </a:solidFill>
            </a:endParaRPr>
          </a:p>
        </p:txBody>
      </p:sp>
      <p:sp>
        <p:nvSpPr>
          <p:cNvPr id="3" name="Text Placeholder 2"/>
          <p:cNvSpPr>
            <a:spLocks noGrp="1"/>
          </p:cNvSpPr>
          <p:nvPr>
            <p:ph type="body" idx="1"/>
          </p:nvPr>
        </p:nvSpPr>
        <p:spPr>
          <a:xfrm>
            <a:off x="611716" y="1068254"/>
            <a:ext cx="7884584" cy="3427546"/>
          </a:xfrm>
        </p:spPr>
        <p:txBody>
          <a:bodyPr/>
          <a:lstStyle/>
          <a:p>
            <a:pPr marL="139700" indent="0" algn="just">
              <a:buNone/>
            </a:pPr>
            <a:r>
              <a:rPr lang="en-GB" sz="1400" dirty="0">
                <a:solidFill>
                  <a:srgbClr val="002060"/>
                </a:solidFill>
                <a:latin typeface="Times New Roman" panose="02020603050405020304" pitchFamily="18" charset="0"/>
                <a:cs typeface="Times New Roman" panose="02020603050405020304" pitchFamily="18" charset="0"/>
              </a:rPr>
              <a:t>Now-a-days with the continued development of artificial intelligence facial emotion recognition has become more popular. The emotion recognition plays a major role in interaction technology. In interaction technology the verbal components only play a one third of communication and the non-verbal components plays a two third of communication. A facial emotion recognition (FER) method is used for detecting facial expressions. Facial expression plays a major role in expressing what a person feels and it expresses inner feeling and his or her mental situation or human perspective. Deep neural network through feature learning perform data representation well and have gained many successes in learning and complex problems, many studies have been done on the application of deep neural networks to face recognition and many successes has been achieved. This paper aims to identify basic human emotions with the combination of gender classification and age estimation. The facial emotions such as happy, sad, angry, fear, surprised, neutral emotions are considered as basic emotions.  We have chosen main dataset which is namely JAFFE and YALE. </a:t>
            </a:r>
            <a:endParaRPr lang="en-US" sz="1400" dirty="0">
              <a:solidFill>
                <a:srgbClr val="002060"/>
              </a:solidFill>
              <a:latin typeface="Times New Roman" panose="02020603050405020304" pitchFamily="18" charset="0"/>
              <a:cs typeface="Times New Roman" panose="02020603050405020304" pitchFamily="18" charset="0"/>
            </a:endParaRPr>
          </a:p>
          <a:p>
            <a:endParaRPr lang="en-US" sz="1400" dirty="0">
              <a:solidFill>
                <a:srgbClr val="002060"/>
              </a:solidFill>
              <a:latin typeface="Times New Roman" panose="02020603050405020304" pitchFamily="18" charset="0"/>
              <a:cs typeface="Times New Roman" panose="02020603050405020304" pitchFamily="18" charset="0"/>
            </a:endParaRPr>
          </a:p>
          <a:p>
            <a:endParaRPr lang="en-US" sz="1400" dirty="0">
              <a:solidFill>
                <a:srgbClr val="002060"/>
              </a:solidFill>
              <a:latin typeface="Times New Roman" panose="02020603050405020304" pitchFamily="18" charset="0"/>
              <a:cs typeface="Times New Roman" panose="02020603050405020304" pitchFamily="18" charset="0"/>
            </a:endParaRPr>
          </a:p>
          <a:p>
            <a:pPr marL="380990" indent="-380990" algn="just">
              <a:buFont typeface="Wingdings" panose="05000000000000000000" pitchFamily="2" charset="2"/>
              <a:buChar char="Ø"/>
            </a:pPr>
            <a:endParaRPr lang="en-GB" sz="1400" dirty="0">
              <a:solidFill>
                <a:srgbClr val="002060"/>
              </a:solidFill>
              <a:latin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4A1FE818-40AF-4C1B-8047-003C9BF06444}"/>
              </a:ext>
            </a:extLst>
          </p:cNvPr>
          <p:cNvSpPr txBox="1"/>
          <p:nvPr/>
        </p:nvSpPr>
        <p:spPr>
          <a:xfrm>
            <a:off x="8424000" y="4592209"/>
            <a:ext cx="337930"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80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US" dirty="0">
              <a:solidFill>
                <a:schemeClr val="bg2">
                  <a:lumMod val="75000"/>
                </a:schemeClr>
              </a:solidFill>
            </a:endParaRPr>
          </a:p>
        </p:txBody>
      </p:sp>
      <p:sp>
        <p:nvSpPr>
          <p:cNvPr id="3" name="Text Placeholder 2"/>
          <p:cNvSpPr>
            <a:spLocks noGrp="1"/>
          </p:cNvSpPr>
          <p:nvPr>
            <p:ph type="body" idx="1"/>
          </p:nvPr>
        </p:nvSpPr>
        <p:spPr/>
        <p:txBody>
          <a:bodyPr/>
          <a:lstStyle/>
          <a:p>
            <a:pPr marL="380990" indent="-380990" algn="just">
              <a:lnSpc>
                <a:spcPct val="150000"/>
              </a:lnSpc>
              <a:spcAft>
                <a:spcPts val="1067"/>
              </a:spcAft>
              <a:buFont typeface="Wingdings" panose="05000000000000000000" pitchFamily="2" charset="2"/>
              <a:buChar char="Ø"/>
            </a:pPr>
            <a:r>
              <a:rPr lang="en-US" sz="1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In this Project, we explore using Deep Neural Network and device getting to know.</a:t>
            </a:r>
          </a:p>
          <a:p>
            <a:pPr marL="380990" indent="-380990" algn="just">
              <a:lnSpc>
                <a:spcPct val="150000"/>
              </a:lnSpc>
              <a:spcAft>
                <a:spcPts val="1067"/>
              </a:spcAft>
              <a:buFont typeface="Wingdings" panose="05000000000000000000" pitchFamily="2" charset="2"/>
              <a:buChar char="Ø"/>
            </a:pPr>
            <a:r>
              <a:rPr lang="en-US" sz="1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Facial Expression recognition algorithm  is advanced to analyze a various  type of human expressions- satisfied, unhappy, indignant and amazed.</a:t>
            </a:r>
          </a:p>
          <a:p>
            <a:pPr marL="380990" indent="-380990" algn="just">
              <a:lnSpc>
                <a:spcPct val="150000"/>
              </a:lnSpc>
              <a:spcAft>
                <a:spcPts val="1067"/>
              </a:spcAft>
              <a:buFont typeface="Wingdings" panose="05000000000000000000" pitchFamily="2" charset="2"/>
              <a:buChar char="Ø"/>
            </a:pPr>
            <a:r>
              <a:rPr lang="en-US" sz="1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Object detection algorithm  is advanced to analyze a various  type behind Objects along with Human Face.</a:t>
            </a:r>
          </a:p>
          <a:p>
            <a:pPr marL="380990" indent="-380990" algn="just">
              <a:lnSpc>
                <a:spcPct val="150000"/>
              </a:lnSpc>
              <a:spcAft>
                <a:spcPts val="1067"/>
              </a:spcAft>
              <a:buFont typeface="Wingdings" panose="05000000000000000000" pitchFamily="2" charset="2"/>
              <a:buChar char="Ø"/>
            </a:pPr>
            <a:r>
              <a:rPr lang="en-US" sz="1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JAFFE and Yale database is used for train the database. This facial features popularity device is observed to be 98% correct in studying the human emotion.</a:t>
            </a:r>
            <a:endParaRPr lang="en-GB" sz="1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380990" indent="-380990" algn="just">
              <a:lnSpc>
                <a:spcPct val="150000"/>
              </a:lnSpc>
              <a:spcAft>
                <a:spcPts val="1067"/>
              </a:spcAft>
              <a:buFont typeface="Wingdings" panose="05000000000000000000" pitchFamily="2" charset="2"/>
              <a:buChar char="Ø"/>
            </a:pPr>
            <a:r>
              <a:rPr lang="en-US" sz="1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Facial expression recognition is a technique done via human beings or computers, which includes finding faces in the scene called face detection.</a:t>
            </a:r>
            <a:endParaRPr lang="en-GB" sz="1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E17B60-63C7-255F-01D8-81F1E0814CBD}"/>
              </a:ext>
            </a:extLst>
          </p:cNvPr>
          <p:cNvSpPr txBox="1"/>
          <p:nvPr/>
        </p:nvSpPr>
        <p:spPr>
          <a:xfrm>
            <a:off x="8495969" y="4565211"/>
            <a:ext cx="274320"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84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05" y="331645"/>
            <a:ext cx="8193505" cy="640200"/>
          </a:xfrm>
        </p:spPr>
        <p:txBody>
          <a:bodyPr/>
          <a:lstStyle/>
          <a:p>
            <a:pPr algn="ctr"/>
            <a:r>
              <a:rPr lang="en-IN" sz="3600" b="1" dirty="0">
                <a:solidFill>
                  <a:schemeClr val="bg2">
                    <a:lumMod val="75000"/>
                  </a:schemeClr>
                </a:solidFill>
                <a:latin typeface="Times New Roman" panose="02020603050405020304" pitchFamily="18" charset="0"/>
                <a:cs typeface="Times New Roman" panose="02020603050405020304" pitchFamily="18" charset="0"/>
              </a:rPr>
              <a:t>OBJECTIVE OF PROPOSED SYSTEM</a:t>
            </a:r>
            <a:endParaRPr lang="en-US" dirty="0">
              <a:solidFill>
                <a:schemeClr val="bg2">
                  <a:lumMod val="75000"/>
                </a:schemeClr>
              </a:solidFill>
            </a:endParaRPr>
          </a:p>
        </p:txBody>
      </p:sp>
      <p:sp>
        <p:nvSpPr>
          <p:cNvPr id="3" name="Text Placeholder 2"/>
          <p:cNvSpPr>
            <a:spLocks noGrp="1"/>
          </p:cNvSpPr>
          <p:nvPr>
            <p:ph type="body" idx="1"/>
          </p:nvPr>
        </p:nvSpPr>
        <p:spPr>
          <a:xfrm>
            <a:off x="665857" y="846461"/>
            <a:ext cx="7704000" cy="3635291"/>
          </a:xfrm>
        </p:spPr>
        <p:txBody>
          <a:bodyPr/>
          <a:lstStyle/>
          <a:p>
            <a:pPr marL="380990" indent="-380990" algn="just">
              <a:buFont typeface="Wingdings" panose="05000000000000000000" pitchFamily="2" charset="2"/>
              <a:buChar char="Ø"/>
            </a:pPr>
            <a:endParaRPr lang="en-US" sz="1400" dirty="0">
              <a:solidFill>
                <a:srgbClr val="00206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The objective of face emotion recognition using Deep Neural Networks (DNN) is to train a model that can accurately recognize human emotions based on facial expressions. </a:t>
            </a:r>
          </a:p>
          <a:p>
            <a:pPr>
              <a:lnSpc>
                <a:spcPct val="15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This is a task in the field of computer vision and is useful for a wide range of applications, including but not limited to, human-computer interaction, marketing research, and psychology research.</a:t>
            </a:r>
          </a:p>
          <a:p>
            <a:pPr>
              <a:lnSpc>
                <a:spcPct val="15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The DNN model is trained using a dataset of labeled facial expressions, which may include a range of emotions such as happiness, sadness, anger, surprise, fear, and disgust. </a:t>
            </a:r>
          </a:p>
          <a:p>
            <a:pPr>
              <a:lnSpc>
                <a:spcPct val="15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The model uses the images of the face as input and learns to recognize patterns that correspond to different emotions. Once trained, the model can be used to classify the emotions of a new image of a face.</a:t>
            </a:r>
          </a:p>
          <a:p>
            <a:pPr>
              <a:lnSpc>
                <a:spcPct val="150000"/>
              </a:lnSpc>
              <a:buFont typeface="Wingdings" panose="05000000000000000000" pitchFamily="2" charset="2"/>
              <a:buChar char="Ø"/>
            </a:pPr>
            <a:endParaRPr lang="en-US" sz="14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9DEEF3A8-22F1-3A30-FEAF-CE2CF615744B}"/>
              </a:ext>
            </a:extLst>
          </p:cNvPr>
          <p:cNvSpPr txBox="1"/>
          <p:nvPr/>
        </p:nvSpPr>
        <p:spPr>
          <a:xfrm>
            <a:off x="8495969" y="4565211"/>
            <a:ext cx="314076"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25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58792" y="817887"/>
            <a:ext cx="7704000" cy="3526205"/>
          </a:xfrm>
        </p:spPr>
        <p:txBody>
          <a:bodyPr/>
          <a:lstStyle/>
          <a:p>
            <a:pPr>
              <a:lnSpc>
                <a:spcPct val="15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The objective of object detection is to develop an  system that can automatically identify and locate objects of interest in an image or video.</a:t>
            </a:r>
          </a:p>
          <a:p>
            <a:pPr>
              <a:lnSpc>
                <a:spcPct val="15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Object detection in DNNs typically involves training a model to classify objects and predict their bounding boxes in an image or video.</a:t>
            </a:r>
          </a:p>
          <a:p>
            <a:pPr>
              <a:lnSpc>
                <a:spcPct val="15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Object detection is a critical task in computer vision and has many real-world applications such as autonomous driving, video surveillance, robotics, and medical imaging. </a:t>
            </a:r>
          </a:p>
          <a:p>
            <a:pPr>
              <a:lnSpc>
                <a:spcPct val="150000"/>
              </a:lnSpc>
              <a:buFont typeface="Wingdings" panose="05000000000000000000" pitchFamily="2" charset="2"/>
              <a:buChar char="Ø"/>
            </a:pPr>
            <a:r>
              <a:rPr lang="en-US" sz="1400" dirty="0">
                <a:solidFill>
                  <a:srgbClr val="002060"/>
                </a:solidFill>
                <a:latin typeface="Times New Roman" panose="02020603050405020304" pitchFamily="18" charset="0"/>
                <a:cs typeface="Times New Roman" panose="02020603050405020304" pitchFamily="18" charset="0"/>
              </a:rPr>
              <a:t>Both face emotion recognition and object detection are challenging tasks in computer vision that require sophisticated algorithms and deep learning models. These tasks involve processing large amounts of image and video data and require the ability to accurately detect and classify complex patterns in the data.</a:t>
            </a:r>
          </a:p>
        </p:txBody>
      </p:sp>
      <p:sp>
        <p:nvSpPr>
          <p:cNvPr id="2" name="TextBox 1">
            <a:extLst>
              <a:ext uri="{FF2B5EF4-FFF2-40B4-BE49-F238E27FC236}">
                <a16:creationId xmlns:a16="http://schemas.microsoft.com/office/drawing/2014/main" id="{5967A5E9-DB55-7D96-CE8F-405E224CA40B}"/>
              </a:ext>
            </a:extLst>
          </p:cNvPr>
          <p:cNvSpPr txBox="1"/>
          <p:nvPr/>
        </p:nvSpPr>
        <p:spPr>
          <a:xfrm>
            <a:off x="8495969" y="4565211"/>
            <a:ext cx="274320"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57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620" y="133525"/>
            <a:ext cx="7704000" cy="640200"/>
          </a:xfrm>
        </p:spPr>
        <p:txBody>
          <a:bodyPr/>
          <a:lstStyle/>
          <a:p>
            <a:pPr algn="ctr"/>
            <a:r>
              <a:rPr lang="en-IN" sz="3600"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a:t>
            </a:r>
            <a:endParaRPr lang="en-US" dirty="0">
              <a:solidFill>
                <a:schemeClr val="bg2">
                  <a:lumMod val="75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363855" y="429371"/>
            <a:ext cx="8431530" cy="4355990"/>
          </a:xfrm>
        </p:spPr>
        <p:txBody>
          <a:bodyPr/>
          <a:lstStyle/>
          <a:p>
            <a:pPr marL="139700" indent="0" algn="just">
              <a:buNone/>
            </a:pPr>
            <a:endParaRPr lang="en-US" sz="1200" dirty="0">
              <a:solidFill>
                <a:srgbClr val="002060"/>
              </a:solidFill>
              <a:latin typeface="Times New Roman" panose="02020603050405020304" pitchFamily="18" charset="0"/>
              <a:cs typeface="Times New Roman" panose="02020603050405020304" pitchFamily="18" charset="0"/>
            </a:endParaRPr>
          </a:p>
          <a:p>
            <a:pPr marL="139700" indent="0" algn="just">
              <a:buNone/>
            </a:pPr>
            <a:r>
              <a:rPr lang="en-US" sz="1400" dirty="0">
                <a:solidFill>
                  <a:srgbClr val="002060"/>
                </a:solidFill>
                <a:latin typeface="Times New Roman" panose="02020603050405020304" pitchFamily="18" charset="0"/>
                <a:cs typeface="Times New Roman" panose="02020603050405020304" pitchFamily="18" charset="0"/>
              </a:rPr>
              <a:t>The scope of face emotion recognition and object detection using deep neural networks (DNNs) encompasses various domain. Here are some potential areas of scope:</a:t>
            </a:r>
          </a:p>
          <a:p>
            <a:pPr algn="just">
              <a:buFont typeface="Wingdings" panose="05000000000000000000" pitchFamily="2" charset="2"/>
              <a:buChar char="Ø"/>
            </a:pPr>
            <a:r>
              <a:rPr lang="en-US" sz="1400" b="1" dirty="0">
                <a:solidFill>
                  <a:srgbClr val="002060"/>
                </a:solidFill>
                <a:latin typeface="Times New Roman" panose="02020603050405020304" pitchFamily="18" charset="0"/>
                <a:cs typeface="Times New Roman" panose="02020603050405020304" pitchFamily="18" charset="0"/>
              </a:rPr>
              <a:t>Security and surveillance: </a:t>
            </a:r>
            <a:r>
              <a:rPr lang="en-US" sz="1400" dirty="0">
                <a:solidFill>
                  <a:srgbClr val="002060"/>
                </a:solidFill>
                <a:latin typeface="Times New Roman" panose="02020603050405020304" pitchFamily="18" charset="0"/>
                <a:cs typeface="Times New Roman" panose="02020603050405020304" pitchFamily="18" charset="0"/>
              </a:rPr>
              <a:t>Face emotion recognition and object detection can be used in security and surveillance applications to detect and classify suspicious activities or people.</a:t>
            </a:r>
          </a:p>
          <a:p>
            <a:pPr algn="just">
              <a:buFont typeface="Wingdings" panose="05000000000000000000" pitchFamily="2" charset="2"/>
              <a:buChar char="Ø"/>
            </a:pPr>
            <a:r>
              <a:rPr lang="en-US" sz="1400" b="1" dirty="0">
                <a:solidFill>
                  <a:srgbClr val="002060"/>
                </a:solidFill>
                <a:latin typeface="Times New Roman" panose="02020603050405020304" pitchFamily="18" charset="0"/>
                <a:cs typeface="Times New Roman" panose="02020603050405020304" pitchFamily="18" charset="0"/>
              </a:rPr>
              <a:t>Automotive: </a:t>
            </a:r>
            <a:r>
              <a:rPr lang="en-US" sz="1400" dirty="0">
                <a:solidFill>
                  <a:srgbClr val="002060"/>
                </a:solidFill>
                <a:latin typeface="Times New Roman" panose="02020603050405020304" pitchFamily="18" charset="0"/>
                <a:cs typeface="Times New Roman" panose="02020603050405020304" pitchFamily="18" charset="0"/>
              </a:rPr>
              <a:t>Object detection can be used in autonomous vehicles to detect and avoid obstacles, while face emotion recognition can be used to improve driver safety and comfort.</a:t>
            </a:r>
          </a:p>
          <a:p>
            <a:pPr algn="just">
              <a:buFont typeface="Wingdings" panose="05000000000000000000" pitchFamily="2" charset="2"/>
              <a:buChar char="Ø"/>
            </a:pPr>
            <a:r>
              <a:rPr lang="en-US" sz="1400" b="1" dirty="0">
                <a:solidFill>
                  <a:srgbClr val="002060"/>
                </a:solidFill>
                <a:latin typeface="Times New Roman" panose="02020603050405020304" pitchFamily="18" charset="0"/>
                <a:cs typeface="Times New Roman" panose="02020603050405020304" pitchFamily="18" charset="0"/>
              </a:rPr>
              <a:t>Healthcare: </a:t>
            </a:r>
            <a:r>
              <a:rPr lang="en-US" sz="1400" dirty="0">
                <a:solidFill>
                  <a:srgbClr val="002060"/>
                </a:solidFill>
                <a:latin typeface="Times New Roman" panose="02020603050405020304" pitchFamily="18" charset="0"/>
                <a:cs typeface="Times New Roman" panose="02020603050405020304" pitchFamily="18" charset="0"/>
              </a:rPr>
              <a:t>Face emotion recognition can be used to detect patient distress or pain, while object detection can be used to identify and track medical equipment and supplies.</a:t>
            </a:r>
          </a:p>
          <a:p>
            <a:pPr algn="just">
              <a:buFont typeface="Wingdings" panose="05000000000000000000" pitchFamily="2" charset="2"/>
              <a:buChar char="Ø"/>
            </a:pPr>
            <a:r>
              <a:rPr lang="en-US" sz="1400" b="1" dirty="0">
                <a:solidFill>
                  <a:srgbClr val="002060"/>
                </a:solidFill>
                <a:latin typeface="Times New Roman" panose="02020603050405020304" pitchFamily="18" charset="0"/>
                <a:cs typeface="Times New Roman" panose="02020603050405020304" pitchFamily="18" charset="0"/>
              </a:rPr>
              <a:t>Retail: </a:t>
            </a:r>
            <a:r>
              <a:rPr lang="en-US" sz="1400" dirty="0">
                <a:solidFill>
                  <a:srgbClr val="002060"/>
                </a:solidFill>
                <a:latin typeface="Times New Roman" panose="02020603050405020304" pitchFamily="18" charset="0"/>
                <a:cs typeface="Times New Roman" panose="02020603050405020304" pitchFamily="18" charset="0"/>
              </a:rPr>
              <a:t>Object detection can be used in retail environments to track inventory and detect shoplifting, while face emotion recognition can be used to analyze customer behavior and improve marketing strategies.</a:t>
            </a:r>
          </a:p>
          <a:p>
            <a:pPr algn="just">
              <a:buFont typeface="Wingdings" panose="05000000000000000000" pitchFamily="2" charset="2"/>
              <a:buChar char="Ø"/>
            </a:pPr>
            <a:r>
              <a:rPr lang="en-US" sz="1400" b="1" dirty="0">
                <a:solidFill>
                  <a:srgbClr val="002060"/>
                </a:solidFill>
                <a:latin typeface="Times New Roman" panose="02020603050405020304" pitchFamily="18" charset="0"/>
                <a:cs typeface="Times New Roman" panose="02020603050405020304" pitchFamily="18" charset="0"/>
              </a:rPr>
              <a:t>Entertainment: </a:t>
            </a:r>
            <a:r>
              <a:rPr lang="en-US" sz="1400" dirty="0">
                <a:solidFill>
                  <a:srgbClr val="002060"/>
                </a:solidFill>
                <a:latin typeface="Times New Roman" panose="02020603050405020304" pitchFamily="18" charset="0"/>
                <a:cs typeface="Times New Roman" panose="02020603050405020304" pitchFamily="18" charset="0"/>
              </a:rPr>
              <a:t>Face emotion recognition can be used in gaming and virtual reality applications to create more realistic and engaging experiences.</a:t>
            </a:r>
          </a:p>
          <a:p>
            <a:pPr algn="just">
              <a:buFont typeface="Wingdings" panose="05000000000000000000" pitchFamily="2" charset="2"/>
              <a:buChar char="Ø"/>
            </a:pPr>
            <a:r>
              <a:rPr lang="en-US" sz="1400" b="1" dirty="0">
                <a:solidFill>
                  <a:srgbClr val="002060"/>
                </a:solidFill>
                <a:latin typeface="Times New Roman" panose="02020603050405020304" pitchFamily="18" charset="0"/>
                <a:cs typeface="Times New Roman" panose="02020603050405020304" pitchFamily="18" charset="0"/>
              </a:rPr>
              <a:t>Human resources: </a:t>
            </a:r>
            <a:r>
              <a:rPr lang="en-US" sz="1400" dirty="0">
                <a:solidFill>
                  <a:srgbClr val="002060"/>
                </a:solidFill>
                <a:latin typeface="Times New Roman" panose="02020603050405020304" pitchFamily="18" charset="0"/>
                <a:cs typeface="Times New Roman" panose="02020603050405020304" pitchFamily="18" charset="0"/>
              </a:rPr>
              <a:t>Face emotion recognition can be used in recruitment and hiring to analyze candidate behavior and identify the best fit for a given role.</a:t>
            </a:r>
          </a:p>
          <a:p>
            <a:pPr marL="139700" indent="0" algn="just">
              <a:buNone/>
            </a:pPr>
            <a:r>
              <a:rPr lang="en-US" sz="1400" dirty="0">
                <a:solidFill>
                  <a:srgbClr val="002060"/>
                </a:solidFill>
                <a:latin typeface="Times New Roman" panose="02020603050405020304" pitchFamily="18" charset="0"/>
                <a:cs typeface="Times New Roman" panose="02020603050405020304" pitchFamily="18" charset="0"/>
              </a:rPr>
              <a:t>Overall, the scope of face emotion recognition and object detection using DNNs is quite broad, and the technology can be applied in many different fields to improve efficiency, safety, and user experience.</a:t>
            </a:r>
          </a:p>
          <a:p>
            <a:pPr marL="139700" indent="0" algn="just">
              <a:buNone/>
            </a:pPr>
            <a:endParaRPr lang="en-US" sz="1200" dirty="0">
              <a:solidFill>
                <a:srgbClr val="002060"/>
              </a:solidFill>
              <a:latin typeface="Times New Roman" panose="02020603050405020304" pitchFamily="18" charset="0"/>
              <a:cs typeface="Times New Roman" panose="02020603050405020304" pitchFamily="18" charset="0"/>
            </a:endParaRPr>
          </a:p>
          <a:p>
            <a:pPr marL="139700" indent="0" algn="just">
              <a:buNone/>
            </a:pPr>
            <a:endParaRPr lang="en-US" sz="1200" dirty="0">
              <a:solidFill>
                <a:srgbClr val="002060"/>
              </a:solidFill>
              <a:latin typeface="Times New Roman" panose="02020603050405020304" pitchFamily="18" charset="0"/>
              <a:cs typeface="Times New Roman" panose="02020603050405020304" pitchFamily="18" charset="0"/>
            </a:endParaRPr>
          </a:p>
          <a:p>
            <a:pPr marL="139700" indent="0" algn="just">
              <a:buNone/>
            </a:pPr>
            <a:endParaRPr lang="en-US" sz="1200" dirty="0">
              <a:solidFill>
                <a:srgbClr val="002060"/>
              </a:solidFill>
              <a:latin typeface="Times New Roman" panose="02020603050405020304" pitchFamily="18" charset="0"/>
              <a:cs typeface="Times New Roman" panose="02020603050405020304" pitchFamily="18" charset="0"/>
            </a:endParaRPr>
          </a:p>
          <a:p>
            <a:pPr marL="139700" indent="0" algn="just">
              <a:buNone/>
            </a:pPr>
            <a:endParaRPr lang="en-US" sz="1200" dirty="0">
              <a:solidFill>
                <a:srgbClr val="002060"/>
              </a:solidFill>
              <a:latin typeface="Times New Roman" panose="02020603050405020304" pitchFamily="18" charset="0"/>
              <a:cs typeface="Times New Roman" panose="02020603050405020304" pitchFamily="18" charset="0"/>
            </a:endParaRPr>
          </a:p>
          <a:p>
            <a:pPr marL="139700" indent="0" algn="just">
              <a:buNone/>
            </a:pPr>
            <a:endParaRPr lang="en-US" sz="1200"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BB4BB46-9AAC-AABE-3E04-DE2F96CE06F2}"/>
              </a:ext>
            </a:extLst>
          </p:cNvPr>
          <p:cNvSpPr txBox="1"/>
          <p:nvPr/>
        </p:nvSpPr>
        <p:spPr>
          <a:xfrm>
            <a:off x="8495969" y="4565211"/>
            <a:ext cx="274320"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22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875" y="207891"/>
            <a:ext cx="7704000" cy="640200"/>
          </a:xfrm>
        </p:spPr>
        <p:txBody>
          <a:bodyPr/>
          <a:lstStyle/>
          <a:p>
            <a:pPr algn="ctr"/>
            <a:r>
              <a:rPr lang="en-IN" sz="3600"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r>
              <a:rPr lang="en-IN" sz="36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600" b="1" dirty="0">
                <a:solidFill>
                  <a:schemeClr val="bg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SURVEY</a:t>
            </a:r>
            <a:br>
              <a:rPr lang="en-IN" sz="36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38519659"/>
              </p:ext>
            </p:extLst>
          </p:nvPr>
        </p:nvGraphicFramePr>
        <p:xfrm>
          <a:off x="440011" y="1194478"/>
          <a:ext cx="8277727" cy="3191892"/>
        </p:xfrm>
        <a:graphic>
          <a:graphicData uri="http://schemas.openxmlformats.org/drawingml/2006/table">
            <a:tbl>
              <a:tblPr firstRow="1" bandRow="1">
                <a:tableStyleId>{093851E4-CE84-47E9-AC75-A8CC0290086D}</a:tableStyleId>
              </a:tblPr>
              <a:tblGrid>
                <a:gridCol w="839370">
                  <a:extLst>
                    <a:ext uri="{9D8B030D-6E8A-4147-A177-3AD203B41FA5}">
                      <a16:colId xmlns:a16="http://schemas.microsoft.com/office/drawing/2014/main" val="20000"/>
                    </a:ext>
                  </a:extLst>
                </a:gridCol>
                <a:gridCol w="2397125">
                  <a:extLst>
                    <a:ext uri="{9D8B030D-6E8A-4147-A177-3AD203B41FA5}">
                      <a16:colId xmlns:a16="http://schemas.microsoft.com/office/drawing/2014/main" val="20001"/>
                    </a:ext>
                  </a:extLst>
                </a:gridCol>
                <a:gridCol w="2153653">
                  <a:extLst>
                    <a:ext uri="{9D8B030D-6E8A-4147-A177-3AD203B41FA5}">
                      <a16:colId xmlns:a16="http://schemas.microsoft.com/office/drawing/2014/main" val="20002"/>
                    </a:ext>
                  </a:extLst>
                </a:gridCol>
                <a:gridCol w="2887579">
                  <a:extLst>
                    <a:ext uri="{9D8B030D-6E8A-4147-A177-3AD203B41FA5}">
                      <a16:colId xmlns:a16="http://schemas.microsoft.com/office/drawing/2014/main" val="20003"/>
                    </a:ext>
                  </a:extLst>
                </a:gridCol>
              </a:tblGrid>
              <a:tr h="339213">
                <a:tc>
                  <a:txBody>
                    <a:bodyPr/>
                    <a:lstStyle/>
                    <a:p>
                      <a:pPr algn="just">
                        <a:lnSpc>
                          <a:spcPct val="150000"/>
                        </a:lnSpc>
                        <a:spcAft>
                          <a:spcPts val="800"/>
                        </a:spcAft>
                      </a:pPr>
                      <a:r>
                        <a:rPr lang="en-GB"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SI.NO</a:t>
                      </a: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TITLE OF</a:t>
                      </a:r>
                      <a:r>
                        <a:rPr lang="en-GB" sz="1400" baseline="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THE PAPER</a:t>
                      </a:r>
                      <a:endParaRPr lang="en-GB"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DESCRIPTION</a:t>
                      </a: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LIMITATIONS</a:t>
                      </a:r>
                    </a:p>
                  </a:txBody>
                  <a:tcPr marL="61335" marR="61335" marT="0" marB="0">
                    <a:solidFill>
                      <a:schemeClr val="bg2">
                        <a:lumMod val="60000"/>
                        <a:lumOff val="40000"/>
                      </a:schemeClr>
                    </a:solidFill>
                  </a:tcPr>
                </a:tc>
                <a:extLst>
                  <a:ext uri="{0D108BD9-81ED-4DB2-BD59-A6C34878D82A}">
                    <a16:rowId xmlns:a16="http://schemas.microsoft.com/office/drawing/2014/main" val="10000"/>
                  </a:ext>
                </a:extLst>
              </a:tr>
              <a:tr h="2852679">
                <a:tc>
                  <a:txBody>
                    <a:bodyPr/>
                    <a:lstStyle/>
                    <a:p>
                      <a:pPr algn="ctr">
                        <a:lnSpc>
                          <a:spcPct val="150000"/>
                        </a:lnSpc>
                        <a:spcAft>
                          <a:spcPts val="800"/>
                        </a:spcAft>
                      </a:pPr>
                      <a:r>
                        <a:rPr lang="en-GB" sz="16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1335" marR="61335" marT="0" marB="0">
                    <a:solidFill>
                      <a:schemeClr val="bg1"/>
                    </a:solidFill>
                  </a:tcPr>
                </a:tc>
                <a:tc>
                  <a:txBody>
                    <a:bodyPr/>
                    <a:lstStyle/>
                    <a:p>
                      <a:pPr algn="just">
                        <a:lnSpc>
                          <a:spcPct val="150000"/>
                        </a:lnSpc>
                        <a:spcAft>
                          <a:spcPts val="800"/>
                        </a:spcAft>
                      </a:pPr>
                      <a:r>
                        <a:rPr lang="en-IN" sz="1200" dirty="0">
                          <a:solidFill>
                            <a:srgbClr val="002060"/>
                          </a:solidFill>
                          <a:effectLst/>
                          <a:latin typeface="Times New Roman" panose="02020603050405020304" pitchFamily="18" charset="0"/>
                          <a:cs typeface="Times New Roman" panose="02020603050405020304" pitchFamily="18" charset="0"/>
                        </a:rPr>
                        <a:t>Biometric Mirror: Exploring values and Attitudes towards Facial Analysis and Automated Decision making.</a:t>
                      </a:r>
                    </a:p>
                    <a:p>
                      <a:pPr algn="just">
                        <a:lnSpc>
                          <a:spcPct val="150000"/>
                        </a:lnSpc>
                        <a:spcAft>
                          <a:spcPts val="800"/>
                        </a:spcAft>
                      </a:pPr>
                      <a:r>
                        <a:rPr lang="en-IN" sz="12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Author: </a:t>
                      </a:r>
                      <a:r>
                        <a:rPr lang="en-IN" sz="120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Neils</a:t>
                      </a:r>
                      <a:r>
                        <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Wouters</a:t>
                      </a:r>
                      <a:r>
                        <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Ryan Kelly.</a:t>
                      </a:r>
                    </a:p>
                    <a:p>
                      <a:pPr algn="just">
                        <a:lnSpc>
                          <a:spcPct val="150000"/>
                        </a:lnSpc>
                        <a:spcAft>
                          <a:spcPts val="800"/>
                        </a:spcAft>
                      </a:pPr>
                      <a:r>
                        <a:rPr lang="en-IN" sz="12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Year: </a:t>
                      </a:r>
                      <a:r>
                        <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2019</a:t>
                      </a:r>
                    </a:p>
                    <a:p>
                      <a:pPr algn="just">
                        <a:lnSpc>
                          <a:spcPct val="150000"/>
                        </a:lnSpc>
                        <a:spcAft>
                          <a:spcPts val="800"/>
                        </a:spcAft>
                      </a:pPr>
                      <a:r>
                        <a:rPr lang="en-IN" sz="12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Paper: </a:t>
                      </a:r>
                      <a:r>
                        <a:rPr lang="en-IN" sz="1200"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ResearchGate</a:t>
                      </a:r>
                      <a:r>
                        <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Journal</a:t>
                      </a:r>
                    </a:p>
                    <a:p>
                      <a:pPr algn="just">
                        <a:lnSpc>
                          <a:spcPct val="150000"/>
                        </a:lnSpc>
                        <a:spcAft>
                          <a:spcPts val="800"/>
                        </a:spcAft>
                      </a:pPr>
                      <a:endParaRPr lang="en-IN" sz="16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1"/>
                    </a:solidFill>
                  </a:tcPr>
                </a:tc>
                <a:tc>
                  <a:txBody>
                    <a:bodyPr/>
                    <a:lstStyle/>
                    <a:p>
                      <a:pPr marL="0" marR="0" indent="0" algn="just" defTabSz="914400" rtl="0" eaLnBrk="1" fontAlgn="auto" latinLnBrk="0" hangingPunct="1">
                        <a:lnSpc>
                          <a:spcPct val="150000"/>
                        </a:lnSpc>
                        <a:spcBef>
                          <a:spcPts val="0"/>
                        </a:spcBef>
                        <a:spcAft>
                          <a:spcPts val="800"/>
                        </a:spcAft>
                        <a:buClr>
                          <a:srgbClr val="000000"/>
                        </a:buClr>
                        <a:buSzTx/>
                        <a:buFont typeface="Arial"/>
                        <a:buNone/>
                        <a:tabLst/>
                        <a:defRPr/>
                      </a:pPr>
                      <a:r>
                        <a:rPr lang="en-IN" sz="1200" dirty="0">
                          <a:solidFill>
                            <a:srgbClr val="002060"/>
                          </a:solidFill>
                          <a:effectLst/>
                          <a:latin typeface="Times New Roman" panose="02020603050405020304" pitchFamily="18" charset="0"/>
                          <a:cs typeface="Times New Roman" panose="02020603050405020304" pitchFamily="18" charset="0"/>
                        </a:rPr>
                        <a:t>The interactive application distinguished demographic and psychometric information from people’s facial photos and presented speculative scenarios with potential consequences based on their results</a:t>
                      </a:r>
                      <a:endParaRPr lang="en-GB"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GB" sz="16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1"/>
                    </a:solidFill>
                  </a:tcPr>
                </a:tc>
                <a:tc>
                  <a:txBody>
                    <a:bodyPr/>
                    <a:lstStyle/>
                    <a:p>
                      <a:pPr marL="457200" marR="0" indent="0" algn="l" defTabSz="914400" rtl="0" eaLnBrk="1" fontAlgn="t" latinLnBrk="0" hangingPunct="1">
                        <a:lnSpc>
                          <a:spcPct val="150000"/>
                        </a:lnSpc>
                        <a:spcBef>
                          <a:spcPts val="0"/>
                        </a:spcBef>
                        <a:spcAft>
                          <a:spcPts val="600"/>
                        </a:spcAft>
                        <a:buClr>
                          <a:srgbClr val="000000"/>
                        </a:buClr>
                        <a:buSzTx/>
                        <a:buFont typeface="Arial"/>
                        <a:buNone/>
                        <a:tabLst/>
                        <a:defRPr/>
                      </a:pPr>
                      <a:r>
                        <a:rPr lang="en-GB" sz="1200" dirty="0">
                          <a:solidFill>
                            <a:srgbClr val="002060"/>
                          </a:solidFill>
                          <a:effectLst/>
                          <a:latin typeface="Times New Roman" panose="02020603050405020304" pitchFamily="18" charset="0"/>
                          <a:cs typeface="Times New Roman" panose="02020603050405020304" pitchFamily="18" charset="0"/>
                        </a:rPr>
                        <a:t>The main problem with using facial recognition biometrics to login is that the user needs to remove their face mask. Many people don't like the idea o having to remove face masks to access systems in a place that likely requires the use of face masks.</a:t>
                      </a:r>
                    </a:p>
                    <a:p>
                      <a:pPr marL="457200" algn="l" fontAlgn="t">
                        <a:lnSpc>
                          <a:spcPct val="150000"/>
                        </a:lnSpc>
                        <a:spcAft>
                          <a:spcPts val="600"/>
                        </a:spcAft>
                      </a:pPr>
                      <a:endParaRPr lang="en-GB" sz="16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1"/>
                    </a:solid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3DC96E98-40DE-1FF4-1CF4-80E33845ECFE}"/>
              </a:ext>
            </a:extLst>
          </p:cNvPr>
          <p:cNvSpPr txBox="1"/>
          <p:nvPr/>
        </p:nvSpPr>
        <p:spPr>
          <a:xfrm>
            <a:off x="8495969" y="4565211"/>
            <a:ext cx="274320"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74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21578302"/>
              </p:ext>
            </p:extLst>
          </p:nvPr>
        </p:nvGraphicFramePr>
        <p:xfrm>
          <a:off x="501888" y="405220"/>
          <a:ext cx="8250225" cy="4128522"/>
        </p:xfrm>
        <a:graphic>
          <a:graphicData uri="http://schemas.openxmlformats.org/drawingml/2006/table">
            <a:tbl>
              <a:tblPr firstRow="1" bandRow="1">
                <a:tableStyleId>{093851E4-CE84-47E9-AC75-A8CC0290086D}</a:tableStyleId>
              </a:tblPr>
              <a:tblGrid>
                <a:gridCol w="605017">
                  <a:extLst>
                    <a:ext uri="{9D8B030D-6E8A-4147-A177-3AD203B41FA5}">
                      <a16:colId xmlns:a16="http://schemas.microsoft.com/office/drawing/2014/main" val="20000"/>
                    </a:ext>
                  </a:extLst>
                </a:gridCol>
                <a:gridCol w="1979195">
                  <a:extLst>
                    <a:ext uri="{9D8B030D-6E8A-4147-A177-3AD203B41FA5}">
                      <a16:colId xmlns:a16="http://schemas.microsoft.com/office/drawing/2014/main" val="20001"/>
                    </a:ext>
                  </a:extLst>
                </a:gridCol>
                <a:gridCol w="2778434">
                  <a:extLst>
                    <a:ext uri="{9D8B030D-6E8A-4147-A177-3AD203B41FA5}">
                      <a16:colId xmlns:a16="http://schemas.microsoft.com/office/drawing/2014/main" val="20002"/>
                    </a:ext>
                  </a:extLst>
                </a:gridCol>
                <a:gridCol w="2887579">
                  <a:extLst>
                    <a:ext uri="{9D8B030D-6E8A-4147-A177-3AD203B41FA5}">
                      <a16:colId xmlns:a16="http://schemas.microsoft.com/office/drawing/2014/main" val="20003"/>
                    </a:ext>
                  </a:extLst>
                </a:gridCol>
              </a:tblGrid>
              <a:tr h="320935">
                <a:tc>
                  <a:txBody>
                    <a:bodyPr/>
                    <a:lstStyle/>
                    <a:p>
                      <a:pPr algn="just">
                        <a:lnSpc>
                          <a:spcPct val="150000"/>
                        </a:lnSpc>
                        <a:spcAft>
                          <a:spcPts val="800"/>
                        </a:spcAft>
                      </a:pPr>
                      <a:r>
                        <a:rPr lang="en-GB" sz="1400" dirty="0">
                          <a:solidFill>
                            <a:srgbClr val="002060"/>
                          </a:solidFill>
                          <a:effectLst/>
                          <a:latin typeface="Times New Roman" panose="02020603050405020304" pitchFamily="18" charset="0"/>
                          <a:cs typeface="Times New Roman" panose="02020603050405020304" pitchFamily="18" charset="0"/>
                        </a:rPr>
                        <a:t>SI.NO</a:t>
                      </a:r>
                      <a:endParaRPr lang="en-GB"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400" dirty="0">
                          <a:solidFill>
                            <a:srgbClr val="002060"/>
                          </a:solidFill>
                          <a:effectLst/>
                          <a:latin typeface="Times New Roman" panose="02020603050405020304" pitchFamily="18" charset="0"/>
                          <a:cs typeface="Times New Roman" panose="02020603050405020304" pitchFamily="18" charset="0"/>
                        </a:rPr>
                        <a:t>TITLE OF THE PAPER</a:t>
                      </a:r>
                      <a:endParaRPr lang="en-GB"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400" dirty="0">
                          <a:solidFill>
                            <a:srgbClr val="002060"/>
                          </a:solidFill>
                          <a:effectLst/>
                          <a:latin typeface="Times New Roman" panose="02020603050405020304" pitchFamily="18" charset="0"/>
                          <a:cs typeface="Times New Roman" panose="02020603050405020304" pitchFamily="18" charset="0"/>
                        </a:rPr>
                        <a:t>DESCRIPTION</a:t>
                      </a:r>
                      <a:endParaRPr lang="en-GB"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tc>
                  <a:txBody>
                    <a:bodyPr/>
                    <a:lstStyle/>
                    <a:p>
                      <a:pPr algn="ctr">
                        <a:lnSpc>
                          <a:spcPct val="150000"/>
                        </a:lnSpc>
                        <a:spcAft>
                          <a:spcPts val="800"/>
                        </a:spcAft>
                      </a:pPr>
                      <a:r>
                        <a:rPr lang="en-GB" sz="1400" dirty="0">
                          <a:solidFill>
                            <a:srgbClr val="002060"/>
                          </a:solidFill>
                          <a:effectLst/>
                          <a:latin typeface="Times New Roman" panose="02020603050405020304" pitchFamily="18" charset="0"/>
                          <a:cs typeface="Times New Roman" panose="02020603050405020304" pitchFamily="18" charset="0"/>
                        </a:rPr>
                        <a:t>LIMITATIONS</a:t>
                      </a:r>
                      <a:endParaRPr lang="en-GB"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335" marR="61335" marT="0" marB="0">
                    <a:solidFill>
                      <a:schemeClr val="bg2">
                        <a:lumMod val="60000"/>
                        <a:lumOff val="40000"/>
                      </a:schemeClr>
                    </a:solidFill>
                  </a:tcPr>
                </a:tc>
                <a:extLst>
                  <a:ext uri="{0D108BD9-81ED-4DB2-BD59-A6C34878D82A}">
                    <a16:rowId xmlns:a16="http://schemas.microsoft.com/office/drawing/2014/main" val="10000"/>
                  </a:ext>
                </a:extLst>
              </a:tr>
              <a:tr h="3778467">
                <a:tc>
                  <a:txBody>
                    <a:bodyPr/>
                    <a:lstStyle/>
                    <a:p>
                      <a:pPr algn="ctr">
                        <a:lnSpc>
                          <a:spcPct val="150000"/>
                        </a:lnSpc>
                        <a:spcAft>
                          <a:spcPts val="800"/>
                        </a:spcAft>
                      </a:pPr>
                      <a:r>
                        <a:rPr lang="en-GB" sz="1200" dirty="0">
                          <a:solidFill>
                            <a:srgbClr val="002060"/>
                          </a:solidFill>
                          <a:effectLst/>
                          <a:latin typeface="Times New Roman" panose="02020603050405020304" pitchFamily="18" charset="0"/>
                          <a:cs typeface="Times New Roman" panose="02020603050405020304" pitchFamily="18" charset="0"/>
                        </a:rPr>
                        <a:t>2</a:t>
                      </a:r>
                      <a:endPar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87748" marR="87748" marT="0" marB="0">
                    <a:solidFill>
                      <a:schemeClr val="bg1"/>
                    </a:solidFill>
                  </a:tcPr>
                </a:tc>
                <a:tc>
                  <a:txBody>
                    <a:bodyPr/>
                    <a:lstStyle/>
                    <a:p>
                      <a:pPr algn="l">
                        <a:lnSpc>
                          <a:spcPct val="150000"/>
                        </a:lnSpc>
                        <a:spcAft>
                          <a:spcPts val="800"/>
                        </a:spcAft>
                      </a:pPr>
                      <a:r>
                        <a:rPr lang="en-US" sz="1200" dirty="0">
                          <a:solidFill>
                            <a:srgbClr val="002060"/>
                          </a:solidFill>
                          <a:effectLst/>
                          <a:latin typeface="Times New Roman" panose="02020603050405020304" pitchFamily="18" charset="0"/>
                          <a:cs typeface="Times New Roman" panose="02020603050405020304" pitchFamily="18" charset="0"/>
                        </a:rPr>
                        <a:t>Facial Emotion Detection</a:t>
                      </a:r>
                      <a:r>
                        <a:rPr lang="en-US" sz="1200" baseline="0" dirty="0">
                          <a:solidFill>
                            <a:srgbClr val="002060"/>
                          </a:solidFill>
                          <a:effectLst/>
                          <a:latin typeface="Times New Roman" panose="02020603050405020304" pitchFamily="18" charset="0"/>
                          <a:cs typeface="Times New Roman" panose="02020603050405020304" pitchFamily="18" charset="0"/>
                        </a:rPr>
                        <a:t> </a:t>
                      </a:r>
                      <a:r>
                        <a:rPr lang="en-US" sz="1200" dirty="0">
                          <a:solidFill>
                            <a:srgbClr val="002060"/>
                          </a:solidFill>
                          <a:effectLst/>
                          <a:latin typeface="Times New Roman" panose="02020603050405020304" pitchFamily="18" charset="0"/>
                          <a:cs typeface="Times New Roman" panose="02020603050405020304" pitchFamily="18" charset="0"/>
                        </a:rPr>
                        <a:t>Using</a:t>
                      </a:r>
                      <a:r>
                        <a:rPr lang="en-US" sz="1200" baseline="0" dirty="0">
                          <a:solidFill>
                            <a:srgbClr val="002060"/>
                          </a:solidFill>
                          <a:effectLst/>
                          <a:latin typeface="Times New Roman" panose="02020603050405020304" pitchFamily="18" charset="0"/>
                          <a:cs typeface="Times New Roman" panose="02020603050405020304" pitchFamily="18" charset="0"/>
                        </a:rPr>
                        <a:t> </a:t>
                      </a:r>
                      <a:r>
                        <a:rPr lang="en-US" sz="1200" dirty="0">
                          <a:solidFill>
                            <a:srgbClr val="002060"/>
                          </a:solidFill>
                          <a:effectLst/>
                          <a:latin typeface="Times New Roman" panose="02020603050405020304" pitchFamily="18" charset="0"/>
                          <a:cs typeface="Times New Roman" panose="02020603050405020304" pitchFamily="18" charset="0"/>
                        </a:rPr>
                        <a:t>Deep Learning</a:t>
                      </a:r>
                    </a:p>
                    <a:p>
                      <a:pPr algn="l">
                        <a:lnSpc>
                          <a:spcPct val="150000"/>
                        </a:lnSpc>
                        <a:spcAft>
                          <a:spcPts val="800"/>
                        </a:spcAft>
                      </a:pPr>
                      <a:r>
                        <a:rPr lang="en-IN" sz="1200" b="1" kern="1200" dirty="0">
                          <a:solidFill>
                            <a:srgbClr val="002060"/>
                          </a:solidFill>
                          <a:effectLst/>
                          <a:latin typeface="Times New Roman" panose="02020603050405020304" pitchFamily="18" charset="0"/>
                          <a:ea typeface="+mn-ea"/>
                          <a:cs typeface="Times New Roman" panose="02020603050405020304" pitchFamily="18" charset="0"/>
                        </a:rPr>
                        <a:t>Author:</a:t>
                      </a:r>
                      <a:r>
                        <a:rPr lang="en-GB" sz="1200" kern="1200" dirty="0" err="1">
                          <a:solidFill>
                            <a:srgbClr val="002060"/>
                          </a:solidFill>
                          <a:effectLst/>
                          <a:latin typeface="Times New Roman" panose="02020603050405020304" pitchFamily="18" charset="0"/>
                          <a:ea typeface="+mn-ea"/>
                          <a:cs typeface="Times New Roman" panose="02020603050405020304" pitchFamily="18" charset="0"/>
                        </a:rPr>
                        <a:t>Akriti</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 Jaiswal, A. </a:t>
                      </a:r>
                      <a:r>
                        <a:rPr lang="en-GB" sz="1200" kern="1200" dirty="0" err="1">
                          <a:solidFill>
                            <a:srgbClr val="002060"/>
                          </a:solidFill>
                          <a:effectLst/>
                          <a:latin typeface="Times New Roman" panose="02020603050405020304" pitchFamily="18" charset="0"/>
                          <a:ea typeface="+mn-ea"/>
                          <a:cs typeface="Times New Roman" panose="02020603050405020304" pitchFamily="18" charset="0"/>
                        </a:rPr>
                        <a:t>Krishnama</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 Raju, </a:t>
                      </a:r>
                      <a:r>
                        <a:rPr lang="en-GB" sz="1200" kern="1200" dirty="0" err="1">
                          <a:solidFill>
                            <a:srgbClr val="002060"/>
                          </a:solidFill>
                          <a:effectLst/>
                          <a:latin typeface="Times New Roman" panose="02020603050405020304" pitchFamily="18" charset="0"/>
                          <a:ea typeface="+mn-ea"/>
                          <a:cs typeface="Times New Roman" panose="02020603050405020304" pitchFamily="18" charset="0"/>
                        </a:rPr>
                        <a:t>Suman</a:t>
                      </a:r>
                      <a:r>
                        <a:rPr lang="en-GB" sz="1200" kern="1200" dirty="0">
                          <a:solidFill>
                            <a:srgbClr val="002060"/>
                          </a:solidFill>
                          <a:effectLst/>
                          <a:latin typeface="Times New Roman" panose="02020603050405020304" pitchFamily="18" charset="0"/>
                          <a:ea typeface="+mn-ea"/>
                          <a:cs typeface="Times New Roman" panose="02020603050405020304" pitchFamily="18" charset="0"/>
                        </a:rPr>
                        <a:t> Deb</a:t>
                      </a:r>
                    </a:p>
                    <a:p>
                      <a:pPr algn="l">
                        <a:lnSpc>
                          <a:spcPct val="150000"/>
                        </a:lnSpc>
                        <a:spcAft>
                          <a:spcPts val="800"/>
                        </a:spcAft>
                      </a:pPr>
                      <a:r>
                        <a:rPr lang="en-IN" sz="1200" b="1" kern="1200" dirty="0">
                          <a:solidFill>
                            <a:srgbClr val="002060"/>
                          </a:solidFill>
                          <a:effectLst/>
                          <a:latin typeface="Times New Roman" panose="02020603050405020304" pitchFamily="18" charset="0"/>
                          <a:ea typeface="+mn-ea"/>
                          <a:cs typeface="Times New Roman" panose="02020603050405020304" pitchFamily="18" charset="0"/>
                        </a:rPr>
                        <a:t>Year:</a:t>
                      </a:r>
                      <a:r>
                        <a:rPr lang="en-IN" sz="1200" b="1" kern="1200" baseline="0" dirty="0">
                          <a:solidFill>
                            <a:srgbClr val="002060"/>
                          </a:solidFill>
                          <a:effectLst/>
                          <a:latin typeface="Times New Roman" panose="02020603050405020304" pitchFamily="18" charset="0"/>
                          <a:ea typeface="+mn-ea"/>
                          <a:cs typeface="Times New Roman" panose="02020603050405020304" pitchFamily="18" charset="0"/>
                        </a:rPr>
                        <a:t> </a:t>
                      </a:r>
                      <a:r>
                        <a:rPr lang="en-IN" sz="1200" b="0" kern="1200" dirty="0">
                          <a:solidFill>
                            <a:srgbClr val="002060"/>
                          </a:solidFill>
                          <a:effectLst/>
                          <a:latin typeface="Times New Roman" panose="02020603050405020304" pitchFamily="18" charset="0"/>
                          <a:ea typeface="+mn-ea"/>
                          <a:cs typeface="Times New Roman" panose="02020603050405020304" pitchFamily="18" charset="0"/>
                        </a:rPr>
                        <a:t>2020</a:t>
                      </a:r>
                    </a:p>
                    <a:p>
                      <a:pPr algn="l">
                        <a:lnSpc>
                          <a:spcPct val="150000"/>
                        </a:lnSpc>
                        <a:spcAft>
                          <a:spcPts val="800"/>
                        </a:spcAft>
                      </a:pPr>
                      <a:r>
                        <a:rPr lang="en-IN" sz="1200" b="1" kern="1200" dirty="0">
                          <a:solidFill>
                            <a:srgbClr val="002060"/>
                          </a:solidFill>
                          <a:effectLst/>
                          <a:latin typeface="Times New Roman" panose="02020603050405020304" pitchFamily="18" charset="0"/>
                          <a:ea typeface="+mn-ea"/>
                          <a:cs typeface="Times New Roman" panose="02020603050405020304" pitchFamily="18" charset="0"/>
                        </a:rPr>
                        <a:t>Paper: </a:t>
                      </a:r>
                      <a:r>
                        <a:rPr lang="en-IN" sz="1200" b="0" kern="1200" dirty="0">
                          <a:solidFill>
                            <a:srgbClr val="002060"/>
                          </a:solidFill>
                          <a:effectLst/>
                          <a:latin typeface="Times New Roman" panose="02020603050405020304" pitchFamily="18" charset="0"/>
                          <a:ea typeface="+mn-ea"/>
                          <a:cs typeface="Times New Roman" panose="02020603050405020304" pitchFamily="18" charset="0"/>
                        </a:rPr>
                        <a:t>IEEE </a:t>
                      </a:r>
                      <a:r>
                        <a:rPr lang="en-IN" sz="1200" b="0" kern="1200" dirty="0" err="1">
                          <a:solidFill>
                            <a:srgbClr val="002060"/>
                          </a:solidFill>
                          <a:effectLst/>
                          <a:latin typeface="Times New Roman" panose="02020603050405020304" pitchFamily="18" charset="0"/>
                          <a:ea typeface="+mn-ea"/>
                          <a:cs typeface="Times New Roman" panose="02020603050405020304" pitchFamily="18" charset="0"/>
                        </a:rPr>
                        <a:t>Conferernce</a:t>
                      </a:r>
                      <a:endParaRPr lang="en-IN" sz="12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87748" marR="87748" marT="0" marB="0">
                    <a:solidFill>
                      <a:schemeClr val="bg1"/>
                    </a:solidFill>
                  </a:tcPr>
                </a:tc>
                <a:tc>
                  <a:txBody>
                    <a:bodyPr/>
                    <a:lstStyle/>
                    <a:p>
                      <a:pPr algn="just">
                        <a:lnSpc>
                          <a:spcPct val="150000"/>
                        </a:lnSpc>
                        <a:spcAft>
                          <a:spcPts val="800"/>
                        </a:spcAft>
                      </a:pPr>
                      <a:r>
                        <a:rPr lang="en-US" sz="1200" dirty="0">
                          <a:solidFill>
                            <a:srgbClr val="002060"/>
                          </a:solidFill>
                          <a:effectLst/>
                          <a:latin typeface="Times New Roman" panose="02020603050405020304" pitchFamily="18" charset="0"/>
                          <a:cs typeface="Times New Roman" panose="02020603050405020304" pitchFamily="18" charset="0"/>
                        </a:rPr>
                        <a:t>Deep learning (DL) based emotion detection gives performance better than traditional methods with image processing. This paper presents the design of an artificial intelligence (AI) system capable of emotion detection through facial </a:t>
                      </a:r>
                      <a:r>
                        <a:rPr lang="en-US" sz="1200" dirty="0" err="1">
                          <a:solidFill>
                            <a:srgbClr val="002060"/>
                          </a:solidFill>
                          <a:effectLst/>
                          <a:latin typeface="Times New Roman" panose="02020603050405020304" pitchFamily="18" charset="0"/>
                          <a:cs typeface="Times New Roman" panose="02020603050405020304" pitchFamily="18" charset="0"/>
                        </a:rPr>
                        <a:t>expressions.The</a:t>
                      </a:r>
                      <a:r>
                        <a:rPr lang="en-US" sz="1200" dirty="0">
                          <a:solidFill>
                            <a:srgbClr val="002060"/>
                          </a:solidFill>
                          <a:effectLst/>
                          <a:latin typeface="Times New Roman" panose="02020603050405020304" pitchFamily="18" charset="0"/>
                          <a:cs typeface="Times New Roman" panose="02020603050405020304" pitchFamily="18" charset="0"/>
                        </a:rPr>
                        <a:t> performance of the proposed method is evaluated using two datasets Facial emotion recognition challenge (FERC-2013) and </a:t>
                      </a:r>
                      <a:r>
                        <a:rPr lang="en-US" sz="1200" dirty="0" err="1">
                          <a:solidFill>
                            <a:srgbClr val="002060"/>
                          </a:solidFill>
                          <a:effectLst/>
                          <a:latin typeface="Times New Roman" panose="02020603050405020304" pitchFamily="18" charset="0"/>
                          <a:cs typeface="Times New Roman" panose="02020603050405020304" pitchFamily="18" charset="0"/>
                        </a:rPr>
                        <a:t>Japanesse</a:t>
                      </a:r>
                      <a:r>
                        <a:rPr lang="en-US" sz="1200" dirty="0">
                          <a:solidFill>
                            <a:srgbClr val="002060"/>
                          </a:solidFill>
                          <a:effectLst/>
                          <a:latin typeface="Times New Roman" panose="02020603050405020304" pitchFamily="18" charset="0"/>
                          <a:cs typeface="Times New Roman" panose="02020603050405020304" pitchFamily="18" charset="0"/>
                        </a:rPr>
                        <a:t> female facial emotion (JAFFE). The accuracies achieved with proposed model are 70.14 and 98.65 percentage for FERC- 2013 and JAFFE datasets respectively.</a:t>
                      </a:r>
                      <a:endPar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87748" marR="87748" marT="0" marB="0">
                    <a:solidFill>
                      <a:schemeClr val="bg1"/>
                    </a:solidFill>
                  </a:tcPr>
                </a:tc>
                <a:tc>
                  <a:txBody>
                    <a:bodyPr/>
                    <a:lstStyle/>
                    <a:p>
                      <a:pPr algn="just">
                        <a:lnSpc>
                          <a:spcPct val="150000"/>
                        </a:lnSpc>
                        <a:spcAft>
                          <a:spcPts val="800"/>
                        </a:spcAft>
                      </a:pPr>
                      <a:r>
                        <a:rPr lang="en-US" sz="1200" dirty="0">
                          <a:solidFill>
                            <a:srgbClr val="002060"/>
                          </a:solidFill>
                          <a:effectLst/>
                          <a:latin typeface="Times New Roman" panose="02020603050405020304" pitchFamily="18" charset="0"/>
                          <a:cs typeface="Times New Roman" panose="02020603050405020304" pitchFamily="18" charset="0"/>
                        </a:rPr>
                        <a:t>Mimics could be to some extent controlled by humans and therefore the recognition results might be intentionally or unintentionally falsified. Disadvantages  of face detection include huge storage requirements, vulnerable detection, and potential privacy issues.</a:t>
                      </a:r>
                      <a:endParaRPr lang="en-IN"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87748" marR="87748" marT="0" marB="0">
                    <a:solidFill>
                      <a:schemeClr val="bg1"/>
                    </a:solid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E772E348-7885-16D2-278C-21998F6E8093}"/>
              </a:ext>
            </a:extLst>
          </p:cNvPr>
          <p:cNvSpPr txBox="1"/>
          <p:nvPr/>
        </p:nvSpPr>
        <p:spPr>
          <a:xfrm>
            <a:off x="8495969" y="4565211"/>
            <a:ext cx="274320"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249000"/>
      </p:ext>
    </p:extLst>
  </p:cSld>
  <p:clrMapOvr>
    <a:masterClrMapping/>
  </p:clrMapOvr>
</p:sld>
</file>

<file path=ppt/theme/theme1.xml><?xml version="1.0" encoding="utf-8"?>
<a:theme xmlns:a="http://schemas.openxmlformats.org/drawingml/2006/main" name="Accentuation Rules by Slidesgo">
  <a:themeElements>
    <a:clrScheme name="Simple Light">
      <a:dk1>
        <a:srgbClr val="191919"/>
      </a:dk1>
      <a:lt1>
        <a:srgbClr val="FFFFFF"/>
      </a:lt1>
      <a:dk2>
        <a:srgbClr val="7EB2FE"/>
      </a:dk2>
      <a:lt2>
        <a:srgbClr val="024581"/>
      </a:lt2>
      <a:accent1>
        <a:srgbClr val="FDB813"/>
      </a:accent1>
      <a:accent2>
        <a:srgbClr val="ED1B24"/>
      </a:accent2>
      <a:accent3>
        <a:srgbClr val="FFF0CF"/>
      </a:accent3>
      <a:accent4>
        <a:srgbClr val="DACDB3"/>
      </a:accent4>
      <a:accent5>
        <a:srgbClr val="7F4822"/>
      </a:accent5>
      <a:accent6>
        <a:srgbClr val="899C00"/>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3331</Words>
  <Application>Microsoft Office PowerPoint</Application>
  <PresentationFormat>On-screen Show (16:9)</PresentationFormat>
  <Paragraphs>223</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Catamaran</vt:lpstr>
      <vt:lpstr>Times New Roman</vt:lpstr>
      <vt:lpstr>Open Sans</vt:lpstr>
      <vt:lpstr>Barlow Semi Condensed ExtraBold</vt:lpstr>
      <vt:lpstr>Arial</vt:lpstr>
      <vt:lpstr>Wingdings</vt:lpstr>
      <vt:lpstr>Accentuation Rules by Slidesgo</vt:lpstr>
      <vt:lpstr>PowerPoint Presentation</vt:lpstr>
      <vt:lpstr>PowerPoint Presentation</vt:lpstr>
      <vt:lpstr>ABSTRACT</vt:lpstr>
      <vt:lpstr>INTRODUCTION</vt:lpstr>
      <vt:lpstr>OBJECTIVE OF PROPOSED SYSTEM</vt:lpstr>
      <vt:lpstr>PowerPoint Presentation</vt:lpstr>
      <vt:lpstr>SCOPE</vt:lpstr>
      <vt:lpstr>LITERATURE SURVEY </vt:lpstr>
      <vt:lpstr>PowerPoint Presentation</vt:lpstr>
      <vt:lpstr>PowerPoint Presentation</vt:lpstr>
      <vt:lpstr>PowerPoint Presentation</vt:lpstr>
      <vt:lpstr>PowerPoint Presentation</vt:lpstr>
      <vt:lpstr> EXISTING SYSTEM</vt:lpstr>
      <vt:lpstr>PowerPoint Presentation</vt:lpstr>
      <vt:lpstr>PROBLEM STATEMENT</vt:lpstr>
      <vt:lpstr> PROPOSED SYSTEM</vt:lpstr>
      <vt:lpstr>PROPOSED SYSTEM ARCHITECTURE</vt:lpstr>
      <vt:lpstr>DESCRIPTION</vt:lpstr>
      <vt:lpstr>MODULES </vt:lpstr>
      <vt:lpstr>MODULE DESCRIPTION </vt:lpstr>
      <vt:lpstr>PowerPoint Presentation</vt:lpstr>
      <vt:lpstr>PowerPoint Presentation</vt:lpstr>
      <vt:lpstr>PowerPoint Presentation</vt:lpstr>
      <vt:lpstr>PowerPoint Presentation</vt:lpstr>
      <vt:lpstr>PowerPoint Presentation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JAYAPRIYA SELVAKUMAR</cp:lastModifiedBy>
  <cp:revision>84</cp:revision>
  <dcterms:modified xsi:type="dcterms:W3CDTF">2023-02-20T07:35:18Z</dcterms:modified>
</cp:coreProperties>
</file>