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64" r:id="rId3"/>
    <p:sldId id="257" r:id="rId4"/>
    <p:sldId id="258" r:id="rId5"/>
    <p:sldId id="262" r:id="rId6"/>
    <p:sldId id="265" r:id="rId7"/>
    <p:sldId id="270" r:id="rId8"/>
    <p:sldId id="259" r:id="rId9"/>
    <p:sldId id="266" r:id="rId10"/>
    <p:sldId id="260" r:id="rId11"/>
    <p:sldId id="267" r:id="rId12"/>
    <p:sldId id="268" r:id="rId13"/>
    <p:sldId id="272" r:id="rId14"/>
    <p:sldId id="271" r:id="rId15"/>
    <p:sldId id="269" r:id="rId16"/>
    <p:sldId id="263"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shree Jayu" initials="JJ" lastIdx="1" clrIdx="0">
    <p:extLst>
      <p:ext uri="{19B8F6BF-5375-455C-9EA6-DF929625EA0E}">
        <p15:presenceInfo xmlns:p15="http://schemas.microsoft.com/office/powerpoint/2012/main" userId="30525cde15a25c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5761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9614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522655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333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131456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80158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403061-BD78-4AE4-8543-BEE53FDA837F}"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73149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629098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2700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3061-BD78-4AE4-8543-BEE53FDA837F}"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8481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03061-BD78-4AE4-8543-BEE53FDA837F}" type="datetimeFigureOut">
              <a:rPr lang="en-IN" smtClean="0"/>
              <a:t>09-11-2020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33242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261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03061-BD78-4AE4-8543-BEE53FDA837F}" type="datetimeFigureOut">
              <a:rPr lang="en-IN" smtClean="0"/>
              <a:t>09-11-2020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8719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03061-BD78-4AE4-8543-BEE53FDA837F}" type="datetimeFigureOut">
              <a:rPr lang="en-IN" smtClean="0"/>
              <a:t>09-11-2020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420359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3061-BD78-4AE4-8543-BEE53FDA837F}" type="datetimeFigureOut">
              <a:rPr lang="en-IN" smtClean="0"/>
              <a:t>09-11-2020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134141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337019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03061-BD78-4AE4-8543-BEE53FDA837F}" type="datetimeFigureOut">
              <a:rPr lang="en-IN" smtClean="0"/>
              <a:t>09-11-2020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B3093B-CC50-4CBB-BDFB-F36F2B91CDB1}" type="slidenum">
              <a:rPr lang="en-IN" smtClean="0"/>
              <a:t>‹#›</a:t>
            </a:fld>
            <a:endParaRPr lang="en-IN"/>
          </a:p>
        </p:txBody>
      </p:sp>
    </p:spTree>
    <p:extLst>
      <p:ext uri="{BB962C8B-B14F-4D97-AF65-F5344CB8AC3E}">
        <p14:creationId xmlns:p14="http://schemas.microsoft.com/office/powerpoint/2010/main" val="299720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403061-BD78-4AE4-8543-BEE53FDA837F}" type="datetimeFigureOut">
              <a:rPr lang="en-IN" smtClean="0"/>
              <a:t>09-11-2020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B3093B-CC50-4CBB-BDFB-F36F2B91CDB1}" type="slidenum">
              <a:rPr lang="en-IN" smtClean="0"/>
              <a:t>‹#›</a:t>
            </a:fld>
            <a:endParaRPr lang="en-IN"/>
          </a:p>
        </p:txBody>
      </p:sp>
    </p:spTree>
    <p:extLst>
      <p:ext uri="{BB962C8B-B14F-4D97-AF65-F5344CB8AC3E}">
        <p14:creationId xmlns:p14="http://schemas.microsoft.com/office/powerpoint/2010/main" val="457611273"/>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5175-DEDA-41EB-AD46-60BE98758B84}"/>
              </a:ext>
            </a:extLst>
          </p:cNvPr>
          <p:cNvSpPr>
            <a:spLocks noGrp="1"/>
          </p:cNvSpPr>
          <p:nvPr>
            <p:ph type="ctrTitle"/>
          </p:nvPr>
        </p:nvSpPr>
        <p:spPr>
          <a:xfrm>
            <a:off x="1595269" y="-261257"/>
            <a:ext cx="9001462" cy="2313992"/>
          </a:xfrm>
        </p:spPr>
        <p:txBody>
          <a:bodyPr/>
          <a:lstStyle/>
          <a:p>
            <a:r>
              <a:rPr lang="en-IN" dirty="0">
                <a:solidFill>
                  <a:schemeClr val="tx2">
                    <a:lumMod val="75000"/>
                  </a:schemeClr>
                </a:solidFill>
                <a:latin typeface="Castellar" panose="020A0402060406010301" pitchFamily="18" charset="0"/>
              </a:rPr>
              <a:t>MINI Project</a:t>
            </a:r>
            <a:br>
              <a:rPr lang="en-IN" dirty="0">
                <a:solidFill>
                  <a:schemeClr val="tx2">
                    <a:lumMod val="75000"/>
                  </a:schemeClr>
                </a:solidFill>
                <a:latin typeface="Castellar" panose="020A0402060406010301" pitchFamily="18" charset="0"/>
              </a:rPr>
            </a:br>
            <a:r>
              <a:rPr lang="en-IN" dirty="0">
                <a:solidFill>
                  <a:schemeClr val="tx2">
                    <a:lumMod val="75000"/>
                  </a:schemeClr>
                </a:solidFill>
                <a:latin typeface="Castellar" panose="020A0402060406010301" pitchFamily="18" charset="0"/>
              </a:rPr>
              <a:t>               -</a:t>
            </a:r>
            <a:r>
              <a:rPr lang="en-IN" sz="3200" dirty="0">
                <a:solidFill>
                  <a:schemeClr val="tx2">
                    <a:lumMod val="75000"/>
                  </a:schemeClr>
                </a:solidFill>
                <a:latin typeface="Castellar" panose="020A0402060406010301" pitchFamily="18" charset="0"/>
              </a:rPr>
              <a:t>Team g4</a:t>
            </a:r>
          </a:p>
        </p:txBody>
      </p:sp>
      <p:sp>
        <p:nvSpPr>
          <p:cNvPr id="3" name="Subtitle 2">
            <a:extLst>
              <a:ext uri="{FF2B5EF4-FFF2-40B4-BE49-F238E27FC236}">
                <a16:creationId xmlns:a16="http://schemas.microsoft.com/office/drawing/2014/main" id="{03172290-85B2-4044-98FF-CC0E345F13BC}"/>
              </a:ext>
            </a:extLst>
          </p:cNvPr>
          <p:cNvSpPr>
            <a:spLocks noGrp="1"/>
          </p:cNvSpPr>
          <p:nvPr>
            <p:ph type="subTitle" idx="1"/>
          </p:nvPr>
        </p:nvSpPr>
        <p:spPr>
          <a:xfrm>
            <a:off x="1595269" y="2388637"/>
            <a:ext cx="9001462" cy="4385387"/>
          </a:xfrm>
        </p:spPr>
        <p:txBody>
          <a:bodyPr>
            <a:normAutofit/>
          </a:bodyPr>
          <a:lstStyle/>
          <a:p>
            <a:r>
              <a:rPr lang="en-IN" sz="3200" b="1" i="1" dirty="0">
                <a:solidFill>
                  <a:schemeClr val="tx2">
                    <a:lumMod val="75000"/>
                  </a:schemeClr>
                </a:solidFill>
                <a:latin typeface="+mj-lt"/>
              </a:rPr>
              <a:t>PREPARED BY</a:t>
            </a:r>
          </a:p>
          <a:p>
            <a:r>
              <a:rPr lang="en-IN" i="1" dirty="0">
                <a:solidFill>
                  <a:schemeClr val="tx1">
                    <a:lumMod val="95000"/>
                  </a:schemeClr>
                </a:solidFill>
                <a:latin typeface="+mj-lt"/>
              </a:rPr>
              <a:t>JAYASHREE.M</a:t>
            </a:r>
          </a:p>
          <a:p>
            <a:r>
              <a:rPr lang="en-IN" i="1" dirty="0">
                <a:solidFill>
                  <a:schemeClr val="tx1">
                    <a:lumMod val="95000"/>
                  </a:schemeClr>
                </a:solidFill>
                <a:latin typeface="+mj-lt"/>
              </a:rPr>
              <a:t>VENMATHEE.B.T</a:t>
            </a:r>
          </a:p>
          <a:p>
            <a:r>
              <a:rPr lang="en-IN" i="1" dirty="0">
                <a:solidFill>
                  <a:schemeClr val="tx1">
                    <a:lumMod val="95000"/>
                  </a:schemeClr>
                </a:solidFill>
                <a:latin typeface="+mj-lt"/>
              </a:rPr>
              <a:t>PRIYANKA.V</a:t>
            </a:r>
          </a:p>
          <a:p>
            <a:r>
              <a:rPr lang="en-IN" i="1" dirty="0">
                <a:solidFill>
                  <a:schemeClr val="tx1">
                    <a:lumMod val="95000"/>
                  </a:schemeClr>
                </a:solidFill>
                <a:latin typeface="+mj-lt"/>
              </a:rPr>
              <a:t>    DURGA VISHALINI.M</a:t>
            </a:r>
          </a:p>
          <a:p>
            <a:r>
              <a:rPr lang="en-IN" i="1" dirty="0">
                <a:solidFill>
                  <a:schemeClr val="tx1">
                    <a:lumMod val="95000"/>
                  </a:schemeClr>
                </a:solidFill>
                <a:latin typeface="+mj-lt"/>
              </a:rPr>
              <a:t>RITHIHA.S.K</a:t>
            </a:r>
          </a:p>
          <a:p>
            <a:endParaRPr lang="en-IN" i="1" dirty="0">
              <a:solidFill>
                <a:schemeClr val="tx2">
                  <a:lumMod val="75000"/>
                </a:schemeClr>
              </a:solidFill>
              <a:latin typeface="+mj-lt"/>
            </a:endParaRPr>
          </a:p>
          <a:p>
            <a:endParaRPr lang="en-IN" i="1" dirty="0">
              <a:solidFill>
                <a:schemeClr val="tx2">
                  <a:lumMod val="75000"/>
                </a:schemeClr>
              </a:solidFill>
              <a:latin typeface="+mj-lt"/>
            </a:endParaRPr>
          </a:p>
        </p:txBody>
      </p:sp>
    </p:spTree>
    <p:extLst>
      <p:ext uri="{BB962C8B-B14F-4D97-AF65-F5344CB8AC3E}">
        <p14:creationId xmlns:p14="http://schemas.microsoft.com/office/powerpoint/2010/main" val="38172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26B6-149F-43A3-8FA4-E1E82AA91BEA}"/>
              </a:ext>
            </a:extLst>
          </p:cNvPr>
          <p:cNvSpPr>
            <a:spLocks noGrp="1"/>
          </p:cNvSpPr>
          <p:nvPr>
            <p:ph type="title"/>
          </p:nvPr>
        </p:nvSpPr>
        <p:spPr>
          <a:xfrm>
            <a:off x="326572" y="464978"/>
            <a:ext cx="10791695" cy="555171"/>
          </a:xfrm>
        </p:spPr>
        <p:txBody>
          <a:bodyPr>
            <a:normAutofit fontScale="90000"/>
          </a:bodyPr>
          <a:lstStyle/>
          <a:p>
            <a:pPr algn="l"/>
            <a:r>
              <a:rPr lang="en-US" dirty="0">
                <a:solidFill>
                  <a:schemeClr val="tx2">
                    <a:lumMod val="75000"/>
                  </a:schemeClr>
                </a:solidFill>
              </a:rPr>
              <a:t>Deposit MODULE</a:t>
            </a:r>
            <a:endParaRPr lang="en-IN" dirty="0"/>
          </a:p>
        </p:txBody>
      </p:sp>
      <p:sp>
        <p:nvSpPr>
          <p:cNvPr id="3" name="Text Placeholder 2">
            <a:extLst>
              <a:ext uri="{FF2B5EF4-FFF2-40B4-BE49-F238E27FC236}">
                <a16:creationId xmlns:a16="http://schemas.microsoft.com/office/drawing/2014/main" id="{1789C05C-DC66-459F-9AA4-0E49856849EA}"/>
              </a:ext>
            </a:extLst>
          </p:cNvPr>
          <p:cNvSpPr>
            <a:spLocks noGrp="1"/>
          </p:cNvSpPr>
          <p:nvPr>
            <p:ph idx="1"/>
          </p:nvPr>
        </p:nvSpPr>
        <p:spPr>
          <a:xfrm>
            <a:off x="848480" y="2155370"/>
            <a:ext cx="10353762" cy="3159967"/>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2298B14-07E0-409C-9F88-75E3C799C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573" y="1720622"/>
            <a:ext cx="3638550" cy="1457325"/>
          </a:xfrm>
          <a:prstGeom prst="rect">
            <a:avLst/>
          </a:prstGeom>
        </p:spPr>
      </p:pic>
      <p:pic>
        <p:nvPicPr>
          <p:cNvPr id="10" name="Picture 9">
            <a:extLst>
              <a:ext uri="{FF2B5EF4-FFF2-40B4-BE49-F238E27FC236}">
                <a16:creationId xmlns:a16="http://schemas.microsoft.com/office/drawing/2014/main" id="{E45A6EAC-43E4-4058-8E7E-7FE693C3C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182" y="256834"/>
            <a:ext cx="3638550" cy="3362325"/>
          </a:xfrm>
          <a:prstGeom prst="rect">
            <a:avLst/>
          </a:prstGeom>
        </p:spPr>
      </p:pic>
      <p:cxnSp>
        <p:nvCxnSpPr>
          <p:cNvPr id="12" name="Straight Arrow Connector 11">
            <a:extLst>
              <a:ext uri="{FF2B5EF4-FFF2-40B4-BE49-F238E27FC236}">
                <a16:creationId xmlns:a16="http://schemas.microsoft.com/office/drawing/2014/main" id="{371203C2-CA5C-45A2-A877-462B72861C4C}"/>
              </a:ext>
            </a:extLst>
          </p:cNvPr>
          <p:cNvCxnSpPr/>
          <p:nvPr/>
        </p:nvCxnSpPr>
        <p:spPr>
          <a:xfrm>
            <a:off x="5346441" y="2449284"/>
            <a:ext cx="154888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E73692F1-F4CE-42EE-A8D8-5BDF39F71718}"/>
              </a:ext>
            </a:extLst>
          </p:cNvPr>
          <p:cNvSpPr txBox="1"/>
          <p:nvPr/>
        </p:nvSpPr>
        <p:spPr>
          <a:xfrm>
            <a:off x="989758" y="4319632"/>
            <a:ext cx="1049504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the deposit page, enter the deposit amount in the desired amount field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enter the account to which you want to deposit your amount.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Click the make deposit button to go further.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your menu page will updated with message as shown in the second dialog box. </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77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7B9C-BFA1-4AD4-AF89-1F81EEEB2DBA}"/>
              </a:ext>
            </a:extLst>
          </p:cNvPr>
          <p:cNvSpPr>
            <a:spLocks noGrp="1"/>
          </p:cNvSpPr>
          <p:nvPr>
            <p:ph type="title"/>
          </p:nvPr>
        </p:nvSpPr>
        <p:spPr>
          <a:xfrm>
            <a:off x="447264" y="324387"/>
            <a:ext cx="10353761" cy="903648"/>
          </a:xfrm>
        </p:spPr>
        <p:txBody>
          <a:bodyPr>
            <a:normAutofit/>
          </a:bodyPr>
          <a:lstStyle/>
          <a:p>
            <a:pPr algn="l"/>
            <a:r>
              <a:rPr lang="en-US" dirty="0">
                <a:solidFill>
                  <a:schemeClr val="tx2">
                    <a:lumMod val="75000"/>
                  </a:schemeClr>
                </a:solidFill>
              </a:rPr>
              <a:t>Withdraw module</a:t>
            </a:r>
            <a:endParaRPr lang="en-IN" dirty="0">
              <a:solidFill>
                <a:schemeClr val="tx2">
                  <a:lumMod val="75000"/>
                </a:schemeClr>
              </a:solidFill>
            </a:endParaRPr>
          </a:p>
        </p:txBody>
      </p:sp>
      <p:sp>
        <p:nvSpPr>
          <p:cNvPr id="6" name="TextBox 5">
            <a:extLst>
              <a:ext uri="{FF2B5EF4-FFF2-40B4-BE49-F238E27FC236}">
                <a16:creationId xmlns:a16="http://schemas.microsoft.com/office/drawing/2014/main" id="{04B69FAD-F4A2-4678-961A-94CBDD5D31F0}"/>
              </a:ext>
            </a:extLst>
          </p:cNvPr>
          <p:cNvSpPr txBox="1"/>
          <p:nvPr/>
        </p:nvSpPr>
        <p:spPr>
          <a:xfrm>
            <a:off x="1573050" y="4124131"/>
            <a:ext cx="922797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click deposit option in your menu page then the first dialog box will appear</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Here you have to enter the amount to be withdraw from an account in the desired amount field.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you have to select the account in the desired account column in the field required.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click make withdrawal button to make changes in the menu page as shown in the dialog box.</a:t>
            </a:r>
            <a:endParaRPr lang="en-US"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C5DEB90-461B-427A-BE37-4C27892A0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802" y="1871079"/>
            <a:ext cx="4004291" cy="1889158"/>
          </a:xfrm>
        </p:spPr>
      </p:pic>
      <p:pic>
        <p:nvPicPr>
          <p:cNvPr id="10" name="Picture 9">
            <a:extLst>
              <a:ext uri="{FF2B5EF4-FFF2-40B4-BE49-F238E27FC236}">
                <a16:creationId xmlns:a16="http://schemas.microsoft.com/office/drawing/2014/main" id="{9897EDE5-994C-46B8-839C-18315FD59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802" y="397912"/>
            <a:ext cx="3638550" cy="3362325"/>
          </a:xfrm>
          <a:prstGeom prst="rect">
            <a:avLst/>
          </a:prstGeom>
        </p:spPr>
      </p:pic>
      <p:cxnSp>
        <p:nvCxnSpPr>
          <p:cNvPr id="12" name="Straight Arrow Connector 11">
            <a:extLst>
              <a:ext uri="{FF2B5EF4-FFF2-40B4-BE49-F238E27FC236}">
                <a16:creationId xmlns:a16="http://schemas.microsoft.com/office/drawing/2014/main" id="{275EEB06-1904-4E6C-8C19-43FACC8C94A5}"/>
              </a:ext>
            </a:extLst>
          </p:cNvPr>
          <p:cNvCxnSpPr/>
          <p:nvPr/>
        </p:nvCxnSpPr>
        <p:spPr>
          <a:xfrm>
            <a:off x="5906278" y="2733869"/>
            <a:ext cx="118498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7480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1A09-640A-409B-8D82-CDA9A439741D}"/>
              </a:ext>
            </a:extLst>
          </p:cNvPr>
          <p:cNvSpPr>
            <a:spLocks noGrp="1"/>
          </p:cNvSpPr>
          <p:nvPr>
            <p:ph type="title"/>
          </p:nvPr>
        </p:nvSpPr>
        <p:spPr>
          <a:xfrm>
            <a:off x="428604" y="217715"/>
            <a:ext cx="10353761" cy="827314"/>
          </a:xfrm>
        </p:spPr>
        <p:txBody>
          <a:bodyPr>
            <a:normAutofit/>
          </a:bodyPr>
          <a:lstStyle/>
          <a:p>
            <a:pPr algn="l"/>
            <a:r>
              <a:rPr lang="en-US" dirty="0">
                <a:solidFill>
                  <a:schemeClr val="tx2">
                    <a:lumMod val="75000"/>
                  </a:schemeClr>
                </a:solidFill>
              </a:rPr>
              <a:t>Transfer module</a:t>
            </a:r>
            <a:endParaRPr lang="en-IN" dirty="0">
              <a:solidFill>
                <a:schemeClr val="tx2">
                  <a:lumMod val="75000"/>
                </a:schemeClr>
              </a:solidFill>
            </a:endParaRPr>
          </a:p>
        </p:txBody>
      </p:sp>
      <p:sp>
        <p:nvSpPr>
          <p:cNvPr id="6" name="TextBox 5">
            <a:extLst>
              <a:ext uri="{FF2B5EF4-FFF2-40B4-BE49-F238E27FC236}">
                <a16:creationId xmlns:a16="http://schemas.microsoft.com/office/drawing/2014/main" id="{C6158575-67C0-4486-A269-E258E666A1DF}"/>
              </a:ext>
            </a:extLst>
          </p:cNvPr>
          <p:cNvSpPr txBox="1"/>
          <p:nvPr/>
        </p:nvSpPr>
        <p:spPr>
          <a:xfrm>
            <a:off x="858416" y="4516016"/>
            <a:ext cx="1060890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click the transfer option in the menu page then the above first dialog box will be appeared.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 enter the desired amount in the corresponding field and also enter the account is transferring the amount and also the account which get the amount from it respectively.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the changes will be updated in the white space as shown in the second dialog box.</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9C9A158-B1D9-4B90-98EB-4E6190988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6377" y="777452"/>
            <a:ext cx="3638550" cy="3362325"/>
          </a:xfrm>
        </p:spPr>
      </p:pic>
      <p:pic>
        <p:nvPicPr>
          <p:cNvPr id="10" name="Picture 9">
            <a:extLst>
              <a:ext uri="{FF2B5EF4-FFF2-40B4-BE49-F238E27FC236}">
                <a16:creationId xmlns:a16="http://schemas.microsoft.com/office/drawing/2014/main" id="{512C8580-2932-4337-AB76-976220CE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590" y="1492462"/>
            <a:ext cx="3638550" cy="1699043"/>
          </a:xfrm>
          <a:prstGeom prst="rect">
            <a:avLst/>
          </a:prstGeom>
        </p:spPr>
      </p:pic>
      <p:cxnSp>
        <p:nvCxnSpPr>
          <p:cNvPr id="12" name="Straight Arrow Connector 11">
            <a:extLst>
              <a:ext uri="{FF2B5EF4-FFF2-40B4-BE49-F238E27FC236}">
                <a16:creationId xmlns:a16="http://schemas.microsoft.com/office/drawing/2014/main" id="{000A0C4D-9535-4A30-9D7A-C403879D190B}"/>
              </a:ext>
            </a:extLst>
          </p:cNvPr>
          <p:cNvCxnSpPr/>
          <p:nvPr/>
        </p:nvCxnSpPr>
        <p:spPr>
          <a:xfrm>
            <a:off x="5523722" y="2341984"/>
            <a:ext cx="142758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9901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205A-EADA-4A7D-8CF7-B46C89C04D43}"/>
              </a:ext>
            </a:extLst>
          </p:cNvPr>
          <p:cNvSpPr>
            <a:spLocks noGrp="1"/>
          </p:cNvSpPr>
          <p:nvPr>
            <p:ph type="title"/>
          </p:nvPr>
        </p:nvSpPr>
        <p:spPr>
          <a:xfrm>
            <a:off x="344628" y="0"/>
            <a:ext cx="10353761" cy="1326321"/>
          </a:xfrm>
        </p:spPr>
        <p:txBody>
          <a:bodyPr/>
          <a:lstStyle/>
          <a:p>
            <a:pPr algn="l"/>
            <a:r>
              <a:rPr lang="en-US" dirty="0">
                <a:solidFill>
                  <a:schemeClr val="tx2">
                    <a:lumMod val="75000"/>
                  </a:schemeClr>
                </a:solidFill>
              </a:rPr>
              <a:t>Account info module</a:t>
            </a:r>
            <a:endParaRPr lang="en-IN" dirty="0">
              <a:solidFill>
                <a:schemeClr val="tx2">
                  <a:lumMod val="75000"/>
                </a:schemeClr>
              </a:solidFill>
            </a:endParaRPr>
          </a:p>
        </p:txBody>
      </p:sp>
      <p:pic>
        <p:nvPicPr>
          <p:cNvPr id="5" name="Content Placeholder 4">
            <a:extLst>
              <a:ext uri="{FF2B5EF4-FFF2-40B4-BE49-F238E27FC236}">
                <a16:creationId xmlns:a16="http://schemas.microsoft.com/office/drawing/2014/main" id="{F851102A-0626-46EE-8250-E82A947D4A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7805" y="1135516"/>
            <a:ext cx="4876800" cy="2615391"/>
          </a:xfrm>
        </p:spPr>
      </p:pic>
      <p:pic>
        <p:nvPicPr>
          <p:cNvPr id="7" name="Picture 6">
            <a:extLst>
              <a:ext uri="{FF2B5EF4-FFF2-40B4-BE49-F238E27FC236}">
                <a16:creationId xmlns:a16="http://schemas.microsoft.com/office/drawing/2014/main" id="{FACD23BD-6AF7-461F-A696-D48C0E8AA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41" y="1238152"/>
            <a:ext cx="3638550" cy="3362325"/>
          </a:xfrm>
          <a:prstGeom prst="rect">
            <a:avLst/>
          </a:prstGeom>
        </p:spPr>
      </p:pic>
      <p:cxnSp>
        <p:nvCxnSpPr>
          <p:cNvPr id="9" name="Straight Arrow Connector 8">
            <a:extLst>
              <a:ext uri="{FF2B5EF4-FFF2-40B4-BE49-F238E27FC236}">
                <a16:creationId xmlns:a16="http://schemas.microsoft.com/office/drawing/2014/main" id="{DA518CCC-74B0-424E-AF32-6B176DC3AE02}"/>
              </a:ext>
            </a:extLst>
          </p:cNvPr>
          <p:cNvCxnSpPr>
            <a:cxnSpLocks/>
          </p:cNvCxnSpPr>
          <p:nvPr/>
        </p:nvCxnSpPr>
        <p:spPr>
          <a:xfrm>
            <a:off x="5113176" y="2295331"/>
            <a:ext cx="13809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E37DAAB6-5FA1-4BE1-963E-7AA49DD0D4AD}"/>
              </a:ext>
            </a:extLst>
          </p:cNvPr>
          <p:cNvSpPr txBox="1"/>
          <p:nvPr/>
        </p:nvSpPr>
        <p:spPr>
          <a:xfrm>
            <a:off x="1250302" y="5253135"/>
            <a:ext cx="10524931"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you click the account info option in the menu page then the above second dialog box will be appeared.</a:t>
            </a:r>
          </a:p>
          <a:p>
            <a:r>
              <a:rPr lang="en-US" sz="2000" dirty="0">
                <a:latin typeface="Times New Roman" panose="02020603050405020304" pitchFamily="18" charset="0"/>
                <a:cs typeface="Times New Roman" panose="02020603050405020304" pitchFamily="18" charset="0"/>
              </a:rPr>
              <a:t>In that dialog box, the detailed customer information will be shown then you can return to the menu page by clicking the return button.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17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DEA4-CA21-4FD7-9A6D-B8B30A1D5582}"/>
              </a:ext>
            </a:extLst>
          </p:cNvPr>
          <p:cNvSpPr>
            <a:spLocks noGrp="1"/>
          </p:cNvSpPr>
          <p:nvPr>
            <p:ph type="title"/>
          </p:nvPr>
        </p:nvSpPr>
        <p:spPr>
          <a:xfrm>
            <a:off x="381950" y="133740"/>
            <a:ext cx="10353761" cy="855306"/>
          </a:xfrm>
        </p:spPr>
        <p:txBody>
          <a:bodyPr/>
          <a:lstStyle/>
          <a:p>
            <a:pPr algn="l"/>
            <a:r>
              <a:rPr lang="en-US" dirty="0">
                <a:solidFill>
                  <a:schemeClr val="tx2">
                    <a:lumMod val="75000"/>
                  </a:schemeClr>
                </a:solidFill>
              </a:rPr>
              <a:t>close Account module</a:t>
            </a:r>
            <a:endParaRPr lang="en-IN" dirty="0">
              <a:solidFill>
                <a:schemeClr val="tx2">
                  <a:lumMod val="75000"/>
                </a:schemeClr>
              </a:solidFill>
            </a:endParaRPr>
          </a:p>
        </p:txBody>
      </p:sp>
      <p:pic>
        <p:nvPicPr>
          <p:cNvPr id="9" name="Content Placeholder 8">
            <a:extLst>
              <a:ext uri="{FF2B5EF4-FFF2-40B4-BE49-F238E27FC236}">
                <a16:creationId xmlns:a16="http://schemas.microsoft.com/office/drawing/2014/main" id="{DBBE6E48-8758-4340-8AF2-E4FFF46DE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6803" y="1105191"/>
            <a:ext cx="3638550" cy="3362325"/>
          </a:xfrm>
        </p:spPr>
      </p:pic>
      <p:pic>
        <p:nvPicPr>
          <p:cNvPr id="11" name="Picture 10">
            <a:extLst>
              <a:ext uri="{FF2B5EF4-FFF2-40B4-BE49-F238E27FC236}">
                <a16:creationId xmlns:a16="http://schemas.microsoft.com/office/drawing/2014/main" id="{30BB6257-3E51-4CA6-AACA-82439D291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945" y="1767276"/>
            <a:ext cx="3638550" cy="1936968"/>
          </a:xfrm>
          <a:prstGeom prst="rect">
            <a:avLst/>
          </a:prstGeom>
        </p:spPr>
      </p:pic>
      <p:cxnSp>
        <p:nvCxnSpPr>
          <p:cNvPr id="13" name="Straight Arrow Connector 12">
            <a:extLst>
              <a:ext uri="{FF2B5EF4-FFF2-40B4-BE49-F238E27FC236}">
                <a16:creationId xmlns:a16="http://schemas.microsoft.com/office/drawing/2014/main" id="{9AD1995B-A966-4BF5-8A18-D441C615E24A}"/>
              </a:ext>
            </a:extLst>
          </p:cNvPr>
          <p:cNvCxnSpPr/>
          <p:nvPr/>
        </p:nvCxnSpPr>
        <p:spPr>
          <a:xfrm>
            <a:off x="5635690" y="2495938"/>
            <a:ext cx="20154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TextBox 14">
            <a:extLst>
              <a:ext uri="{FF2B5EF4-FFF2-40B4-BE49-F238E27FC236}">
                <a16:creationId xmlns:a16="http://schemas.microsoft.com/office/drawing/2014/main" id="{EA484A2F-A7F7-4435-9C41-5BA29B8F2250}"/>
              </a:ext>
            </a:extLst>
          </p:cNvPr>
          <p:cNvSpPr txBox="1"/>
          <p:nvPr/>
        </p:nvSpPr>
        <p:spPr>
          <a:xfrm>
            <a:off x="989043" y="4759508"/>
            <a:ext cx="10664891"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click close account option in the menu page then the first dialog box appear.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Enter the account you want to close in the desired account field and click the close account button.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clicking the button once , the corresponding account will be closed.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the changes will be updated in the white screen in the menu page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55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CF87-7A08-4BF3-A903-1F0476E14EF7}"/>
              </a:ext>
            </a:extLst>
          </p:cNvPr>
          <p:cNvSpPr>
            <a:spLocks noGrp="1"/>
          </p:cNvSpPr>
          <p:nvPr>
            <p:ph type="title"/>
          </p:nvPr>
        </p:nvSpPr>
        <p:spPr>
          <a:xfrm>
            <a:off x="453594" y="109162"/>
            <a:ext cx="10353761" cy="707886"/>
          </a:xfrm>
        </p:spPr>
        <p:txBody>
          <a:bodyPr/>
          <a:lstStyle/>
          <a:p>
            <a:pPr algn="l"/>
            <a:r>
              <a:rPr lang="en-US" dirty="0">
                <a:solidFill>
                  <a:schemeClr val="tx2">
                    <a:lumMod val="75000"/>
                  </a:schemeClr>
                </a:solidFill>
              </a:rPr>
              <a:t>Exit atm module</a:t>
            </a:r>
            <a:endParaRPr lang="en-IN" dirty="0">
              <a:solidFill>
                <a:schemeClr val="tx2">
                  <a:lumMod val="75000"/>
                </a:schemeClr>
              </a:solidFill>
            </a:endParaRPr>
          </a:p>
        </p:txBody>
      </p:sp>
      <p:sp>
        <p:nvSpPr>
          <p:cNvPr id="7" name="TextBox 6">
            <a:extLst>
              <a:ext uri="{FF2B5EF4-FFF2-40B4-BE49-F238E27FC236}">
                <a16:creationId xmlns:a16="http://schemas.microsoft.com/office/drawing/2014/main" id="{8C7B0447-C677-44FE-A48D-75F30474C67E}"/>
              </a:ext>
            </a:extLst>
          </p:cNvPr>
          <p:cNvSpPr txBox="1"/>
          <p:nvPr/>
        </p:nvSpPr>
        <p:spPr>
          <a:xfrm>
            <a:off x="1259633" y="5286900"/>
            <a:ext cx="983446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you click the exit ATM option in the menu page then the login page dialog box will reopen automatically.</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5534EED-5970-4898-9034-BCEAFB44D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0805" y="1805764"/>
            <a:ext cx="2876550" cy="1898489"/>
          </a:xfrm>
        </p:spPr>
      </p:pic>
      <p:pic>
        <p:nvPicPr>
          <p:cNvPr id="10" name="Picture 9">
            <a:extLst>
              <a:ext uri="{FF2B5EF4-FFF2-40B4-BE49-F238E27FC236}">
                <a16:creationId xmlns:a16="http://schemas.microsoft.com/office/drawing/2014/main" id="{B7123DEE-2050-4A8C-AB5D-FC50BDF7E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047" y="1243984"/>
            <a:ext cx="3638550" cy="3362325"/>
          </a:xfrm>
          <a:prstGeom prst="rect">
            <a:avLst/>
          </a:prstGeom>
        </p:spPr>
      </p:pic>
      <p:cxnSp>
        <p:nvCxnSpPr>
          <p:cNvPr id="12" name="Straight Arrow Connector 11">
            <a:extLst>
              <a:ext uri="{FF2B5EF4-FFF2-40B4-BE49-F238E27FC236}">
                <a16:creationId xmlns:a16="http://schemas.microsoft.com/office/drawing/2014/main" id="{88826857-48AE-4986-A101-D02A351D80A7}"/>
              </a:ext>
            </a:extLst>
          </p:cNvPr>
          <p:cNvCxnSpPr/>
          <p:nvPr/>
        </p:nvCxnSpPr>
        <p:spPr>
          <a:xfrm>
            <a:off x="6064898" y="2789853"/>
            <a:ext cx="139959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9950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8DC7-AD44-4FD0-82C3-08766F449319}"/>
              </a:ext>
            </a:extLst>
          </p:cNvPr>
          <p:cNvSpPr>
            <a:spLocks noGrp="1"/>
          </p:cNvSpPr>
          <p:nvPr>
            <p:ph type="title"/>
          </p:nvPr>
        </p:nvSpPr>
        <p:spPr>
          <a:xfrm>
            <a:off x="1229244" y="657226"/>
            <a:ext cx="9733512" cy="1022283"/>
          </a:xfrm>
        </p:spPr>
        <p:txBody>
          <a:bodyPr/>
          <a:lstStyle/>
          <a:p>
            <a:pPr algn="l"/>
            <a:r>
              <a:rPr lang="en-US" dirty="0" err="1">
                <a:solidFill>
                  <a:schemeClr val="tx2">
                    <a:lumMod val="75000"/>
                  </a:schemeClr>
                </a:solidFill>
              </a:rPr>
              <a:t>CoNClusion</a:t>
            </a:r>
            <a:endParaRPr lang="en-IN" dirty="0">
              <a:solidFill>
                <a:schemeClr val="tx2">
                  <a:lumMod val="75000"/>
                </a:schemeClr>
              </a:solidFill>
            </a:endParaRPr>
          </a:p>
        </p:txBody>
      </p:sp>
      <p:sp>
        <p:nvSpPr>
          <p:cNvPr id="3" name="Text Placeholder 2">
            <a:extLst>
              <a:ext uri="{FF2B5EF4-FFF2-40B4-BE49-F238E27FC236}">
                <a16:creationId xmlns:a16="http://schemas.microsoft.com/office/drawing/2014/main" id="{46594B6C-A7F5-490D-9FC1-3764ED1E4F76}"/>
              </a:ext>
            </a:extLst>
          </p:cNvPr>
          <p:cNvSpPr>
            <a:spLocks noGrp="1"/>
          </p:cNvSpPr>
          <p:nvPr>
            <p:ph type="body" idx="1"/>
          </p:nvPr>
        </p:nvSpPr>
        <p:spPr>
          <a:xfrm>
            <a:off x="1894113" y="2108718"/>
            <a:ext cx="9451197" cy="4562670"/>
          </a:xfrm>
        </p:spPr>
        <p:txBody>
          <a:bodyPr>
            <a:norm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From the given procedure we can easily create our bank account tester using java program with GUI.</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we used java applet for the banking system.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Due to Banking system, you can easily deposit or withdraw your money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this method , you can </a:t>
            </a:r>
            <a:r>
              <a:rPr lang="en-US" sz="2000">
                <a:latin typeface="Times New Roman" panose="02020603050405020304" pitchFamily="18" charset="0"/>
                <a:cs typeface="Times New Roman" panose="02020603050405020304" pitchFamily="18" charset="0"/>
              </a:rPr>
              <a:t>save your </a:t>
            </a:r>
            <a:r>
              <a:rPr lang="en-US" sz="2000" dirty="0">
                <a:latin typeface="Times New Roman" panose="02020603050405020304" pitchFamily="18" charset="0"/>
                <a:cs typeface="Times New Roman" panose="02020603050405020304" pitchFamily="18" charset="0"/>
              </a:rPr>
              <a:t>wonderful time and you can check the current balance easily whenever it needed  etc.,</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easy to execute the java code and compile the banking system program.</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You can also find the accurate transaction of amount in your bank account easily.</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5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63A1-6221-4EEC-B602-FC658B82081F}"/>
              </a:ext>
            </a:extLst>
          </p:cNvPr>
          <p:cNvSpPr>
            <a:spLocks noGrp="1"/>
          </p:cNvSpPr>
          <p:nvPr>
            <p:ph type="ctrTitle"/>
          </p:nvPr>
        </p:nvSpPr>
        <p:spPr>
          <a:xfrm>
            <a:off x="1595269" y="718457"/>
            <a:ext cx="9001462" cy="3013788"/>
          </a:xfrm>
        </p:spPr>
        <p:txBody>
          <a:bodyPr/>
          <a:lstStyle/>
          <a:p>
            <a:r>
              <a:rPr lang="en-US" dirty="0">
                <a:solidFill>
                  <a:schemeClr val="tx2">
                    <a:lumMod val="75000"/>
                  </a:schemeClr>
                </a:solidFill>
                <a:latin typeface="Algerian" panose="04020705040A02060702" pitchFamily="82" charset="0"/>
              </a:rPr>
              <a:t>Thank you</a:t>
            </a:r>
            <a:endParaRPr lang="en-IN" dirty="0">
              <a:solidFill>
                <a:schemeClr val="tx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8D45F68-7514-4962-BB9F-98009667BBB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311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BA96-5F3D-4053-9CC0-08CEA551416A}"/>
              </a:ext>
            </a:extLst>
          </p:cNvPr>
          <p:cNvSpPr>
            <a:spLocks noGrp="1"/>
          </p:cNvSpPr>
          <p:nvPr>
            <p:ph type="title"/>
          </p:nvPr>
        </p:nvSpPr>
        <p:spPr>
          <a:xfrm>
            <a:off x="913795" y="-541175"/>
            <a:ext cx="10353761" cy="1856792"/>
          </a:xfrm>
        </p:spPr>
        <p:txBody>
          <a:bodyPr/>
          <a:lstStyle/>
          <a:p>
            <a:r>
              <a:rPr lang="en-US" i="1" u="sng" dirty="0">
                <a:solidFill>
                  <a:schemeClr val="tx2">
                    <a:lumMod val="75000"/>
                  </a:schemeClr>
                </a:solidFill>
              </a:rPr>
              <a:t>Topic : Banking System</a:t>
            </a:r>
            <a:endParaRPr lang="en-IN" i="1" u="sng" dirty="0">
              <a:solidFill>
                <a:schemeClr val="tx2">
                  <a:lumMod val="75000"/>
                </a:schemeClr>
              </a:solidFill>
            </a:endParaRPr>
          </a:p>
        </p:txBody>
      </p:sp>
      <p:sp>
        <p:nvSpPr>
          <p:cNvPr id="3" name="Content Placeholder 2">
            <a:extLst>
              <a:ext uri="{FF2B5EF4-FFF2-40B4-BE49-F238E27FC236}">
                <a16:creationId xmlns:a16="http://schemas.microsoft.com/office/drawing/2014/main" id="{A88B6F1D-43C0-4C0D-BEF7-E52DD549F4BF}"/>
              </a:ext>
            </a:extLst>
          </p:cNvPr>
          <p:cNvSpPr>
            <a:spLocks noGrp="1"/>
          </p:cNvSpPr>
          <p:nvPr>
            <p:ph idx="1"/>
          </p:nvPr>
        </p:nvSpPr>
        <p:spPr>
          <a:xfrm>
            <a:off x="913795" y="709127"/>
            <a:ext cx="10353762" cy="6148873"/>
          </a:xfrm>
        </p:spPr>
        <p:txBody>
          <a:bodyPr>
            <a:normAutofit lnSpcReduction="10000"/>
          </a:bodyPr>
          <a:lstStyle/>
          <a:p>
            <a:pPr marL="0" indent="0">
              <a:buNone/>
            </a:pPr>
            <a:r>
              <a:rPr lang="en-US" sz="2800" b="1" i="1" u="sng" dirty="0">
                <a:latin typeface="Times New Roman" panose="02020603050405020304" pitchFamily="18" charset="0"/>
                <a:cs typeface="Times New Roman" panose="02020603050405020304" pitchFamily="18" charset="0"/>
              </a:rPr>
              <a:t>LIST OF MODULES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LOGIN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REGISTRATION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MENU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OPEN ACCOUNT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DEPOSIT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WITHDRAW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TRANSFER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ACCOUNT INFO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CLOSE ACCOUNT MODULE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EXIT ATM MODULE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42449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617-42DE-4BA2-9F39-F8886D4C56EF}"/>
              </a:ext>
            </a:extLst>
          </p:cNvPr>
          <p:cNvSpPr>
            <a:spLocks noGrp="1"/>
          </p:cNvSpPr>
          <p:nvPr>
            <p:ph type="title"/>
          </p:nvPr>
        </p:nvSpPr>
        <p:spPr/>
        <p:txBody>
          <a:bodyPr>
            <a:normAutofit/>
          </a:bodyPr>
          <a:lstStyle/>
          <a:p>
            <a:r>
              <a:rPr lang="en-IN" sz="4400" dirty="0">
                <a:solidFill>
                  <a:schemeClr val="tx2">
                    <a:lumMod val="75000"/>
                  </a:schemeClr>
                </a:solidFill>
                <a:latin typeface="Algerian" panose="04020705040A02060702" pitchFamily="82" charset="0"/>
              </a:rPr>
              <a:t>Banking  system </a:t>
            </a:r>
          </a:p>
        </p:txBody>
      </p:sp>
      <p:sp>
        <p:nvSpPr>
          <p:cNvPr id="3" name="Content Placeholder 2">
            <a:extLst>
              <a:ext uri="{FF2B5EF4-FFF2-40B4-BE49-F238E27FC236}">
                <a16:creationId xmlns:a16="http://schemas.microsoft.com/office/drawing/2014/main" id="{375706A9-33E5-44ED-9DDD-84B712C7A0EC}"/>
              </a:ext>
            </a:extLst>
          </p:cNvPr>
          <p:cNvSpPr>
            <a:spLocks noGrp="1"/>
          </p:cNvSpPr>
          <p:nvPr>
            <p:ph idx="1"/>
          </p:nvPr>
        </p:nvSpPr>
        <p:spPr>
          <a:xfrm>
            <a:off x="913794" y="2397967"/>
            <a:ext cx="10353762" cy="3984171"/>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Banking is defined as the business activity of accepting and safeguarding money owned by other individuals and entities, and then lending out this money in order to conduct economic activities such as making profit or simply covering operating expenses.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a:t>
            </a:r>
            <a:r>
              <a:rPr lang="en-US" b="1" dirty="0">
                <a:effectLst/>
                <a:latin typeface="Times New Roman" panose="02020603050405020304" pitchFamily="18" charset="0"/>
                <a:cs typeface="Times New Roman" panose="02020603050405020304" pitchFamily="18" charset="0"/>
              </a:rPr>
              <a:t>banking system</a:t>
            </a:r>
            <a:r>
              <a:rPr lang="en-US" dirty="0">
                <a:effectLst/>
                <a:latin typeface="Times New Roman" panose="02020603050405020304" pitchFamily="18" charset="0"/>
                <a:cs typeface="Times New Roman" panose="02020603050405020304" pitchFamily="18" charset="0"/>
              </a:rPr>
              <a:t> is a group or network of institutions that provide financial services for us. These institutions are responsible for operating a payment </a:t>
            </a:r>
            <a:r>
              <a:rPr lang="en-US" b="1" dirty="0">
                <a:effectLst/>
                <a:latin typeface="Times New Roman" panose="02020603050405020304" pitchFamily="18" charset="0"/>
                <a:cs typeface="Times New Roman" panose="02020603050405020304" pitchFamily="18" charset="0"/>
              </a:rPr>
              <a:t>system</a:t>
            </a:r>
            <a:r>
              <a:rPr lang="en-US" dirty="0">
                <a:effectLst/>
                <a:latin typeface="Times New Roman" panose="02020603050405020304" pitchFamily="18" charset="0"/>
                <a:cs typeface="Times New Roman" panose="02020603050405020304" pitchFamily="18" charset="0"/>
              </a:rPr>
              <a:t>, providing loans, taking deposits, and helping with investments.</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From this project you can easily create an account ,initial amount , deposit and withdrawal. You can also find the current balance in the bank.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4CA15-37C6-4D71-BAEF-44E7419DB081}"/>
              </a:ext>
            </a:extLst>
          </p:cNvPr>
          <p:cNvSpPr>
            <a:spLocks noGrp="1"/>
          </p:cNvSpPr>
          <p:nvPr>
            <p:ph type="title"/>
          </p:nvPr>
        </p:nvSpPr>
        <p:spPr/>
        <p:txBody>
          <a:bodyPr/>
          <a:lstStyle/>
          <a:p>
            <a:pPr algn="l"/>
            <a:r>
              <a:rPr lang="en-US" dirty="0">
                <a:solidFill>
                  <a:schemeClr val="tx2">
                    <a:lumMod val="75000"/>
                  </a:schemeClr>
                </a:solidFill>
              </a:rPr>
              <a:t>Procedure</a:t>
            </a:r>
            <a:endParaRPr lang="en-IN" dirty="0">
              <a:solidFill>
                <a:schemeClr val="tx2">
                  <a:lumMod val="75000"/>
                </a:schemeClr>
              </a:solidFill>
            </a:endParaRPr>
          </a:p>
        </p:txBody>
      </p:sp>
      <p:sp>
        <p:nvSpPr>
          <p:cNvPr id="4" name="Content Placeholder 3">
            <a:extLst>
              <a:ext uri="{FF2B5EF4-FFF2-40B4-BE49-F238E27FC236}">
                <a16:creationId xmlns:a16="http://schemas.microsoft.com/office/drawing/2014/main" id="{4F29DE72-0CD2-4AC4-B190-F3144B8F01E0}"/>
              </a:ext>
            </a:extLst>
          </p:cNvPr>
          <p:cNvSpPr>
            <a:spLocks noGrp="1"/>
          </p:cNvSpPr>
          <p:nvPr>
            <p:ph idx="1"/>
          </p:nvPr>
        </p:nvSpPr>
        <p:spPr>
          <a:xfrm>
            <a:off x="913795" y="1623527"/>
            <a:ext cx="10353762" cy="5001208"/>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First of all the dialog box will be created with the title ” bank account tester” on the java applet screen.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Next the two radio buttons are created with the naming of create account and test account  that will appear on first page of output and second page of output respectively.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Then four different  label will be created with the name of account number, initial balance, deposit amount, withdraw amount.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Once you entered your account number and initial balance, then click create account button. It will be keep the data till the end of the output.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you enter the amount of deposit and amount of withdrawal, the current balance will changed by adding the deposited amount and then reducing the withdrawal amount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18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801D62-5A58-4CF2-A821-18414C2F8BA6}"/>
              </a:ext>
            </a:extLst>
          </p:cNvPr>
          <p:cNvSpPr>
            <a:spLocks noGrp="1"/>
          </p:cNvSpPr>
          <p:nvPr>
            <p:ph type="title"/>
          </p:nvPr>
        </p:nvSpPr>
        <p:spPr>
          <a:xfrm>
            <a:off x="913795" y="609601"/>
            <a:ext cx="10353761" cy="457200"/>
          </a:xfrm>
        </p:spPr>
        <p:txBody>
          <a:bodyPr>
            <a:normAutofit fontScale="90000"/>
          </a:bodyPr>
          <a:lstStyle/>
          <a:p>
            <a:pPr algn="l"/>
            <a:r>
              <a:rPr lang="en-US" dirty="0">
                <a:solidFill>
                  <a:schemeClr val="tx2">
                    <a:lumMod val="75000"/>
                  </a:schemeClr>
                </a:solidFill>
              </a:rPr>
              <a:t>STEPS TO FOLLOW</a:t>
            </a:r>
            <a:endParaRPr lang="en-IN" dirty="0">
              <a:solidFill>
                <a:schemeClr val="tx2">
                  <a:lumMod val="75000"/>
                </a:schemeClr>
              </a:solidFill>
            </a:endParaRPr>
          </a:p>
        </p:txBody>
      </p:sp>
      <p:sp>
        <p:nvSpPr>
          <p:cNvPr id="5" name="Content Placeholder 4">
            <a:extLst>
              <a:ext uri="{FF2B5EF4-FFF2-40B4-BE49-F238E27FC236}">
                <a16:creationId xmlns:a16="http://schemas.microsoft.com/office/drawing/2014/main" id="{CF836423-7CE6-4107-A043-6B5808EC4708}"/>
              </a:ext>
            </a:extLst>
          </p:cNvPr>
          <p:cNvSpPr>
            <a:spLocks noGrp="1"/>
          </p:cNvSpPr>
          <p:nvPr>
            <p:ph idx="1"/>
          </p:nvPr>
        </p:nvSpPr>
        <p:spPr>
          <a:xfrm>
            <a:off x="913795" y="718457"/>
            <a:ext cx="10353762" cy="5766319"/>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First step is to enter your account number in the account number field, It will store the data as account in the further page.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Next. enter the amount that you have initially in the bank, then it will rename as current balance in the next page. Then click the create account radio button, it will store the above given data and also create your own account.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the new page will appear with two fields called deposit amount and withdraw amount.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Enter your amount of  deposit  and also the amount of withdraw in the respective fields and labels.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click ‘test account’ radio button, after that you can see the below message “transaction successful” at the same time your current balance also changed respectively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NOTE: Only enter integer value for all the input.</a:t>
            </a:r>
          </a:p>
        </p:txBody>
      </p:sp>
    </p:spTree>
    <p:extLst>
      <p:ext uri="{BB962C8B-B14F-4D97-AF65-F5344CB8AC3E}">
        <p14:creationId xmlns:p14="http://schemas.microsoft.com/office/powerpoint/2010/main" val="34479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7AC5-E6F9-4755-9D22-FDA2AF354875}"/>
              </a:ext>
            </a:extLst>
          </p:cNvPr>
          <p:cNvSpPr>
            <a:spLocks noGrp="1"/>
          </p:cNvSpPr>
          <p:nvPr>
            <p:ph type="title"/>
          </p:nvPr>
        </p:nvSpPr>
        <p:spPr>
          <a:xfrm>
            <a:off x="289249" y="609600"/>
            <a:ext cx="9433249" cy="873967"/>
          </a:xfrm>
        </p:spPr>
        <p:txBody>
          <a:bodyPr/>
          <a:lstStyle/>
          <a:p>
            <a:pPr algn="l"/>
            <a:r>
              <a:rPr lang="en-US" dirty="0">
                <a:solidFill>
                  <a:schemeClr val="tx2">
                    <a:lumMod val="75000"/>
                  </a:schemeClr>
                </a:solidFill>
              </a:rPr>
              <a:t>LOGIN MODULE</a:t>
            </a:r>
            <a:endParaRPr lang="en-IN" dirty="0">
              <a:solidFill>
                <a:schemeClr val="tx2">
                  <a:lumMod val="75000"/>
                </a:schemeClr>
              </a:solidFill>
            </a:endParaRPr>
          </a:p>
        </p:txBody>
      </p:sp>
      <p:pic>
        <p:nvPicPr>
          <p:cNvPr id="7" name="Content Placeholder 6">
            <a:extLst>
              <a:ext uri="{FF2B5EF4-FFF2-40B4-BE49-F238E27FC236}">
                <a16:creationId xmlns:a16="http://schemas.microsoft.com/office/drawing/2014/main" id="{20A724DF-5942-4EB1-9631-69A07D55A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204" y="1971675"/>
            <a:ext cx="3424043" cy="1900529"/>
          </a:xfrm>
        </p:spPr>
      </p:pic>
      <p:pic>
        <p:nvPicPr>
          <p:cNvPr id="10" name="Picture 9">
            <a:extLst>
              <a:ext uri="{FF2B5EF4-FFF2-40B4-BE49-F238E27FC236}">
                <a16:creationId xmlns:a16="http://schemas.microsoft.com/office/drawing/2014/main" id="{4B8BBD93-CAB7-4DF2-8797-1DA15603D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458" y="1971675"/>
            <a:ext cx="3895337" cy="1900529"/>
          </a:xfrm>
          <a:prstGeom prst="rect">
            <a:avLst/>
          </a:prstGeom>
        </p:spPr>
      </p:pic>
      <p:cxnSp>
        <p:nvCxnSpPr>
          <p:cNvPr id="13" name="Straight Arrow Connector 12">
            <a:extLst>
              <a:ext uri="{FF2B5EF4-FFF2-40B4-BE49-F238E27FC236}">
                <a16:creationId xmlns:a16="http://schemas.microsoft.com/office/drawing/2014/main" id="{12C114B4-F3EC-41A7-94A3-144A049452C1}"/>
              </a:ext>
            </a:extLst>
          </p:cNvPr>
          <p:cNvCxnSpPr>
            <a:cxnSpLocks/>
          </p:cNvCxnSpPr>
          <p:nvPr/>
        </p:nvCxnSpPr>
        <p:spPr>
          <a:xfrm>
            <a:off x="5635690" y="3107094"/>
            <a:ext cx="746449"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TextBox 14">
            <a:extLst>
              <a:ext uri="{FF2B5EF4-FFF2-40B4-BE49-F238E27FC236}">
                <a16:creationId xmlns:a16="http://schemas.microsoft.com/office/drawing/2014/main" id="{4FD58D91-635F-4C8D-A499-B339F690644A}"/>
              </a:ext>
            </a:extLst>
          </p:cNvPr>
          <p:cNvSpPr txBox="1"/>
          <p:nvPr/>
        </p:nvSpPr>
        <p:spPr>
          <a:xfrm>
            <a:off x="942392" y="4917233"/>
            <a:ext cx="10189028"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is the login module of our banking system and this is the first page of our project.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that enter your accurate customer ID and PIN number in the corresponding field and then click login button.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If you enter wrong id or password then there show some error message after that you have register it. </a:t>
            </a:r>
          </a:p>
        </p:txBody>
      </p:sp>
    </p:spTree>
    <p:extLst>
      <p:ext uri="{BB962C8B-B14F-4D97-AF65-F5344CB8AC3E}">
        <p14:creationId xmlns:p14="http://schemas.microsoft.com/office/powerpoint/2010/main" val="39471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36E5-FBB9-4389-80BD-CA5B005894F8}"/>
              </a:ext>
            </a:extLst>
          </p:cNvPr>
          <p:cNvSpPr>
            <a:spLocks noGrp="1"/>
          </p:cNvSpPr>
          <p:nvPr>
            <p:ph type="title"/>
          </p:nvPr>
        </p:nvSpPr>
        <p:spPr>
          <a:xfrm>
            <a:off x="419879" y="609601"/>
            <a:ext cx="10847678" cy="914400"/>
          </a:xfrm>
        </p:spPr>
        <p:txBody>
          <a:bodyPr/>
          <a:lstStyle/>
          <a:p>
            <a:pPr algn="l"/>
            <a:r>
              <a:rPr lang="en-US" dirty="0">
                <a:solidFill>
                  <a:schemeClr val="tx2">
                    <a:lumMod val="75000"/>
                  </a:schemeClr>
                </a:solidFill>
              </a:rPr>
              <a:t>REGISTRATION module</a:t>
            </a:r>
            <a:endParaRPr lang="en-IN" dirty="0">
              <a:solidFill>
                <a:schemeClr val="tx2">
                  <a:lumMod val="75000"/>
                </a:schemeClr>
              </a:solidFill>
            </a:endParaRPr>
          </a:p>
        </p:txBody>
      </p:sp>
      <p:sp>
        <p:nvSpPr>
          <p:cNvPr id="6" name="TextBox 5">
            <a:extLst>
              <a:ext uri="{FF2B5EF4-FFF2-40B4-BE49-F238E27FC236}">
                <a16:creationId xmlns:a16="http://schemas.microsoft.com/office/drawing/2014/main" id="{A23C52D3-4E8C-4529-8F84-EB50A0DC02F4}"/>
              </a:ext>
            </a:extLst>
          </p:cNvPr>
          <p:cNvSpPr txBox="1"/>
          <p:nvPr/>
        </p:nvSpPr>
        <p:spPr>
          <a:xfrm>
            <a:off x="986712" y="4606390"/>
            <a:ext cx="1040596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the register page of our bank account in the desired name column you have to enter the name as per in the bank and then you have to enter the accurate PIN given for the bank account.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click accept to continue the login page.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Then click login button if you go further etc.,</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Otherwise clicking exit  button then the project will get end.</a:t>
            </a:r>
            <a:endParaRPr lang="en-IN" sz="20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1B421E2-B8B3-4595-AD7F-890A303DD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408" y="1852619"/>
            <a:ext cx="3890865" cy="1776989"/>
          </a:xfrm>
        </p:spPr>
      </p:pic>
      <p:pic>
        <p:nvPicPr>
          <p:cNvPr id="10" name="Picture 9">
            <a:extLst>
              <a:ext uri="{FF2B5EF4-FFF2-40B4-BE49-F238E27FC236}">
                <a16:creationId xmlns:a16="http://schemas.microsoft.com/office/drawing/2014/main" id="{D32C853F-56AB-456C-BC5F-5FD480F69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210" y="1852619"/>
            <a:ext cx="3890865" cy="1776989"/>
          </a:xfrm>
          <a:prstGeom prst="rect">
            <a:avLst/>
          </a:prstGeom>
        </p:spPr>
      </p:pic>
      <p:cxnSp>
        <p:nvCxnSpPr>
          <p:cNvPr id="12" name="Straight Arrow Connector 11">
            <a:extLst>
              <a:ext uri="{FF2B5EF4-FFF2-40B4-BE49-F238E27FC236}">
                <a16:creationId xmlns:a16="http://schemas.microsoft.com/office/drawing/2014/main" id="{5336BCF4-5F72-4978-B3DC-F302F66D6582}"/>
              </a:ext>
            </a:extLst>
          </p:cNvPr>
          <p:cNvCxnSpPr/>
          <p:nvPr/>
        </p:nvCxnSpPr>
        <p:spPr>
          <a:xfrm>
            <a:off x="5234473" y="2677886"/>
            <a:ext cx="793103" cy="0"/>
          </a:xfrm>
          <a:prstGeom prst="straightConnector1">
            <a:avLst/>
          </a:prstGeom>
          <a:ln>
            <a:solidFill>
              <a:schemeClr val="tx2">
                <a:lumMod val="75000"/>
              </a:schemeClr>
            </a:solidFill>
            <a:tailEnd type="triangle"/>
          </a:ln>
          <a:scene3d>
            <a:camera prst="orthographicFront"/>
            <a:lightRig rig="threePt" dir="t"/>
          </a:scene3d>
          <a:sp3d>
            <a:bevelT w="139700" prst="cross"/>
          </a:sp3d>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9413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5AFFF-5FD9-4303-AF2E-6BD237C8FB73}"/>
              </a:ext>
            </a:extLst>
          </p:cNvPr>
          <p:cNvSpPr>
            <a:spLocks noGrp="1"/>
          </p:cNvSpPr>
          <p:nvPr>
            <p:ph type="title"/>
          </p:nvPr>
        </p:nvSpPr>
        <p:spPr>
          <a:xfrm>
            <a:off x="529449" y="475861"/>
            <a:ext cx="9957447" cy="808102"/>
          </a:xfrm>
        </p:spPr>
        <p:txBody>
          <a:bodyPr>
            <a:normAutofit/>
          </a:bodyPr>
          <a:lstStyle/>
          <a:p>
            <a:pPr algn="l"/>
            <a:r>
              <a:rPr lang="en-US" dirty="0">
                <a:solidFill>
                  <a:schemeClr val="tx2">
                    <a:lumMod val="75000"/>
                  </a:schemeClr>
                </a:solidFill>
              </a:rPr>
              <a:t>MENU MODULE</a:t>
            </a:r>
            <a:endParaRPr lang="en-IN" dirty="0">
              <a:solidFill>
                <a:schemeClr val="tx2">
                  <a:lumMod val="75000"/>
                </a:schemeClr>
              </a:solidFill>
            </a:endParaRPr>
          </a:p>
        </p:txBody>
      </p:sp>
      <p:sp>
        <p:nvSpPr>
          <p:cNvPr id="5" name="Text Placeholder 4">
            <a:extLst>
              <a:ext uri="{FF2B5EF4-FFF2-40B4-BE49-F238E27FC236}">
                <a16:creationId xmlns:a16="http://schemas.microsoft.com/office/drawing/2014/main" id="{765A5C72-EBAB-45AA-AD8D-0BF6521F722B}"/>
              </a:ext>
            </a:extLst>
          </p:cNvPr>
          <p:cNvSpPr>
            <a:spLocks noGrp="1"/>
          </p:cNvSpPr>
          <p:nvPr>
            <p:ph type="body" idx="1"/>
          </p:nvPr>
        </p:nvSpPr>
        <p:spPr>
          <a:xfrm>
            <a:off x="1163930" y="3909527"/>
            <a:ext cx="9733512" cy="2659223"/>
          </a:xfrm>
        </p:spPr>
        <p:txBody>
          <a:bodyPr>
            <a:normAutofit fontScale="85000" lnSpcReduction="10000"/>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l"/>
            <a:r>
              <a:rPr lang="en-IN" sz="2200" dirty="0">
                <a:latin typeface="Times New Roman" panose="02020603050405020304" pitchFamily="18" charset="0"/>
                <a:cs typeface="Times New Roman" panose="02020603050405020304" pitchFamily="18" charset="0"/>
              </a:rPr>
              <a:t>This is the menu page module, in this page there are seven option as menu.</a:t>
            </a:r>
          </a:p>
          <a:p>
            <a:pPr algn="l"/>
            <a:r>
              <a:rPr lang="en-IN" sz="2200" dirty="0">
                <a:latin typeface="Times New Roman" panose="02020603050405020304" pitchFamily="18" charset="0"/>
                <a:cs typeface="Times New Roman" panose="02020603050405020304" pitchFamily="18" charset="0"/>
              </a:rPr>
              <a:t>After the use of  each menu the corresponding changes will be appeared on the above white page.</a:t>
            </a:r>
          </a:p>
          <a:p>
            <a:pPr algn="l"/>
            <a:r>
              <a:rPr lang="en-IN" sz="22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B308CBA-D19C-4F42-950F-AA2955514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665" y="1428588"/>
            <a:ext cx="6718041" cy="3349689"/>
          </a:xfrm>
          <a:prstGeom prst="rect">
            <a:avLst/>
          </a:prstGeom>
        </p:spPr>
      </p:pic>
    </p:spTree>
    <p:extLst>
      <p:ext uri="{BB962C8B-B14F-4D97-AF65-F5344CB8AC3E}">
        <p14:creationId xmlns:p14="http://schemas.microsoft.com/office/powerpoint/2010/main" val="28253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CD373-74EE-4D47-94D2-890A91DCD657}"/>
              </a:ext>
            </a:extLst>
          </p:cNvPr>
          <p:cNvSpPr>
            <a:spLocks noGrp="1"/>
          </p:cNvSpPr>
          <p:nvPr>
            <p:ph type="title"/>
          </p:nvPr>
        </p:nvSpPr>
        <p:spPr>
          <a:xfrm>
            <a:off x="137174" y="326769"/>
            <a:ext cx="10707719" cy="687354"/>
          </a:xfrm>
        </p:spPr>
        <p:txBody>
          <a:bodyPr/>
          <a:lstStyle/>
          <a:p>
            <a:pPr algn="l"/>
            <a:r>
              <a:rPr lang="en-US" dirty="0">
                <a:solidFill>
                  <a:schemeClr val="tx2">
                    <a:lumMod val="75000"/>
                  </a:schemeClr>
                </a:solidFill>
              </a:rPr>
              <a:t>OPEN ACCOUNT MODULE</a:t>
            </a:r>
            <a:endParaRPr lang="en-IN" dirty="0">
              <a:solidFill>
                <a:schemeClr val="tx2">
                  <a:lumMod val="75000"/>
                </a:schemeClr>
              </a:solidFill>
            </a:endParaRPr>
          </a:p>
        </p:txBody>
      </p:sp>
      <p:pic>
        <p:nvPicPr>
          <p:cNvPr id="12" name="Picture 11">
            <a:extLst>
              <a:ext uri="{FF2B5EF4-FFF2-40B4-BE49-F238E27FC236}">
                <a16:creationId xmlns:a16="http://schemas.microsoft.com/office/drawing/2014/main" id="{A68A9120-82D0-4E3E-8D6C-BB4B0E0FB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53" y="1222311"/>
            <a:ext cx="3638550" cy="1457325"/>
          </a:xfrm>
          <a:prstGeom prst="rect">
            <a:avLst/>
          </a:prstGeom>
        </p:spPr>
      </p:pic>
      <p:pic>
        <p:nvPicPr>
          <p:cNvPr id="16" name="Content Placeholder 15">
            <a:extLst>
              <a:ext uri="{FF2B5EF4-FFF2-40B4-BE49-F238E27FC236}">
                <a16:creationId xmlns:a16="http://schemas.microsoft.com/office/drawing/2014/main" id="{68BD7E1C-C1EB-4F69-8D9C-29B65B1EF3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1111" y="392084"/>
            <a:ext cx="3638550" cy="3377681"/>
          </a:xfrm>
        </p:spPr>
      </p:pic>
      <p:pic>
        <p:nvPicPr>
          <p:cNvPr id="20" name="Picture 19">
            <a:extLst>
              <a:ext uri="{FF2B5EF4-FFF2-40B4-BE49-F238E27FC236}">
                <a16:creationId xmlns:a16="http://schemas.microsoft.com/office/drawing/2014/main" id="{E75882E2-1756-4744-AEF2-8709F8E37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53" y="3335694"/>
            <a:ext cx="3638550" cy="2999792"/>
          </a:xfrm>
          <a:prstGeom prst="rect">
            <a:avLst/>
          </a:prstGeom>
        </p:spPr>
      </p:pic>
      <p:cxnSp>
        <p:nvCxnSpPr>
          <p:cNvPr id="22" name="Straight Arrow Connector 21">
            <a:extLst>
              <a:ext uri="{FF2B5EF4-FFF2-40B4-BE49-F238E27FC236}">
                <a16:creationId xmlns:a16="http://schemas.microsoft.com/office/drawing/2014/main" id="{F647539E-349C-465F-A008-5F026871245B}"/>
              </a:ext>
            </a:extLst>
          </p:cNvPr>
          <p:cNvCxnSpPr/>
          <p:nvPr/>
        </p:nvCxnSpPr>
        <p:spPr>
          <a:xfrm>
            <a:off x="5141167" y="1950973"/>
            <a:ext cx="1045029"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54DFCE80-B792-44F2-81B0-2C8BF24EA3A9}"/>
              </a:ext>
            </a:extLst>
          </p:cNvPr>
          <p:cNvCxnSpPr>
            <a:cxnSpLocks/>
          </p:cNvCxnSpPr>
          <p:nvPr/>
        </p:nvCxnSpPr>
        <p:spPr>
          <a:xfrm>
            <a:off x="2569028" y="2789853"/>
            <a:ext cx="0" cy="3825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791453DC-D4CE-4336-881C-C49AE4C3AEAC}"/>
              </a:ext>
            </a:extLst>
          </p:cNvPr>
          <p:cNvSpPr txBox="1"/>
          <p:nvPr/>
        </p:nvSpPr>
        <p:spPr>
          <a:xfrm flipH="1">
            <a:off x="5141167" y="4220876"/>
            <a:ext cx="6671388"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you click the open account in the menu page the two option will be available.</a:t>
            </a:r>
          </a:p>
          <a:p>
            <a:r>
              <a:rPr lang="en-US" sz="2000" dirty="0">
                <a:latin typeface="Times New Roman" panose="02020603050405020304" pitchFamily="18" charset="0"/>
                <a:cs typeface="Times New Roman" panose="02020603050405020304" pitchFamily="18" charset="0"/>
              </a:rPr>
              <a:t>If you click saving account button the above shown message will be displayed on the white space.</a:t>
            </a:r>
          </a:p>
          <a:p>
            <a:r>
              <a:rPr lang="en-US" sz="2000" dirty="0">
                <a:latin typeface="Times New Roman" panose="02020603050405020304" pitchFamily="18" charset="0"/>
                <a:cs typeface="Times New Roman" panose="02020603050405020304" pitchFamily="18" charset="0"/>
              </a:rPr>
              <a:t>If you click checking account then the side shown message will be appeared.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87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691</TotalTime>
  <Words>1013</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Bookman Old Style</vt:lpstr>
      <vt:lpstr>Castellar</vt:lpstr>
      <vt:lpstr>Rockwell</vt:lpstr>
      <vt:lpstr>Times New Roman</vt:lpstr>
      <vt:lpstr>Wingdings</vt:lpstr>
      <vt:lpstr>Damask</vt:lpstr>
      <vt:lpstr>MINI Project                -Team g4</vt:lpstr>
      <vt:lpstr>Topic : Banking System</vt:lpstr>
      <vt:lpstr>Banking  system </vt:lpstr>
      <vt:lpstr>Procedure</vt:lpstr>
      <vt:lpstr>STEPS TO FOLLOW</vt:lpstr>
      <vt:lpstr>LOGIN MODULE</vt:lpstr>
      <vt:lpstr>REGISTRATION module</vt:lpstr>
      <vt:lpstr>MENU MODULE</vt:lpstr>
      <vt:lpstr>OPEN ACCOUNT MODULE</vt:lpstr>
      <vt:lpstr>Deposit MODULE</vt:lpstr>
      <vt:lpstr>Withdraw module</vt:lpstr>
      <vt:lpstr>Transfer module</vt:lpstr>
      <vt:lpstr>Account info module</vt:lpstr>
      <vt:lpstr>close Account module</vt:lpstr>
      <vt:lpstr>Exit atm module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Jayashree Jayu</dc:creator>
  <cp:lastModifiedBy>Jayashree Jayu</cp:lastModifiedBy>
  <cp:revision>56</cp:revision>
  <dcterms:created xsi:type="dcterms:W3CDTF">2020-10-30T13:27:07Z</dcterms:created>
  <dcterms:modified xsi:type="dcterms:W3CDTF">2020-11-09T19:25:14Z</dcterms:modified>
</cp:coreProperties>
</file>