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4871511"/>
          <c:y val="0.34878972"/>
          <c:w val="0.67638516"/>
          <c:h val="0.56695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595959"/>
                </a:solidFill>
                <a:latin typeface="Droid Sans"/>
                <a:ea typeface="Droid Sans"/>
                <a:cs typeface="Lucida Sans"/>
              </a:defRPr>
            </a:pPr>
            <a:r>
              <a:rPr lang="zh-CN"/>
              <a:t>Column Labels HIGH</a:t>
            </a:r>
          </a:p>
        </c:rich>
      </c:tx>
      <c:layout>
        <c:manualLayout>
          <c:xMode val="edge"/>
          <c:yMode val="edge"/>
          <c:x val="2.7077866E-4"/>
          <c:y val="0.9062197"/>
        </c:manualLayout>
      </c:layout>
      <c:overlay val="0"/>
      <c:spPr>
        <a:noFill/>
        <a:ln>
          <a:noFill/>
        </a:ln>
      </c:spPr>
    </c:title>
    <c:autoTitleDeleted val="1"/>
    <c:view3D>
      <c:rotX val="50"/>
      <c:rotY val="0"/>
      <c:depthPercent val="10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0.011111111"/>
          <c:y val="0.38104683"/>
          <c:w val="0.74722224"/>
          <c:h val="0.5047092"/>
        </c:manualLayout>
      </c:layout>
      <c:pie3DChart>
        <c:varyColors val="1"/>
        <c:ser>
          <c:idx val="0"/>
          <c:order val="0"/>
          <c:tx>
            <c:v>Column Labels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Pt>
            <c:idx val="10"/>
            <c:bubble3D val="0"/>
            <c:spPr>
              <a:solidFill>
                <a:srgbClr val="91C3D5"/>
              </a:solidFill>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a:noFill/>
              </a:ln>
            </c:spPr>
          </c:dPt>
          <c:dPt>
            <c:idx val="1"/>
            <c:marker>
              <c:symbol val="dash"/>
              <c:size val="5"/>
              <c:spPr>
                <a:ln>
                  <a:solidFill>
                    <a:srgbClr val="c0504d"/>
                  </a:solidFill>
                  <a:prstDash val="solid"/>
                </a:ln>
              </c:spPr>
            </c:marker>
            <c:invertIfNegative val="0"/>
            <c:bubble3D val="0"/>
            <c:spPr>
              <a:solidFill>
                <a:srgbClr val="C0504D"/>
              </a:solidFill>
              <a:ln>
                <a:noFill/>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a:noFill/>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x"/>
              <c:size val="5"/>
              <c:spPr>
                <a:ln>
                  <a:solidFill>
                    <a:srgbClr val="8064a2"/>
                  </a:solidFill>
                  <a:prstDash val="solid"/>
                </a:ln>
              </c:spPr>
            </c:marker>
            <c:invertIfNegative val="0"/>
            <c:bubble3D val="0"/>
            <c:spPr>
              <a:solidFill>
                <a:srgbClr val="F79646"/>
              </a:solidFill>
              <a:ln>
                <a:noFill/>
              </a:ln>
            </c:spPr>
          </c:dPt>
          <c:dPt>
            <c:idx val="6"/>
            <c:marker>
              <c:symbol val="star"/>
              <c:size val="5"/>
              <c:spPr>
                <a:ln>
                  <a:solidFill>
                    <a:srgbClr val="8064a2"/>
                  </a:solidFill>
                  <a:prstDash val="solid"/>
                </a:ln>
              </c:spPr>
            </c:marker>
            <c:invertIfNegative val="0"/>
            <c:bubble3D val="0"/>
            <c:spPr>
              <a:solidFill>
                <a:srgbClr val="2C4D74"/>
              </a:solidFill>
              <a:ln>
                <a:noFill/>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plus"/>
              <c:size val="5"/>
              <c:spPr>
                <a:ln>
                  <a:solidFill>
                    <a:srgbClr val="8064a2"/>
                  </a:solidFill>
                  <a:prstDash val="solid"/>
                </a:ln>
              </c:spPr>
            </c:marker>
            <c:invertIfNegative val="0"/>
            <c:bubble3D val="0"/>
            <c:spPr>
              <a:solidFill>
                <a:srgbClr val="5D7430"/>
              </a:solidFill>
              <a:ln>
                <a:noFill/>
              </a:ln>
            </c:spPr>
          </c:dPt>
          <c:dPt>
            <c:idx val="9"/>
            <c:marker>
              <c:symbol val="dot"/>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a:noFill/>
              </a:ln>
            </c:spPr>
          </c:dPt>
          <c:dPt>
            <c:idx val="1"/>
            <c:marker>
              <c:symbol val="plus"/>
              <c:size val="5"/>
              <c:spPr>
                <a:ln>
                  <a:solidFill>
                    <a:srgbClr val="c0504d"/>
                  </a:solidFill>
                  <a:prstDash val="solid"/>
                </a:ln>
              </c:spPr>
            </c:marker>
            <c:invertIfNegative val="0"/>
            <c:bubble3D val="0"/>
            <c:spPr>
              <a:solidFill>
                <a:srgbClr val="C0504D"/>
              </a:solidFill>
              <a:ln>
                <a:noFill/>
              </a:ln>
            </c:spPr>
          </c:dPt>
          <c:dPt>
            <c:idx val="2"/>
            <c:marker>
              <c:symbol val="dot"/>
              <c:size val="5"/>
              <c:spPr>
                <a:ln>
                  <a:solidFill>
                    <a:srgbClr val="9bbb59"/>
                  </a:solidFill>
                  <a:prstDash val="solid"/>
                </a:ln>
              </c:spPr>
            </c:marker>
            <c:invertIfNegative val="0"/>
            <c:bubble3D val="0"/>
            <c:spPr>
              <a:solidFill>
                <a:srgbClr val="9BBB59"/>
              </a:solidFill>
              <a:ln>
                <a:noFill/>
              </a:ln>
            </c:spPr>
          </c:dPt>
          <c:dPt>
            <c:idx val="3"/>
            <c:marker>
              <c:symbol val="dash"/>
              <c:size val="5"/>
              <c:spPr>
                <a:ln>
                  <a:solidFill>
                    <a:srgbClr val="8064a2"/>
                  </a:solidFill>
                  <a:prstDash val="solid"/>
                </a:ln>
              </c:spPr>
            </c:marker>
            <c:invertIfNegative val="0"/>
            <c:bubble3D val="0"/>
            <c:spPr>
              <a:solidFill>
                <a:srgbClr val="8064A2"/>
              </a:solidFill>
              <a:ln>
                <a:noFill/>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a:noFill/>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x"/>
              <c:size val="5"/>
              <c:spPr>
                <a:ln>
                  <a:solidFill>
                    <a:srgbClr val="8064a2"/>
                  </a:solidFill>
                  <a:prstDash val="solid"/>
                </a:ln>
              </c:spPr>
            </c:marker>
            <c:invertIfNegative val="0"/>
            <c:bubble3D val="0"/>
            <c:spPr>
              <a:solidFill>
                <a:srgbClr val="782C2A"/>
              </a:solidFill>
              <a:ln>
                <a:noFill/>
              </a:ln>
            </c:spPr>
          </c:dPt>
          <c:dPt>
            <c:idx val="8"/>
            <c:marker>
              <c:symbol val="star"/>
              <c:size val="5"/>
              <c:spPr>
                <a:ln>
                  <a:solidFill>
                    <a:srgbClr val="8064a2"/>
                  </a:solidFill>
                  <a:prstDash val="solid"/>
                </a:ln>
              </c:spPr>
            </c:marker>
            <c:invertIfNegative val="0"/>
            <c:bubble3D val="0"/>
            <c:spPr>
              <a:solidFill>
                <a:srgbClr val="5D7430"/>
              </a:solidFill>
              <a:ln>
                <a:noFill/>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a:noFill/>
              </a:ln>
            </c:spPr>
          </c:dPt>
          <c:dPt>
            <c:idx val="1"/>
            <c:marker>
              <c:symbol val="star"/>
              <c:size val="5"/>
              <c:spPr>
                <a:ln>
                  <a:solidFill>
                    <a:srgbClr val="c0504d"/>
                  </a:solidFill>
                  <a:prstDash val="solid"/>
                </a:ln>
              </c:spPr>
            </c:marker>
            <c:invertIfNegative val="0"/>
            <c:bubble3D val="0"/>
            <c:spPr>
              <a:solidFill>
                <a:srgbClr val="C0504D"/>
              </a:solidFill>
              <a:ln>
                <a:noFill/>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plus"/>
              <c:size val="5"/>
              <c:spPr>
                <a:ln>
                  <a:solidFill>
                    <a:srgbClr val="8064a2"/>
                  </a:solidFill>
                  <a:prstDash val="solid"/>
                </a:ln>
              </c:spPr>
            </c:marker>
            <c:invertIfNegative val="0"/>
            <c:bubble3D val="0"/>
            <c:spPr>
              <a:solidFill>
                <a:srgbClr val="8064A2"/>
              </a:solidFill>
              <a:ln>
                <a:noFill/>
              </a:ln>
            </c:spPr>
          </c:dPt>
          <c:dPt>
            <c:idx val="4"/>
            <c:marker>
              <c:symbol val="dot"/>
              <c:size val="5"/>
              <c:spPr>
                <a:ln>
                  <a:solidFill>
                    <a:srgbClr val="8064a2"/>
                  </a:solidFill>
                  <a:prstDash val="solid"/>
                </a:ln>
              </c:spPr>
            </c:marker>
            <c:invertIfNegative val="0"/>
            <c:bubble3D val="0"/>
            <c:spPr>
              <a:solidFill>
                <a:srgbClr val="4BACC6"/>
              </a:solidFill>
              <a:ln>
                <a:noFill/>
              </a:ln>
            </c:spPr>
          </c:dPt>
          <c:dPt>
            <c:idx val="5"/>
            <c:marker>
              <c:symbol val="dash"/>
              <c:size val="5"/>
              <c:spPr>
                <a:ln>
                  <a:solidFill>
                    <a:srgbClr val="8064a2"/>
                  </a:solidFill>
                  <a:prstDash val="solid"/>
                </a:ln>
              </c:spPr>
            </c:marker>
            <c:invertIfNegative val="0"/>
            <c:bubble3D val="0"/>
            <c:spPr>
              <a:solidFill>
                <a:srgbClr val="F79646"/>
              </a:solidFill>
              <a:ln>
                <a:noFill/>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a:noFill/>
              </a:ln>
            </c:spPr>
          </c:dPt>
          <c:dPt>
            <c:idx val="9"/>
            <c:marker>
              <c:symbol val="x"/>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gapDepth val="150"/>
        <c:firstSliceAng val="0"/>
      </c:pie3DChart>
      <c:spPr>
        <a:noFill/>
        <a:ln>
          <a:noFill/>
        </a:ln>
      </c:spPr>
    </c:plotArea>
    <c:legend>
      <c:legendPos val="r"/>
      <c:layout/>
      <c:overlay val="0"/>
      <c:spPr>
        <a:solidFill>
          <a:srgbClr val="FFFFFF">
            <a:alpha val="78000"/>
          </a:srgbClr>
        </a:solid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pattFill prst="dkDnDiag">
      <a:fgClr>
        <a:srgbClr val="F2F2F2"/>
      </a:fgClr>
      <a:bgClr>
        <a:srgbClr val="FFFFFF"/>
      </a:bgClr>
    </a:patt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348645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419041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256770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308887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979870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296442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856827"/>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99351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168377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149913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809098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740495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692527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291902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95066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560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1713106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523200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043390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8403993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233479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6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1"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9" name="文本框"/>
          <p:cNvSpPr>
            <a:spLocks xmlns:a="http://schemas.openxmlformats.org/drawingml/2006/main" noGrp="1"/>
          </p:cNvSpPr>
          <p:nvPr>
            <p:ph type="body" idx="1"/>
          </p:nvPr>
        </p:nvSpPr>
        <p:spPr>
          <a:xfrm xmlns:a="http://schemas.openxmlformats.org/drawingml/2006/main" rot="0">
            <a:off x="609600" y="1577340"/>
            <a:ext cx="1097280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8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1284705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094305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850886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172897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395977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199544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595907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4608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381085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2591990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628523" cy="1333500"/>
            <a:chOff x="876298" y="990599"/>
            <a:chExt cx="1628523" cy="1333500"/>
          </a:xfrm>
        </p:grpSpPr>
        <p:sp>
          <p:nvSpPr>
            <p:cNvPr id="38" name="曲线"/>
            <p:cNvSpPr>
              <a:spLocks/>
            </p:cNvSpPr>
            <p:nvPr/>
          </p:nvSpPr>
          <p:spPr>
            <a:xfrm rot="0">
              <a:off x="876298" y="1266824"/>
              <a:ext cx="1147975" cy="1057275"/>
            </a:xfrm>
            <a:custGeom>
              <a:gdLst>
                <a:gd name="T1" fmla="*/ 0 w 21600"/>
                <a:gd name="T2" fmla="*/ 0 h 21600"/>
                <a:gd name="T3" fmla="*/ 21600 w 21600"/>
                <a:gd name="T4" fmla="*/ 21600 h 21600"/>
              </a:gdLst>
              <a:rect l="T1" t="T2" r="T3" b="T4"/>
              <a:pathLst>
                <a:path w="21600" h="21600">
                  <a:moveTo>
                    <a:pt x="16954" y="0"/>
                  </a:moveTo>
                  <a:lnTo>
                    <a:pt x="4643" y="0"/>
                  </a:lnTo>
                  <a:lnTo>
                    <a:pt x="0" y="10801"/>
                  </a:lnTo>
                  <a:lnTo>
                    <a:pt x="4643" y="21600"/>
                  </a:lnTo>
                  <a:lnTo>
                    <a:pt x="16954" y="21600"/>
                  </a:lnTo>
                  <a:lnTo>
                    <a:pt x="21600"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899688" y="990599"/>
              <a:ext cx="605133" cy="561974"/>
            </a:xfrm>
            <a:custGeom>
              <a:gdLst>
                <a:gd name="T1" fmla="*/ 0 w 21600"/>
                <a:gd name="T2" fmla="*/ 0 h 21600"/>
                <a:gd name="T3" fmla="*/ 21600 w 21600"/>
                <a:gd name="T4" fmla="*/ 21600 h 21600"/>
              </a:gdLst>
              <a:rect l="T1" t="T2" r="T3" b="T4"/>
              <a:pathLst>
                <a:path w="21600" h="21600">
                  <a:moveTo>
                    <a:pt x="16914" y="0"/>
                  </a:moveTo>
                  <a:lnTo>
                    <a:pt x="4683" y="0"/>
                  </a:lnTo>
                  <a:lnTo>
                    <a:pt x="0" y="10797"/>
                  </a:lnTo>
                  <a:lnTo>
                    <a:pt x="4683" y="21600"/>
                  </a:lnTo>
                  <a:lnTo>
                    <a:pt x="16914" y="21600"/>
                  </a:lnTo>
                  <a:lnTo>
                    <a:pt x="21600" y="10797"/>
                  </a:lnTo>
                  <a:lnTo>
                    <a:pt x="16914"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557331" cy="1438275"/>
          </a:xfrm>
          <a:custGeom>
            <a:gdLst>
              <a:gd name="T1" fmla="*/ 0 w 21600"/>
              <a:gd name="T2" fmla="*/ 0 h 21600"/>
              <a:gd name="T3" fmla="*/ 21600 w 21600"/>
              <a:gd name="T4" fmla="*/ 21600 h 21600"/>
            </a:gdLst>
            <a:rect l="T1" t="T2" r="T3" b="T4"/>
            <a:pathLst>
              <a:path w="21600" h="21600">
                <a:moveTo>
                  <a:pt x="16938" y="0"/>
                </a:moveTo>
                <a:lnTo>
                  <a:pt x="4659" y="0"/>
                </a:lnTo>
                <a:lnTo>
                  <a:pt x="0" y="10798"/>
                </a:lnTo>
                <a:lnTo>
                  <a:pt x="4659"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676326"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38083" y="0"/>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41197"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04472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V.Jaya surya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27</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Code.                   :  1683.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GOVT ARTS AND SCIENCE COLLEGE RK NAGAR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CHENNAI - 81</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8926562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7"/>
            <a:ext cx="8480424" cy="910208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36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Download the data in the edunet website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ready to work project</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 Feature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employee id</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identify the priority</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Group similar features together</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Cleaning</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missing value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filter the missing values</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3425526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3" y="385444"/>
            <a:ext cx="8693468" cy="6032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Calculating the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find the performance level with the help of rating of                                                                                                                                                                                       the employee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Create the pivort table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文本框"/>
          <p:cNvSpPr>
            <a:spLocks noGrp="1"/>
          </p:cNvSpPr>
          <p:nvPr>
            <p:ph type="body" idx="1"/>
          </p:nvPr>
        </p:nvSpPr>
        <p:spPr>
          <a:xfrm rot="0">
            <a:off x="609600" y="1577340"/>
            <a:ext cx="10972800"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latin typeface="Times New Roman" pitchFamily="18" charset="0"/>
                <a:ea typeface="宋体" pitchFamily="0" charset="0"/>
                <a:cs typeface="Times New Roman" pitchFamily="18" charset="0"/>
              </a:rPr>
              <a:t>             </a:t>
            </a:r>
            <a:endParaRPr lang="zh-CN" altLang="en-US" sz="3600" b="1"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0290754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43088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Visualisation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文本框"/>
          <p:cNvSpPr>
            <a:spLocks noGrp="1"/>
          </p:cNvSpPr>
          <p:nvPr>
            <p:ph type="body" idx="1"/>
          </p:nvPr>
        </p:nvSpPr>
        <p:spPr>
          <a:xfrm flipH="1" flipV="1" rot="0">
            <a:off x="11582401" y="6103620"/>
            <a:ext cx="457200" cy="220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27697982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7" name="图表"/>
          <p:cNvGraphicFramePr/>
          <p:nvPr/>
        </p:nvGraphicFramePr>
        <p:xfrm>
          <a:off x="1371600" y="1413510"/>
          <a:ext cx="8092440" cy="466344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94351095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990600" y="801410"/>
          <a:ext cx="7391400" cy="533399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57744916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4" name="文本框"/>
          <p:cNvSpPr>
            <a:spLocks noGrp="1"/>
          </p:cNvSpPr>
          <p:nvPr>
            <p:ph type="title"/>
          </p:nvPr>
        </p:nvSpPr>
        <p:spPr>
          <a:xfrm rot="0">
            <a:off x="755332" y="385444"/>
            <a:ext cx="10681335" cy="62170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576004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6780290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0665683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8081328" cy="45027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14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br>
              <a:rPr lang="zh-CN" altLang="en-US" sz="20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Analysing individual and team performance helps identify top performers, areas where training is needed and how to better align employee efforts with organisational goal.</a:t>
            </a:r>
            <a:br>
              <a:rPr lang="zh-CN" altLang="en-US" sz="28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 Performance analysis helps organization pinpoint areas where they are excelling and areas that need improvement.</a:t>
            </a:r>
            <a:br>
              <a:rPr lang="zh-CN" altLang="en-US" sz="2800" b="1" i="0" u="none" strike="noStrike" kern="0" cap="none" spc="10" baseline="0">
                <a:solidFill>
                  <a:schemeClr val="tx1"/>
                </a:solidFill>
                <a:latin typeface="Trebuchet MS" pitchFamily="0" charset="0"/>
                <a:ea typeface="宋体" pitchFamily="0" charset="0"/>
                <a:cs typeface="Trebuchet MS" pitchFamily="0" charset="0"/>
              </a:rPr>
            </a:b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2326726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3520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0422617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457200" y="457200"/>
            <a:ext cx="7848599" cy="58743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1. Executive Leadership</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2. Managers and Department heads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3. HR Team</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4. Financial Analysts and accountants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5. Project Managers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6. Sales and Marketing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7. IT and Data Analysts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8. Quality Assurance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9. Operations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10.</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External stakeholders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932116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4140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Conditional formatting - Missing</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Filter - Remove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Formula – Performance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Pivot – 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Graph – Data Visualization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0942517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5355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 Edunet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27 -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9 -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id - Number</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Name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type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level - Text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Gender - Male, Female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Employee Rating – Number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030625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6" name="文本框"/>
          <p:cNvSpPr>
            <a:spLocks noGrp="1"/>
          </p:cNvSpPr>
          <p:nvPr>
            <p:ph type="title"/>
          </p:nvPr>
        </p:nvSpPr>
        <p:spPr>
          <a:xfrm rot="0">
            <a:off x="739774" y="654938"/>
            <a:ext cx="8480425" cy="21691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 Performance level = IFS ( Z8&gt;=5,”VERY HIGH”,Z8&gt;4,”HIGH“,Z8&gt;=3,”MED”,TRUE,”LOW”)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4781761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cp:revision>
  <dcterms:created xsi:type="dcterms:W3CDTF">2024-03-28T17:07:22Z</dcterms:created>
  <dcterms:modified xsi:type="dcterms:W3CDTF">2024-09-10T01:54:59Z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2f4d047f52314faab648b3fe9ef9b6f8</vt:lpwstr>
  </property>
</Properties>
</file>