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301" y="-43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881686" y="2071678"/>
            <a:ext cx="3886200" cy="829714"/>
          </a:xfrm>
          <a:prstGeom prst="rect">
            <a:avLst/>
          </a:prstGeom>
        </p:spPr>
        <p:txBody>
          <a:bodyPr vert="horz" wrap="square" lIns="0" tIns="16510" rIns="0" bIns="0" rtlCol="0">
            <a:spAutoFit/>
          </a:bodyPr>
          <a:lstStyle/>
          <a:p>
            <a:pPr marL="12700" algn="ctr">
              <a:lnSpc>
                <a:spcPct val="100000"/>
              </a:lnSpc>
              <a:spcBef>
                <a:spcPts val="130"/>
              </a:spcBef>
            </a:pPr>
            <a:r>
              <a:rPr lang="en-US" sz="3200" b="1" dirty="0" smtClean="0">
                <a:latin typeface="Trebuchet MS"/>
                <a:cs typeface="Trebuchet MS"/>
              </a:rPr>
              <a:t>J.K.JAYAVARSHINI</a:t>
            </a:r>
            <a:endParaRPr lang="en-US" sz="3200" b="1" dirty="0" smtClean="0">
              <a:latin typeface="Trebuchet MS"/>
              <a:cs typeface="Trebuchet MS"/>
            </a:endParaRPr>
          </a:p>
          <a:p>
            <a:pPr marL="12700" algn="ctr">
              <a:lnSpc>
                <a:spcPct val="100000"/>
              </a:lnSpc>
              <a:spcBef>
                <a:spcPts val="130"/>
              </a:spcBef>
            </a:pPr>
            <a:r>
              <a:rPr lang="en-US" sz="2000" b="1" dirty="0" smtClean="0">
                <a:latin typeface="Trebuchet MS"/>
                <a:cs typeface="Trebuchet MS"/>
              </a:rPr>
              <a:t>REGISTER NO :211521104060</a:t>
            </a:r>
            <a:endParaRPr sz="2000" b="1" dirty="0">
              <a:latin typeface="Trebuchet MS"/>
              <a:cs typeface="Trebuchet MS"/>
            </a:endParaRPr>
          </a:p>
        </p:txBody>
      </p:sp>
      <p:sp>
        <p:nvSpPr>
          <p:cNvPr id="8" name="object 8"/>
          <p:cNvSpPr txBox="1"/>
          <p:nvPr/>
        </p:nvSpPr>
        <p:spPr>
          <a:xfrm>
            <a:off x="1881158" y="3143248"/>
            <a:ext cx="7458100" cy="1243930"/>
          </a:xfrm>
          <a:prstGeom prst="rect">
            <a:avLst/>
          </a:prstGeom>
        </p:spPr>
        <p:txBody>
          <a:bodyPr vert="horz" wrap="square" lIns="0" tIns="12700" rIns="0" bIns="0" rtlCol="0">
            <a:spAutoFit/>
          </a:bodyPr>
          <a:lstStyle/>
          <a:p>
            <a:r>
              <a:rPr lang="en-IN" sz="3200" b="1" dirty="0" smtClean="0"/>
              <a:t>Neural </a:t>
            </a:r>
            <a:r>
              <a:rPr lang="en-IN" sz="3200" b="1" dirty="0"/>
              <a:t>Style </a:t>
            </a:r>
            <a:r>
              <a:rPr lang="en-IN" sz="3200" b="1" dirty="0" smtClean="0"/>
              <a:t>Transfer For </a:t>
            </a:r>
            <a:r>
              <a:rPr lang="en-IN" sz="3200" b="1" dirty="0"/>
              <a:t>I</a:t>
            </a:r>
            <a:r>
              <a:rPr lang="en-IN" sz="3200" b="1" dirty="0" smtClean="0"/>
              <a:t>mages</a:t>
            </a:r>
            <a:r>
              <a:rPr lang="en-IN" sz="3200" b="1" dirty="0"/>
              <a:t> </a:t>
            </a:r>
          </a:p>
          <a:p>
            <a:r>
              <a:rPr lang="en-IN" sz="2400" dirty="0" smtClean="0"/>
              <a:t/>
            </a:r>
            <a:br>
              <a:rPr lang="en-IN" sz="2400" dirty="0" smtClean="0"/>
            </a:b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pic>
        <p:nvPicPr>
          <p:cNvPr id="1026" name="Picture 2"/>
          <p:cNvPicPr>
            <a:picLocks noChangeAspect="1" noChangeArrowheads="1"/>
          </p:cNvPicPr>
          <p:nvPr/>
        </p:nvPicPr>
        <p:blipFill>
          <a:blip r:embed="rId3"/>
          <a:srcRect/>
          <a:stretch>
            <a:fillRect/>
          </a:stretch>
        </p:blipFill>
        <p:spPr bwMode="auto">
          <a:xfrm>
            <a:off x="238084" y="1214422"/>
            <a:ext cx="8991385" cy="441988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3836" y="1571612"/>
            <a:ext cx="9121539" cy="464347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0">
            <a:scrgbClr r="0" g="0" b="0"/>
          </a:lnRef>
          <a:fillRef idx="1001">
            <a:schemeClr val="lt1"/>
          </a:fillRef>
          <a:effectRef idx="0">
            <a:scrgbClr r="0" g="0" b="0"/>
          </a:effectRef>
          <a:fontRef idx="major"/>
        </p:style>
        <p:txBody>
          <a:bodyPr wrap="square" lIns="0" tIns="0" rIns="0" bIns="0" rtlCol="0"/>
          <a:lstStyle/>
          <a:p>
            <a:r>
              <a:rPr lang="en-US" sz="2400" dirty="0">
                <a:latin typeface="+mn-lt"/>
                <a:ea typeface="+mj-ea"/>
                <a:cs typeface="+mj-cs"/>
              </a:rPr>
              <a:t>Neural Style Transfer (NST) is a fascinating technique in the field of deep learning and computer vision that combines the content of one image with the style of another image to generate visually appealing and artistically inspired results. It is based on the idea of using neural networks to separate and recombine the content and style representations of arbitrary images</a:t>
            </a:r>
            <a:r>
              <a:rPr lang="en-US" sz="2400" dirty="0" smtClean="0">
                <a:latin typeface="+mn-lt"/>
                <a:ea typeface="+mj-ea"/>
                <a:cs typeface="+mj-cs"/>
              </a:rPr>
              <a:t>.</a:t>
            </a:r>
          </a:p>
          <a:p>
            <a:r>
              <a:rPr lang="en-US" sz="2000" b="1" dirty="0">
                <a:latin typeface="+mn-lt"/>
                <a:ea typeface="+mj-ea"/>
                <a:cs typeface="+mj-cs"/>
              </a:rPr>
              <a:t>The basic concept of NST involves three key components:</a:t>
            </a:r>
          </a:p>
          <a:p>
            <a:r>
              <a:rPr lang="en-US" sz="2000" dirty="0">
                <a:latin typeface="+mn-lt"/>
                <a:ea typeface="+mj-ea"/>
                <a:cs typeface="+mj-cs"/>
              </a:rPr>
              <a:t>Content Image: This is the image whose content we want to preserve in the final stylized output.</a:t>
            </a:r>
          </a:p>
          <a:p>
            <a:r>
              <a:rPr lang="en-US" sz="2000" dirty="0">
                <a:latin typeface="+mn-lt"/>
                <a:ea typeface="+mj-ea"/>
                <a:cs typeface="+mj-cs"/>
              </a:rPr>
              <a:t>Style Image: This is the image whose artistic style we want to apply to the content image.</a:t>
            </a:r>
          </a:p>
          <a:p>
            <a:r>
              <a:rPr lang="en-US" sz="2000" dirty="0">
                <a:latin typeface="+mn-lt"/>
                <a:ea typeface="+mj-ea"/>
                <a:cs typeface="+mj-cs"/>
              </a:rPr>
              <a:t>Generated Image: This is the output image that will retain the content of the content image while adopting the style of the style image.</a:t>
            </a:r>
          </a:p>
          <a:p>
            <a:r>
              <a:rPr lang="en-IN" dirty="0" smtClean="0">
                <a:latin typeface="+mn-lt"/>
              </a:rPr>
              <a:t/>
            </a:r>
            <a:br>
              <a:rPr lang="en-IN" dirty="0" smtClean="0">
                <a:latin typeface="+mn-lt"/>
              </a:rPr>
            </a:br>
            <a:endParaRPr dirty="0">
              <a:latin typeface="+mn-lt"/>
            </a:endParaRPr>
          </a:p>
        </p:txBody>
      </p:sp>
      <p:grpSp>
        <p:nvGrpSpPr>
          <p:cNvPr id="3" name="object 3"/>
          <p:cNvGrpSpPr/>
          <p:nvPr/>
        </p:nvGrpSpPr>
        <p:grpSpPr>
          <a:xfrm>
            <a:off x="7448612" y="-1464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0960" y="285728"/>
            <a:ext cx="9764395" cy="1142299"/>
          </a:xfrm>
          <a:prstGeom prst="rect">
            <a:avLst/>
          </a:prstGeom>
        </p:spPr>
        <p:txBody>
          <a:bodyPr vert="horz" wrap="square" lIns="0" tIns="460692" rIns="0" bIns="0" rtlCol="0">
            <a:spAutoFit/>
          </a:bodyPr>
          <a:lstStyle/>
          <a:p>
            <a:r>
              <a:rPr lang="en-IN" sz="4400" dirty="0"/>
              <a:t>Neural Style Transfer For Images </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95472" y="1214422"/>
            <a:ext cx="8850404" cy="1990725"/>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0">
            <a:scrgbClr r="0" g="0" b="0"/>
          </a:lnRef>
          <a:fillRef idx="1001">
            <a:schemeClr val="lt1"/>
          </a:fillRef>
          <a:effectRef idx="0">
            <a:scrgbClr r="0" g="0" b="0"/>
          </a:effectRef>
          <a:fontRef idx="major"/>
        </p:style>
        <p:txBody>
          <a:bodyPr wrap="square" lIns="0" tIns="0" rIns="0" bIns="0" rtlCol="0"/>
          <a:lstStyle/>
          <a:p>
            <a:endParaRPr lang="en-US" sz="2000" dirty="0" smtClean="0">
              <a:latin typeface="+mn-lt"/>
            </a:endParaRPr>
          </a:p>
          <a:p>
            <a:r>
              <a:rPr lang="en-US" sz="2000" dirty="0" smtClean="0">
                <a:latin typeface="+mn-lt"/>
              </a:rPr>
              <a:t>1. Introduction to Neural Style Transfer</a:t>
            </a:r>
          </a:p>
          <a:p>
            <a:r>
              <a:rPr lang="en-US" sz="2000" dirty="0" smtClean="0">
                <a:latin typeface="+mn-lt"/>
              </a:rPr>
              <a:t>   </a:t>
            </a:r>
          </a:p>
          <a:p>
            <a:r>
              <a:rPr lang="en-US" sz="2000" dirty="0" smtClean="0">
                <a:latin typeface="+mn-lt"/>
              </a:rPr>
              <a:t>2. Understanding the Core Concepts</a:t>
            </a:r>
          </a:p>
          <a:p>
            <a:r>
              <a:rPr lang="en-US" sz="2000" dirty="0" smtClean="0">
                <a:latin typeface="+mn-lt"/>
              </a:rPr>
              <a:t>   </a:t>
            </a:r>
          </a:p>
          <a:p>
            <a:r>
              <a:rPr lang="en-US" sz="2000" dirty="0" smtClean="0">
                <a:latin typeface="+mn-lt"/>
              </a:rPr>
              <a:t>3. Deep Dive into Neural Style Transfer Algorithms</a:t>
            </a:r>
          </a:p>
          <a:p>
            <a:r>
              <a:rPr lang="en-US" sz="2000" dirty="0" smtClean="0">
                <a:latin typeface="+mn-lt"/>
              </a:rPr>
              <a:t>   </a:t>
            </a:r>
          </a:p>
          <a:p>
            <a:r>
              <a:rPr lang="en-US" sz="2000" dirty="0" smtClean="0">
                <a:latin typeface="+mn-lt"/>
              </a:rPr>
              <a:t>6. Evaluation and Performance Metrics</a:t>
            </a:r>
          </a:p>
          <a:p>
            <a:r>
              <a:rPr lang="en-US" sz="2000" dirty="0" smtClean="0">
                <a:latin typeface="+mn-lt"/>
              </a:rPr>
              <a:t>   </a:t>
            </a:r>
          </a:p>
          <a:p>
            <a:r>
              <a:rPr lang="en-US" sz="2000" dirty="0" smtClean="0">
                <a:latin typeface="+mn-lt"/>
              </a:rPr>
              <a:t>7. Applications and Use Cases</a:t>
            </a:r>
          </a:p>
          <a:p>
            <a:r>
              <a:rPr lang="en-US" sz="2000" dirty="0" smtClean="0">
                <a:latin typeface="+mn-lt"/>
              </a:rPr>
              <a:t>   </a:t>
            </a:r>
          </a:p>
          <a:p>
            <a:r>
              <a:rPr lang="en-US" sz="2000" dirty="0" smtClean="0">
                <a:latin typeface="+mn-lt"/>
              </a:rPr>
              <a:t>8. Future Directions and Research Opportunities</a:t>
            </a:r>
          </a:p>
          <a:p>
            <a:r>
              <a:rPr lang="en-US" sz="2000" dirty="0" smtClean="0">
                <a:latin typeface="+mn-lt"/>
              </a:rPr>
              <a:t>   </a:t>
            </a:r>
          </a:p>
          <a:p>
            <a:r>
              <a:rPr lang="en-US" sz="2000" dirty="0" smtClean="0">
                <a:latin typeface="+mn-lt"/>
              </a:rPr>
              <a:t>9. Case Studies and Success Stories</a:t>
            </a:r>
          </a:p>
          <a:p>
            <a:r>
              <a:rPr lang="en-US" sz="2000" dirty="0" smtClean="0">
                <a:latin typeface="+mn-lt"/>
              </a:rPr>
              <a:t>   </a:t>
            </a:r>
          </a:p>
          <a:p>
            <a:r>
              <a:rPr lang="en-US" sz="2000" dirty="0" smtClean="0">
                <a:latin typeface="+mn-lt"/>
              </a:rPr>
              <a:t>10. Interactive Session and Q&amp;A</a:t>
            </a:r>
          </a:p>
          <a:p>
            <a:r>
              <a:rPr lang="en-US" sz="2000" dirty="0" smtClean="0">
                <a:latin typeface="+mn-lt"/>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style>
            <a:lnRef idx="0">
              <a:scrgbClr r="0" g="0" b="0"/>
            </a:lnRef>
            <a:fillRef idx="1001">
              <a:schemeClr val="lt1"/>
            </a:fillRef>
            <a:effectRef idx="0">
              <a:scrgbClr r="0" g="0" b="0"/>
            </a:effectRef>
            <a:fontRef idx="major"/>
          </p:style>
        </p:pic>
        <p:pic>
          <p:nvPicPr>
            <p:cNvPr id="20" name="object 20"/>
            <p:cNvPicPr/>
            <p:nvPr/>
          </p:nvPicPr>
          <p:blipFill>
            <a:blip r:embed="rId4" cstate="print"/>
            <a:stretch>
              <a:fillRect/>
            </a:stretch>
          </p:blipFill>
          <p:spPr>
            <a:xfrm>
              <a:off x="47625" y="3819523"/>
              <a:ext cx="1733550" cy="3009898"/>
            </a:xfrm>
            <a:prstGeom prst="rect">
              <a:avLst/>
            </a:prstGeom>
          </p:spPr>
          <p:style>
            <a:lnRef idx="0">
              <a:scrgbClr r="0" g="0" b="0"/>
            </a:lnRef>
            <a:fillRef idx="1001">
              <a:schemeClr val="lt1"/>
            </a:fillRef>
            <a:effectRef idx="0">
              <a:scrgbClr r="0" g="0" b="0"/>
            </a:effectRef>
            <a:fontRef idx="major"/>
          </p:style>
        </p:pic>
      </p:grpSp>
      <p:sp>
        <p:nvSpPr>
          <p:cNvPr id="21" name="object 21"/>
          <p:cNvSpPr txBox="1">
            <a:spLocks noGrp="1"/>
          </p:cNvSpPr>
          <p:nvPr>
            <p:ph type="title"/>
          </p:nvPr>
        </p:nvSpPr>
        <p:spPr>
          <a:xfrm>
            <a:off x="452398" y="357166"/>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Rectangle 10"/>
          <p:cNvSpPr/>
          <p:nvPr/>
        </p:nvSpPr>
        <p:spPr>
          <a:xfrm>
            <a:off x="666712" y="2928934"/>
            <a:ext cx="8896350" cy="1015663"/>
          </a:xfrm>
          <a:prstGeom prst="rect">
            <a:avLst/>
          </a:prstGeom>
        </p:spPr>
        <p:txBody>
          <a:bodyPr wrap="square">
            <a:spAutoFit/>
          </a:bodyPr>
          <a:lstStyle/>
          <a:p>
            <a:pPr algn="l"/>
            <a:r>
              <a:rPr lang="en-US" sz="2000" dirty="0">
                <a:latin typeface="+mn-lt"/>
              </a:rPr>
              <a:t>Content Preservation: The transferred image should retain the essential content and structure of the original content image. This includes maintaining recognizable objects, shapes, and spatial arrangements.</a:t>
            </a:r>
            <a:endParaRPr lang="en-IN" sz="2000" dirty="0">
              <a:latin typeface="+mn-lt"/>
            </a:endParaRPr>
          </a:p>
        </p:txBody>
      </p:sp>
      <p:sp>
        <p:nvSpPr>
          <p:cNvPr id="12" name="Rectangle 11"/>
          <p:cNvSpPr/>
          <p:nvPr/>
        </p:nvSpPr>
        <p:spPr>
          <a:xfrm>
            <a:off x="666712" y="3929066"/>
            <a:ext cx="7391399" cy="1323439"/>
          </a:xfrm>
          <a:prstGeom prst="rect">
            <a:avLst/>
          </a:prstGeom>
        </p:spPr>
        <p:txBody>
          <a:bodyPr wrap="square">
            <a:spAutoFit/>
          </a:bodyPr>
          <a:lstStyle/>
          <a:p>
            <a:pPr algn="l"/>
            <a:r>
              <a:rPr lang="en-US" sz="2000" dirty="0">
                <a:latin typeface="+mn-lt"/>
              </a:rPr>
              <a:t>Computational Efficiency: Neural image transfer algorithms should be computationally efficient to enable real-time or near-real-time processing, especially for applications like video processing or interactive artistic tools.</a:t>
            </a:r>
            <a:endParaRPr lang="en-IN" sz="2000" dirty="0">
              <a:latin typeface="+mn-lt"/>
            </a:endParaRPr>
          </a:p>
        </p:txBody>
      </p:sp>
      <p:sp>
        <p:nvSpPr>
          <p:cNvPr id="13" name="Rectangle 12"/>
          <p:cNvSpPr/>
          <p:nvPr/>
        </p:nvSpPr>
        <p:spPr>
          <a:xfrm>
            <a:off x="666712" y="1357298"/>
            <a:ext cx="8572560" cy="1631216"/>
          </a:xfrm>
          <a:prstGeom prst="rect">
            <a:avLst/>
          </a:prstGeom>
        </p:spPr>
        <p:txBody>
          <a:bodyPr wrap="square">
            <a:spAutoFit/>
          </a:bodyPr>
          <a:lstStyle/>
          <a:p>
            <a:pPr algn="l"/>
            <a:r>
              <a:rPr lang="en-US" sz="2000" dirty="0">
                <a:latin typeface="+mn-lt"/>
              </a:rPr>
              <a:t>Neural image transfer is a technique that aims to combine the content of one image with the style of another, creating visually appealing and artistically inspired results. However, the challenge lies in developing algorithms that efficiently and accurately transfer the style while preserving the content of the original image.</a:t>
            </a:r>
          </a:p>
        </p:txBody>
      </p:sp>
      <p:sp>
        <p:nvSpPr>
          <p:cNvPr id="14" name="Rectangle 13"/>
          <p:cNvSpPr/>
          <p:nvPr/>
        </p:nvSpPr>
        <p:spPr>
          <a:xfrm>
            <a:off x="666712" y="5214950"/>
            <a:ext cx="7072362" cy="923330"/>
          </a:xfrm>
          <a:prstGeom prst="rect">
            <a:avLst/>
          </a:prstGeom>
        </p:spPr>
        <p:txBody>
          <a:bodyPr wrap="square">
            <a:spAutoFit/>
          </a:bodyPr>
          <a:lstStyle/>
          <a:p>
            <a:r>
              <a:rPr lang="en-US" dirty="0">
                <a:latin typeface="+mn-lt"/>
              </a:rPr>
              <a:t>Artifact Reduction: Artifacts such as distortion, blurring, or inconsistency between content and style regions should be minimized or eliminated to enhance the visual quality of the transferred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11" name="Picture 10"/>
          <p:cNvPicPr>
            <a:picLocks noChangeAspect="1"/>
          </p:cNvPicPr>
          <p:nvPr/>
        </p:nvPicPr>
        <p:blipFill rotWithShape="1">
          <a:blip r:embed="rId4">
            <a:extLst>
              <a:ext uri="{28A0092B-C50C-407E-A947-70E740481C1C}">
                <a14:useLocalDpi xmlns="" xmlns:a14="http://schemas.microsoft.com/office/drawing/2010/main" val="0"/>
              </a:ext>
            </a:extLst>
          </a:blip>
          <a:srcRect l="2454" t="19432" r="2950" b="14342"/>
          <a:stretch/>
        </p:blipFill>
        <p:spPr>
          <a:xfrm>
            <a:off x="864296" y="4495800"/>
            <a:ext cx="7898704" cy="2073422"/>
          </a:xfrm>
          <a:prstGeom prst="rect">
            <a:avLst/>
          </a:prstGeom>
        </p:spPr>
      </p:pic>
      <p:sp>
        <p:nvSpPr>
          <p:cNvPr id="12" name="Rectangle 11"/>
          <p:cNvSpPr/>
          <p:nvPr/>
        </p:nvSpPr>
        <p:spPr>
          <a:xfrm>
            <a:off x="676275" y="1686061"/>
            <a:ext cx="8677275" cy="2554545"/>
          </a:xfrm>
          <a:prstGeom prst="rect">
            <a:avLst/>
          </a:prstGeom>
        </p:spPr>
        <p:txBody>
          <a:bodyPr wrap="square">
            <a:spAutoFit/>
          </a:bodyPr>
          <a:lstStyle/>
          <a:p>
            <a:r>
              <a:rPr lang="en-IN" sz="2000" dirty="0">
                <a:latin typeface="+mn-lt"/>
              </a:rPr>
              <a:t>Neural style transfer is an optimization technique used to take two images—a </a:t>
            </a:r>
            <a:r>
              <a:rPr lang="en-IN" sz="2000" i="1" dirty="0">
                <a:latin typeface="+mn-lt"/>
              </a:rPr>
              <a:t>content</a:t>
            </a:r>
            <a:r>
              <a:rPr lang="en-IN" sz="2000" dirty="0">
                <a:latin typeface="+mn-lt"/>
              </a:rPr>
              <a:t> image and a </a:t>
            </a:r>
            <a:r>
              <a:rPr lang="en-IN" sz="2000" i="1" dirty="0">
                <a:latin typeface="+mn-lt"/>
              </a:rPr>
              <a:t>style reference</a:t>
            </a:r>
            <a:r>
              <a:rPr lang="en-IN" sz="2000" dirty="0">
                <a:latin typeface="+mn-lt"/>
              </a:rPr>
              <a:t> image (such as an artwork by a famous painter)—and blend them together so the output image looks like the content image, but “painted” in the style of the style reference image.</a:t>
            </a:r>
          </a:p>
          <a:p>
            <a:r>
              <a:rPr lang="en-IN" sz="2000" dirty="0">
                <a:latin typeface="+mn-lt"/>
              </a:rPr>
              <a:t>This is implemented by optimizing the output image to match the content statistics of the content image and the style statistics of the style reference image. These statistics are extracted from the images using a convolutional network.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66646" y="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Rectangle 8"/>
          <p:cNvSpPr/>
          <p:nvPr/>
        </p:nvSpPr>
        <p:spPr>
          <a:xfrm>
            <a:off x="452398" y="1102578"/>
            <a:ext cx="9715568" cy="5386090"/>
          </a:xfrm>
          <a:prstGeom prst="rect">
            <a:avLst/>
          </a:prstGeom>
        </p:spPr>
        <p:txBody>
          <a:bodyPr wrap="square">
            <a:spAutoFit/>
          </a:bodyPr>
          <a:lstStyle/>
          <a:p>
            <a:r>
              <a:rPr lang="en-US" sz="1600" dirty="0" smtClean="0">
                <a:latin typeface="+mn-lt"/>
              </a:rPr>
              <a:t>The end users of style transfer images can vary depending on the context in which the technology is being used. Here are some examples:</a:t>
            </a:r>
          </a:p>
          <a:p>
            <a:endParaRPr lang="en-US" sz="1600" dirty="0" smtClean="0">
              <a:latin typeface="+mn-lt"/>
            </a:endParaRPr>
          </a:p>
          <a:p>
            <a:r>
              <a:rPr lang="en-US" sz="1600" dirty="0" smtClean="0">
                <a:latin typeface="+mn-lt"/>
              </a:rPr>
              <a:t>Artists and Designers: Artists and designers might use style transfer techniques to create unique and visually appealing artwork or graphics.</a:t>
            </a:r>
          </a:p>
          <a:p>
            <a:endParaRPr lang="en-US" sz="1600" dirty="0" smtClean="0">
              <a:latin typeface="+mn-lt"/>
            </a:endParaRPr>
          </a:p>
          <a:p>
            <a:r>
              <a:rPr lang="en-US" sz="1600" dirty="0" smtClean="0">
                <a:latin typeface="+mn-lt"/>
              </a:rPr>
              <a:t>Photographers: Photographers may utilize style transfer to apply artistic styles to their photographs, enhancing their visual appeal or achieving a particular aesthetic.</a:t>
            </a:r>
          </a:p>
          <a:p>
            <a:endParaRPr lang="en-US" sz="1600" dirty="0" smtClean="0">
              <a:latin typeface="+mn-lt"/>
            </a:endParaRPr>
          </a:p>
          <a:p>
            <a:r>
              <a:rPr lang="en-US" sz="1600" dirty="0" smtClean="0">
                <a:latin typeface="+mn-lt"/>
              </a:rPr>
              <a:t>Content Creators: Content creators on social media platforms, blogs, or other online platforms might use style transfer to enhance the visual impact of their content and engage their audience.</a:t>
            </a:r>
          </a:p>
          <a:p>
            <a:endParaRPr lang="en-US" sz="1600" dirty="0" smtClean="0">
              <a:latin typeface="+mn-lt"/>
            </a:endParaRPr>
          </a:p>
          <a:p>
            <a:r>
              <a:rPr lang="en-US" sz="1600" dirty="0" smtClean="0">
                <a:latin typeface="+mn-lt"/>
              </a:rPr>
              <a:t>App Developers: Developers may integrate style transfer technology into photo editing apps or other software tools to allow users to apply artistic styles to their images.</a:t>
            </a:r>
          </a:p>
          <a:p>
            <a:endParaRPr lang="en-US" sz="1600" dirty="0" smtClean="0">
              <a:latin typeface="+mn-lt"/>
            </a:endParaRPr>
          </a:p>
          <a:p>
            <a:r>
              <a:rPr lang="en-US" sz="1600" dirty="0" smtClean="0">
                <a:latin typeface="+mn-lt"/>
              </a:rPr>
              <a:t>Researchers and Developers: Researchers and developers in the field of artificial intelligence and computer vision may use style transfer techniques for experimentation, improving algorithms, or developing new applications.</a:t>
            </a:r>
          </a:p>
          <a:p>
            <a:endParaRPr lang="en-US" sz="1600" dirty="0" smtClean="0">
              <a:latin typeface="+mn-lt"/>
            </a:endParaRPr>
          </a:p>
          <a:p>
            <a:r>
              <a:rPr lang="en-US" sz="1600" dirty="0" smtClean="0">
                <a:latin typeface="+mn-lt"/>
              </a:rPr>
              <a:t>General Public: With the popularity of various photo editing apps and online platforms, style transfer is increasingly accessible to the general public, allowing anyone to experiment with transforming their images into various artistic styles.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4298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9522" y="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2738414" y="2500306"/>
            <a:ext cx="6858048" cy="1631216"/>
          </a:xfrm>
          <a:prstGeom prst="rect">
            <a:avLst/>
          </a:prstGeom>
        </p:spPr>
        <p:txBody>
          <a:bodyPr wrap="square">
            <a:spAutoFit/>
          </a:bodyPr>
          <a:lstStyle/>
          <a:p>
            <a:r>
              <a:rPr lang="en-IN" sz="2000" dirty="0">
                <a:latin typeface="+mn-lt"/>
              </a:rPr>
              <a:t>Style Transfer is a technique in computer vision and graphics that involves generating a new image by combining the content of one image with the style of another image. The goal of style transfer is to create an image that preserves the content of the original image while applying the visual style of another image.</a:t>
            </a:r>
          </a:p>
        </p:txBody>
      </p:sp>
      <p:sp>
        <p:nvSpPr>
          <p:cNvPr id="11" name="Rectangle 10"/>
          <p:cNvSpPr/>
          <p:nvPr/>
        </p:nvSpPr>
        <p:spPr>
          <a:xfrm>
            <a:off x="595274" y="4429132"/>
            <a:ext cx="7929618" cy="707886"/>
          </a:xfrm>
          <a:prstGeom prst="rect">
            <a:avLst/>
          </a:prstGeom>
        </p:spPr>
        <p:txBody>
          <a:bodyPr wrap="square">
            <a:spAutoFit/>
          </a:bodyPr>
          <a:lstStyle/>
          <a:p>
            <a:r>
              <a:rPr lang="en-IN" sz="2000" dirty="0">
                <a:latin typeface="+mn-lt"/>
              </a:rPr>
              <a:t>Neural style transfer has many applications, such as enhancing photos, generating wallpapers, creating animations, and more.</a:t>
            </a:r>
          </a:p>
        </p:txBody>
      </p:sp>
      <p:sp>
        <p:nvSpPr>
          <p:cNvPr id="12" name="Rectangle 11"/>
          <p:cNvSpPr/>
          <p:nvPr/>
        </p:nvSpPr>
        <p:spPr>
          <a:xfrm>
            <a:off x="523836" y="5143512"/>
            <a:ext cx="8143932" cy="1323439"/>
          </a:xfrm>
          <a:prstGeom prst="rect">
            <a:avLst/>
          </a:prstGeom>
        </p:spPr>
        <p:txBody>
          <a:bodyPr wrap="square">
            <a:spAutoFit/>
          </a:bodyPr>
          <a:lstStyle/>
          <a:p>
            <a:r>
              <a:rPr lang="en-IN" sz="2000" dirty="0">
                <a:latin typeface="+mn-lt"/>
              </a:rPr>
              <a:t>Style transfer is a fascinating application of generative AI that allows you to transform an image or a video into a different artistic style, such as painting, sketching, or cartooning. It can be used for fun, education, or creative expression</a:t>
            </a:r>
          </a:p>
        </p:txBody>
      </p:sp>
      <p:sp>
        <p:nvSpPr>
          <p:cNvPr id="13" name="Rectangle 12"/>
          <p:cNvSpPr/>
          <p:nvPr/>
        </p:nvSpPr>
        <p:spPr>
          <a:xfrm>
            <a:off x="2809852" y="1214422"/>
            <a:ext cx="6096000" cy="1323439"/>
          </a:xfrm>
          <a:prstGeom prst="rect">
            <a:avLst/>
          </a:prstGeom>
        </p:spPr>
        <p:txBody>
          <a:bodyPr>
            <a:spAutoFit/>
          </a:bodyPr>
          <a:lstStyle/>
          <a:p>
            <a:r>
              <a:rPr lang="en-IN" sz="2000" dirty="0">
                <a:latin typeface="+mn-lt"/>
              </a:rPr>
              <a:t>Authors could draft once, but automatically restyle that content to appeal to a variety of audiences - making their ideas more Shakespearean, polite, objective, humorous, or professional.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Rectangle 8"/>
          <p:cNvSpPr/>
          <p:nvPr/>
        </p:nvSpPr>
        <p:spPr>
          <a:xfrm>
            <a:off x="881026" y="1500174"/>
            <a:ext cx="8929750" cy="923330"/>
          </a:xfrm>
          <a:prstGeom prst="rect">
            <a:avLst/>
          </a:prstGeom>
        </p:spPr>
        <p:txBody>
          <a:bodyPr wrap="square">
            <a:spAutoFit/>
          </a:bodyPr>
          <a:lstStyle/>
          <a:p>
            <a:r>
              <a:rPr lang="en-US" b="1" dirty="0"/>
              <a:t>Wavelet Transformations</a:t>
            </a:r>
            <a:r>
              <a:rPr lang="en-US" dirty="0">
                <a:latin typeface="+mn-lt"/>
              </a:rPr>
              <a:t>: Wavelet transformations are mathematical operations used for signal and image processing. They decompose an image into different frequency components, allowing for analysis and manipulation at multiple scales</a:t>
            </a:r>
            <a:r>
              <a:rPr lang="en-US" dirty="0"/>
              <a:t>.</a:t>
            </a:r>
          </a:p>
        </p:txBody>
      </p:sp>
      <p:sp>
        <p:nvSpPr>
          <p:cNvPr id="10" name="Rectangle 9"/>
          <p:cNvSpPr/>
          <p:nvPr/>
        </p:nvSpPr>
        <p:spPr>
          <a:xfrm>
            <a:off x="809588" y="2571744"/>
            <a:ext cx="9144064" cy="1200329"/>
          </a:xfrm>
          <a:prstGeom prst="rect">
            <a:avLst/>
          </a:prstGeom>
        </p:spPr>
        <p:txBody>
          <a:bodyPr wrap="square">
            <a:spAutoFit/>
          </a:bodyPr>
          <a:lstStyle/>
          <a:p>
            <a:pPr algn="ctr"/>
            <a:r>
              <a:rPr lang="en-US" b="1" dirty="0"/>
              <a:t>Combination of Techniques</a:t>
            </a:r>
            <a:r>
              <a:rPr lang="en-US" dirty="0"/>
              <a:t>: </a:t>
            </a:r>
            <a:r>
              <a:rPr lang="en-US" dirty="0">
                <a:latin typeface="+mn-lt"/>
              </a:rPr>
              <a:t>WOW combines neural networks with wavelet transformations to exploit their complementary strengths. While neural networks excel at learning abstract features and global structures, wavelet transformations are effective at capturing local details and textures.</a:t>
            </a:r>
          </a:p>
        </p:txBody>
      </p:sp>
      <p:sp>
        <p:nvSpPr>
          <p:cNvPr id="11" name="Rectangle 10"/>
          <p:cNvSpPr/>
          <p:nvPr/>
        </p:nvSpPr>
        <p:spPr>
          <a:xfrm>
            <a:off x="2524100" y="5000636"/>
            <a:ext cx="6715172" cy="1477328"/>
          </a:xfrm>
          <a:prstGeom prst="rect">
            <a:avLst/>
          </a:prstGeom>
        </p:spPr>
        <p:txBody>
          <a:bodyPr wrap="square">
            <a:spAutoFit/>
          </a:bodyPr>
          <a:lstStyle/>
          <a:p>
            <a:r>
              <a:rPr lang="en-US" b="1" dirty="0"/>
              <a:t>Enhanced Optimization</a:t>
            </a:r>
            <a:r>
              <a:rPr lang="en-US" dirty="0"/>
              <a:t>: </a:t>
            </a:r>
            <a:r>
              <a:rPr lang="en-US" dirty="0">
                <a:latin typeface="+mn-lt"/>
              </a:rPr>
              <a:t>WOW employs advanced optimization techniques to ensure the fidelity and realism of the synthesized images. By iteratively refining the image based on both neural network predictions and wavelet transformations, WOW achieves superior results compared to traditional methods.</a:t>
            </a:r>
          </a:p>
        </p:txBody>
      </p:sp>
      <p:sp>
        <p:nvSpPr>
          <p:cNvPr id="12" name="Rectangle 11"/>
          <p:cNvSpPr/>
          <p:nvPr/>
        </p:nvSpPr>
        <p:spPr>
          <a:xfrm>
            <a:off x="2309786" y="3786190"/>
            <a:ext cx="8501122" cy="1200329"/>
          </a:xfrm>
          <a:prstGeom prst="rect">
            <a:avLst/>
          </a:prstGeom>
        </p:spPr>
        <p:txBody>
          <a:bodyPr wrap="square">
            <a:spAutoFit/>
          </a:bodyPr>
          <a:lstStyle/>
          <a:p>
            <a:r>
              <a:rPr lang="en-US" b="1" dirty="0"/>
              <a:t>Quality and Efficiency</a:t>
            </a:r>
            <a:r>
              <a:rPr lang="en-US" dirty="0"/>
              <a:t>: </a:t>
            </a:r>
            <a:r>
              <a:rPr lang="en-US" dirty="0">
                <a:latin typeface="+mn-lt"/>
              </a:rPr>
              <a:t>One of the key advantages of WOW is its ability to generate high-quality images efficiently. By leveraging the parallel processing capabilities of modern GPUs and optimizing the computational workflow, WOW can produce visually appealing results in a reasonable amount of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595274" y="1071546"/>
            <a:ext cx="9144064" cy="923330"/>
          </a:xfrm>
          <a:prstGeom prst="rect">
            <a:avLst/>
          </a:prstGeom>
        </p:spPr>
        <p:txBody>
          <a:bodyPr wrap="square">
            <a:spAutoFit/>
          </a:bodyPr>
          <a:lstStyle/>
          <a:p>
            <a:r>
              <a:rPr lang="en-US" b="1" dirty="0"/>
              <a:t>Preprocessing</a:t>
            </a:r>
            <a:r>
              <a:rPr lang="en-US" dirty="0"/>
              <a:t>: Both the content and style images are preprocessed to prepare them for input into the neural network. This usually involves resizing the images to a standard size and normalizing the pixel values.</a:t>
            </a:r>
          </a:p>
        </p:txBody>
      </p:sp>
      <p:sp>
        <p:nvSpPr>
          <p:cNvPr id="11" name="Rectangle 10"/>
          <p:cNvSpPr/>
          <p:nvPr/>
        </p:nvSpPr>
        <p:spPr>
          <a:xfrm>
            <a:off x="452398" y="2928934"/>
            <a:ext cx="9144064" cy="923330"/>
          </a:xfrm>
          <a:prstGeom prst="rect">
            <a:avLst/>
          </a:prstGeom>
        </p:spPr>
        <p:txBody>
          <a:bodyPr wrap="square">
            <a:spAutoFit/>
          </a:bodyPr>
          <a:lstStyle/>
          <a:p>
            <a:r>
              <a:rPr lang="en-US" b="1" dirty="0"/>
              <a:t>Feature Extraction</a:t>
            </a:r>
            <a:r>
              <a:rPr lang="en-US" dirty="0"/>
              <a:t>: The content and style features are extracted from the intermediate layers of the </a:t>
            </a:r>
            <a:r>
              <a:rPr lang="en-US" dirty="0" err="1"/>
              <a:t>pretrained</a:t>
            </a:r>
            <a:r>
              <a:rPr lang="en-US" dirty="0"/>
              <a:t> CNN. The feature maps in these layers capture information about the content and style of the input images.</a:t>
            </a:r>
          </a:p>
        </p:txBody>
      </p:sp>
      <p:sp>
        <p:nvSpPr>
          <p:cNvPr id="12" name="Rectangle 11"/>
          <p:cNvSpPr/>
          <p:nvPr/>
        </p:nvSpPr>
        <p:spPr>
          <a:xfrm>
            <a:off x="523836" y="2000240"/>
            <a:ext cx="8929750" cy="923330"/>
          </a:xfrm>
          <a:prstGeom prst="rect">
            <a:avLst/>
          </a:prstGeom>
        </p:spPr>
        <p:txBody>
          <a:bodyPr wrap="square">
            <a:spAutoFit/>
          </a:bodyPr>
          <a:lstStyle/>
          <a:p>
            <a:r>
              <a:rPr lang="en-US" b="1" dirty="0"/>
              <a:t>Content Representation</a:t>
            </a:r>
            <a:r>
              <a:rPr lang="en-US" dirty="0"/>
              <a:t>: The content features of the content image are extracted from one of the intermediate layers of the CNN. These features represent the high-level content of the image, such as objects and shapes.</a:t>
            </a:r>
          </a:p>
        </p:txBody>
      </p:sp>
      <p:sp>
        <p:nvSpPr>
          <p:cNvPr id="13" name="Rectangle 12"/>
          <p:cNvSpPr/>
          <p:nvPr/>
        </p:nvSpPr>
        <p:spPr>
          <a:xfrm>
            <a:off x="452398" y="3857628"/>
            <a:ext cx="9072626" cy="1200329"/>
          </a:xfrm>
          <a:prstGeom prst="rect">
            <a:avLst/>
          </a:prstGeom>
        </p:spPr>
        <p:txBody>
          <a:bodyPr wrap="square">
            <a:spAutoFit/>
          </a:bodyPr>
          <a:lstStyle/>
          <a:p>
            <a:r>
              <a:rPr lang="en-US" b="1" dirty="0"/>
              <a:t>Style Representation</a:t>
            </a:r>
            <a:r>
              <a:rPr lang="en-US" dirty="0"/>
              <a:t>: The style features of the style image are extracted by computing the Gram matrix of the feature maps in multiple intermediate layers of the CNN. The Gram matrix captures the correlations between the different feature maps, which represent the style of the image.</a:t>
            </a:r>
          </a:p>
        </p:txBody>
      </p:sp>
      <p:sp>
        <p:nvSpPr>
          <p:cNvPr id="14" name="Rectangle 13"/>
          <p:cNvSpPr/>
          <p:nvPr/>
        </p:nvSpPr>
        <p:spPr>
          <a:xfrm>
            <a:off x="452398" y="5072074"/>
            <a:ext cx="8643998" cy="923330"/>
          </a:xfrm>
          <a:prstGeom prst="rect">
            <a:avLst/>
          </a:prstGeom>
        </p:spPr>
        <p:txBody>
          <a:bodyPr wrap="square">
            <a:spAutoFit/>
          </a:bodyPr>
          <a:lstStyle/>
          <a:p>
            <a:r>
              <a:rPr lang="en-US" b="1" dirty="0" err="1"/>
              <a:t>Backpropagation</a:t>
            </a:r>
            <a:r>
              <a:rPr lang="en-US" dirty="0"/>
              <a:t>: The gradients of the total loss with respect to the pixels of the generated image are computed using </a:t>
            </a:r>
            <a:r>
              <a:rPr lang="en-US" dirty="0" err="1"/>
              <a:t>backpropagation</a:t>
            </a:r>
            <a:r>
              <a:rPr lang="en-US" dirty="0"/>
              <a:t>, and the pixel values of the generated image are updated iteratively to minimize the loss.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TotalTime>
  <Words>1088</Words>
  <Application>Microsoft Office PowerPoint</Application>
  <PresentationFormat>Custom</PresentationFormat>
  <Paragraphs>88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Neural Style Transfer For Images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2021PITCS128</dc:creator>
  <cp:lastModifiedBy>jkjay</cp:lastModifiedBy>
  <cp:revision>22</cp:revision>
  <dcterms:created xsi:type="dcterms:W3CDTF">2024-04-03T07:05:02Z</dcterms:created>
  <dcterms:modified xsi:type="dcterms:W3CDTF">2024-04-03T17:29:59Z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