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varScale="1">
        <p:scale>
          <a:sx n="97" d="100"/>
          <a:sy n="97" d="100"/>
        </p:scale>
        <p:origin x="9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02276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13916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F132B2-F45A-40D1-92A4-014617E750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197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477454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F132B2-F45A-40D1-92A4-014617E750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672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74583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1901028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9817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254345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8A63D7-C7FF-4EB0-85D2-0BC340F8B676}"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153476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201887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A63D7-C7FF-4EB0-85D2-0BC340F8B676}"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52559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A63D7-C7FF-4EB0-85D2-0BC340F8B676}"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105616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A63D7-C7FF-4EB0-85D2-0BC340F8B676}"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353387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27051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8A63D7-C7FF-4EB0-85D2-0BC340F8B676}"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F132B2-F45A-40D1-92A4-014617E75041}" type="slidenum">
              <a:rPr lang="en-IN" smtClean="0"/>
              <a:t>‹#›</a:t>
            </a:fld>
            <a:endParaRPr lang="en-IN"/>
          </a:p>
        </p:txBody>
      </p:sp>
    </p:spTree>
    <p:extLst>
      <p:ext uri="{BB962C8B-B14F-4D97-AF65-F5344CB8AC3E}">
        <p14:creationId xmlns:p14="http://schemas.microsoft.com/office/powerpoint/2010/main" val="185410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8A63D7-C7FF-4EB0-85D2-0BC340F8B676}" type="datetimeFigureOut">
              <a:rPr lang="en-IN" smtClean="0"/>
              <a:t>27-10-2024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F132B2-F45A-40D1-92A4-014617E75041}" type="slidenum">
              <a:rPr lang="en-IN" smtClean="0"/>
              <a:t>‹#›</a:t>
            </a:fld>
            <a:endParaRPr lang="en-IN"/>
          </a:p>
        </p:txBody>
      </p:sp>
    </p:spTree>
    <p:extLst>
      <p:ext uri="{BB962C8B-B14F-4D97-AF65-F5344CB8AC3E}">
        <p14:creationId xmlns:p14="http://schemas.microsoft.com/office/powerpoint/2010/main" val="403073180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8979"/>
            <a:ext cx="9144000" cy="1041009"/>
          </a:xfrm>
        </p:spPr>
        <p:txBody>
          <a:bodyPr>
            <a:normAutofit/>
          </a:bodyPr>
          <a:lstStyle/>
          <a:p>
            <a:r>
              <a:rPr lang="en-US" b="1" i="1" u="sng" dirty="0">
                <a:solidFill>
                  <a:schemeClr val="accent6">
                    <a:lumMod val="50000"/>
                  </a:schemeClr>
                </a:solidFill>
              </a:rPr>
              <a:t>HealthCare Analysis</a:t>
            </a:r>
            <a:endParaRPr lang="en-IN" b="1" i="1" u="sng" dirty="0">
              <a:solidFill>
                <a:schemeClr val="accent6">
                  <a:lumMod val="50000"/>
                </a:schemeClr>
              </a:solidFill>
            </a:endParaRPr>
          </a:p>
        </p:txBody>
      </p:sp>
      <p:sp>
        <p:nvSpPr>
          <p:cNvPr id="3" name="Subtitle 2"/>
          <p:cNvSpPr>
            <a:spLocks noGrp="1"/>
          </p:cNvSpPr>
          <p:nvPr>
            <p:ph type="subTitle" idx="1"/>
          </p:nvPr>
        </p:nvSpPr>
        <p:spPr>
          <a:xfrm>
            <a:off x="1524000" y="2757269"/>
            <a:ext cx="9144000" cy="2866292"/>
          </a:xfrm>
        </p:spPr>
        <p:txBody>
          <a:bodyPr>
            <a:normAutofit/>
          </a:bodyPr>
          <a:lstStyle/>
          <a:p>
            <a:pPr algn="l"/>
            <a:r>
              <a:rPr lang="en-US" sz="3200" b="1" u="sng" dirty="0">
                <a:solidFill>
                  <a:srgbClr val="002060"/>
                </a:solidFill>
              </a:rPr>
              <a:t>Team Members</a:t>
            </a:r>
          </a:p>
          <a:p>
            <a:pPr marL="342900" indent="-342900" algn="l">
              <a:buFont typeface="Wingdings" panose="05000000000000000000" pitchFamily="2" charset="2"/>
              <a:buChar char="v"/>
            </a:pPr>
            <a:r>
              <a:rPr lang="en-US">
                <a:solidFill>
                  <a:srgbClr val="002060"/>
                </a:solidFill>
              </a:rPr>
              <a:t>Jayavedhan</a:t>
            </a:r>
            <a:endParaRPr lang="en-US" dirty="0">
              <a:solidFill>
                <a:srgbClr val="002060"/>
              </a:solidFill>
            </a:endParaRPr>
          </a:p>
          <a:p>
            <a:pPr marL="342900" indent="-342900" algn="l">
              <a:buFont typeface="Wingdings" panose="05000000000000000000" pitchFamily="2" charset="2"/>
              <a:buChar char="v"/>
            </a:pPr>
            <a:r>
              <a:rPr lang="en-US" dirty="0" err="1">
                <a:solidFill>
                  <a:srgbClr val="002060"/>
                </a:solidFill>
              </a:rPr>
              <a:t>Taher</a:t>
            </a:r>
            <a:r>
              <a:rPr lang="en-US" dirty="0">
                <a:solidFill>
                  <a:srgbClr val="002060"/>
                </a:solidFill>
              </a:rPr>
              <a:t> </a:t>
            </a:r>
            <a:r>
              <a:rPr lang="en-US" dirty="0" err="1">
                <a:solidFill>
                  <a:srgbClr val="002060"/>
                </a:solidFill>
              </a:rPr>
              <a:t>Baniyan</a:t>
            </a:r>
            <a:endParaRPr lang="en-US" dirty="0">
              <a:solidFill>
                <a:srgbClr val="002060"/>
              </a:solidFill>
            </a:endParaRPr>
          </a:p>
          <a:p>
            <a:pPr marL="342900" indent="-342900" algn="l">
              <a:buFont typeface="Wingdings" panose="05000000000000000000" pitchFamily="2" charset="2"/>
              <a:buChar char="v"/>
            </a:pPr>
            <a:r>
              <a:rPr lang="en-US" dirty="0" err="1">
                <a:solidFill>
                  <a:srgbClr val="002060"/>
                </a:solidFill>
              </a:rPr>
              <a:t>Abhay</a:t>
            </a:r>
            <a:r>
              <a:rPr lang="en-US" dirty="0">
                <a:solidFill>
                  <a:srgbClr val="002060"/>
                </a:solidFill>
              </a:rPr>
              <a:t> Bhargava</a:t>
            </a:r>
          </a:p>
          <a:p>
            <a:pPr marL="342900" indent="-342900" algn="l">
              <a:buFont typeface="Wingdings" panose="05000000000000000000" pitchFamily="2" charset="2"/>
              <a:buChar char="v"/>
            </a:pPr>
            <a:r>
              <a:rPr lang="en-US" dirty="0" err="1">
                <a:solidFill>
                  <a:srgbClr val="002060"/>
                </a:solidFill>
              </a:rPr>
              <a:t>Saharsh</a:t>
            </a:r>
            <a:r>
              <a:rPr lang="en-US" dirty="0">
                <a:solidFill>
                  <a:srgbClr val="002060"/>
                </a:solidFill>
              </a:rPr>
              <a:t> Tiwari</a:t>
            </a:r>
          </a:p>
          <a:p>
            <a:pPr marL="342900" indent="-342900" algn="l">
              <a:buFont typeface="Wingdings" panose="05000000000000000000" pitchFamily="2" charset="2"/>
              <a:buChar char="v"/>
            </a:pPr>
            <a:endParaRPr lang="en-US" dirty="0">
              <a:solidFill>
                <a:srgbClr val="002060"/>
              </a:solidFill>
            </a:endParaRPr>
          </a:p>
        </p:txBody>
      </p:sp>
    </p:spTree>
    <p:extLst>
      <p:ext uri="{BB962C8B-B14F-4D97-AF65-F5344CB8AC3E}">
        <p14:creationId xmlns:p14="http://schemas.microsoft.com/office/powerpoint/2010/main" val="101745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C2692-5245-EE2D-4846-9D042C5227E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2498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80252-673A-A52A-79B3-ED81E13D8D63}"/>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76685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6800" y="244404"/>
            <a:ext cx="10058400" cy="937286"/>
          </a:xfrm>
        </p:spPr>
        <p:txBody>
          <a:bodyPr>
            <a:normAutofit/>
          </a:bodyPr>
          <a:lstStyle/>
          <a:p>
            <a:r>
              <a:rPr lang="en-US" sz="4800" b="1" i="1" u="sng" dirty="0">
                <a:solidFill>
                  <a:schemeClr val="accent6">
                    <a:lumMod val="50000"/>
                  </a:schemeClr>
                </a:solidFill>
              </a:rPr>
              <a:t>Project Summary:</a:t>
            </a:r>
          </a:p>
        </p:txBody>
      </p:sp>
      <p:sp>
        <p:nvSpPr>
          <p:cNvPr id="5" name="Content Placeholder 4">
            <a:extLst>
              <a:ext uri="{FF2B5EF4-FFF2-40B4-BE49-F238E27FC236}">
                <a16:creationId xmlns:a16="http://schemas.microsoft.com/office/drawing/2014/main" id="{2515B1B7-2666-28B6-1438-112AC21B9671}"/>
              </a:ext>
            </a:extLst>
          </p:cNvPr>
          <p:cNvSpPr>
            <a:spLocks noGrp="1"/>
          </p:cNvSpPr>
          <p:nvPr>
            <p:ph idx="1"/>
          </p:nvPr>
        </p:nvSpPr>
        <p:spPr>
          <a:xfrm>
            <a:off x="609600" y="1744394"/>
            <a:ext cx="10515600" cy="4235622"/>
          </a:xfrm>
        </p:spPr>
        <p:txBody>
          <a:bodyPr>
            <a:noAutofit/>
          </a:bodyPr>
          <a:lstStyle/>
          <a:p>
            <a:pPr marL="0" indent="0">
              <a:buNone/>
            </a:pPr>
            <a:r>
              <a:rPr lang="en-US" sz="2400" dirty="0">
                <a:solidFill>
                  <a:schemeClr val="accent5">
                    <a:lumMod val="50000"/>
                  </a:schemeClr>
                </a:solidFill>
              </a:rPr>
              <a:t>A healthcare analysis dashboard is a powerful tool that consolidates and visualizes critical data to support decision-making in healthcare settings. Key takeaways from such a dashboard typically include: Patient Outcomes Metrics such as readmission rates, patient satisfaction scores, and treatment effectiveness highlight the quality of care and areas needing improvement.2. Operational Efficiency Data on patient flow, resource utilization, and staff performance help identify bottlenecks, optimize scheduling, and improve overall efficiency. Financial Insights The dashboard provides insights into cost management, revenue cycle performance, and payer mix, enabling better financial planning and sustainability. </a:t>
            </a:r>
            <a:endParaRPr lang="en-US" sz="1600" dirty="0"/>
          </a:p>
          <a:p>
            <a:endParaRPr lang="en-IN" sz="1600" dirty="0"/>
          </a:p>
        </p:txBody>
      </p:sp>
    </p:spTree>
    <p:extLst>
      <p:ext uri="{BB962C8B-B14F-4D97-AF65-F5344CB8AC3E}">
        <p14:creationId xmlns:p14="http://schemas.microsoft.com/office/powerpoint/2010/main" val="179841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13" y="1786596"/>
            <a:ext cx="9622301" cy="3699803"/>
          </a:xfrm>
        </p:spPr>
        <p:txBody>
          <a:bodyPr>
            <a:noAutofit/>
          </a:bodyPr>
          <a:lstStyle/>
          <a:p>
            <a:pPr marL="0" indent="0">
              <a:buNone/>
            </a:pPr>
            <a:r>
              <a:rPr lang="en-US" sz="2400" dirty="0">
                <a:solidFill>
                  <a:schemeClr val="accent5">
                    <a:lumMod val="50000"/>
                  </a:schemeClr>
                </a:solidFill>
              </a:rPr>
              <a:t>Population Health Management Analytics on demographics, chronic conditions, and social determinants of health facilitate targeted interventions and preventive care strategies. Regulatory Compliance Monitoring compliance metrics ensures that healthcare providers adhere to legal standards and quality benchmarks. Overall the dashboard serves as an essential resource for stakeholders, fostering data-driven decisions that enhance patient care, optimize operations, and improve financial performance. By leveraging real-time data, healthcare organizations can adapt to changing circumstances and improve health outcomes effectively.</a:t>
            </a:r>
          </a:p>
          <a:p>
            <a:endParaRPr lang="en-IN" sz="2400" dirty="0">
              <a:solidFill>
                <a:schemeClr val="accent5">
                  <a:lumMod val="50000"/>
                </a:schemeClr>
              </a:solidFill>
            </a:endParaRPr>
          </a:p>
        </p:txBody>
      </p:sp>
    </p:spTree>
    <p:extLst>
      <p:ext uri="{BB962C8B-B14F-4D97-AF65-F5344CB8AC3E}">
        <p14:creationId xmlns:p14="http://schemas.microsoft.com/office/powerpoint/2010/main" val="6013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7963"/>
          </a:xfrm>
        </p:spPr>
        <p:txBody>
          <a:bodyPr>
            <a:normAutofit/>
          </a:bodyPr>
          <a:lstStyle/>
          <a:p>
            <a:r>
              <a:rPr lang="en-US" sz="4800" b="1" i="1" u="sng" dirty="0">
                <a:solidFill>
                  <a:schemeClr val="accent6">
                    <a:lumMod val="50000"/>
                  </a:schemeClr>
                </a:solidFill>
              </a:rPr>
              <a:t>Introduction:</a:t>
            </a:r>
            <a:endParaRPr lang="en-IN" sz="4800" b="1" i="1" u="sng"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solidFill>
                  <a:schemeClr val="accent5">
                    <a:lumMod val="50000"/>
                  </a:schemeClr>
                </a:solidFill>
              </a:rPr>
              <a:t>Healthcare analysis is a systematic approach to evaluating data and trends within the healthcare sector to improve decision-making, enhance patient outcomes, and optimize resource allocation. As healthcare systems face increasing complexity, rising costs, and shifting demographics, robust analysis becomes crucial for effective management and policy-making.</a:t>
            </a:r>
            <a:endParaRPr lang="en-IN" sz="3200" dirty="0">
              <a:solidFill>
                <a:schemeClr val="accent5">
                  <a:lumMod val="50000"/>
                </a:schemeClr>
              </a:solidFill>
            </a:endParaRPr>
          </a:p>
        </p:txBody>
      </p:sp>
    </p:spTree>
    <p:extLst>
      <p:ext uri="{BB962C8B-B14F-4D97-AF65-F5344CB8AC3E}">
        <p14:creationId xmlns:p14="http://schemas.microsoft.com/office/powerpoint/2010/main" val="101782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433"/>
            <a:ext cx="8596668" cy="1162929"/>
          </a:xfrm>
        </p:spPr>
        <p:txBody>
          <a:bodyPr>
            <a:normAutofit fontScale="90000"/>
          </a:bodyPr>
          <a:lstStyle/>
          <a:p>
            <a:r>
              <a:rPr lang="en-IN" sz="4800" b="1" i="1" u="sng" dirty="0">
                <a:solidFill>
                  <a:schemeClr val="accent6">
                    <a:lumMod val="50000"/>
                  </a:schemeClr>
                </a:solidFill>
              </a:rPr>
              <a:t>Importance of Healthcare Analysis</a:t>
            </a:r>
          </a:p>
        </p:txBody>
      </p:sp>
      <p:sp>
        <p:nvSpPr>
          <p:cNvPr id="3" name="Content Placeholder 2"/>
          <p:cNvSpPr>
            <a:spLocks noGrp="1"/>
          </p:cNvSpPr>
          <p:nvPr>
            <p:ph idx="1"/>
          </p:nvPr>
        </p:nvSpPr>
        <p:spPr>
          <a:xfrm>
            <a:off x="838200" y="1828800"/>
            <a:ext cx="10515600" cy="4589879"/>
          </a:xfrm>
        </p:spPr>
        <p:txBody>
          <a:bodyPr>
            <a:normAutofit fontScale="92500" lnSpcReduction="10000"/>
          </a:bodyPr>
          <a:lstStyle/>
          <a:p>
            <a:pPr marL="0" indent="0">
              <a:buNone/>
            </a:pPr>
            <a:r>
              <a:rPr lang="en-US" sz="2400" b="1" dirty="0">
                <a:solidFill>
                  <a:schemeClr val="accent5">
                    <a:lumMod val="50000"/>
                  </a:schemeClr>
                </a:solidFill>
              </a:rPr>
              <a:t>Improving Patient Outcomes</a:t>
            </a:r>
            <a:r>
              <a:rPr lang="en-US" sz="2400" dirty="0">
                <a:solidFill>
                  <a:schemeClr val="accent5">
                    <a:lumMod val="50000"/>
                  </a:schemeClr>
                </a:solidFill>
              </a:rPr>
              <a:t>: By analyzing clinical data, healthcare providers can identify effective treatments, reduce complications, and enhance patient safety.</a:t>
            </a:r>
          </a:p>
          <a:p>
            <a:pPr marL="0" indent="0">
              <a:buNone/>
            </a:pPr>
            <a:r>
              <a:rPr lang="en-US" sz="2400" b="1" dirty="0">
                <a:solidFill>
                  <a:schemeClr val="accent5">
                    <a:lumMod val="50000"/>
                  </a:schemeClr>
                </a:solidFill>
              </a:rPr>
              <a:t>Cost Management</a:t>
            </a:r>
            <a:r>
              <a:rPr lang="en-US" sz="2400" dirty="0">
                <a:solidFill>
                  <a:schemeClr val="accent5">
                    <a:lumMod val="50000"/>
                  </a:schemeClr>
                </a:solidFill>
              </a:rPr>
              <a:t>: Understanding the financial aspects of healthcare delivery helps organizations manage expenses, reduce waste, and improve the overall efficiency of services.</a:t>
            </a:r>
          </a:p>
          <a:p>
            <a:pPr marL="0" indent="0">
              <a:buNone/>
            </a:pPr>
            <a:r>
              <a:rPr lang="en-US" sz="2400" b="1" dirty="0">
                <a:solidFill>
                  <a:schemeClr val="accent5">
                    <a:lumMod val="50000"/>
                  </a:schemeClr>
                </a:solidFill>
              </a:rPr>
              <a:t>Policy Development</a:t>
            </a:r>
            <a:r>
              <a:rPr lang="en-US" sz="2400" dirty="0">
                <a:solidFill>
                  <a:schemeClr val="accent5">
                    <a:lumMod val="50000"/>
                  </a:schemeClr>
                </a:solidFill>
              </a:rPr>
              <a:t>: Analyzing healthcare data informs policymakers about the impact of existing policies and helps design evidence-based interventions to address public health challenges.</a:t>
            </a:r>
          </a:p>
          <a:p>
            <a:pPr marL="0" indent="0">
              <a:buNone/>
            </a:pPr>
            <a:r>
              <a:rPr lang="en-US" sz="2400" b="1" dirty="0">
                <a:solidFill>
                  <a:schemeClr val="accent5">
                    <a:lumMod val="50000"/>
                  </a:schemeClr>
                </a:solidFill>
              </a:rPr>
              <a:t>Population Health</a:t>
            </a:r>
            <a:r>
              <a:rPr lang="en-US" sz="2400" dirty="0">
                <a:solidFill>
                  <a:schemeClr val="accent5">
                    <a:lumMod val="50000"/>
                  </a:schemeClr>
                </a:solidFill>
              </a:rPr>
              <a:t>: Healthcare analysis helps identify health disparities and allows for targeted strategies to improve the health of specific populations.</a:t>
            </a:r>
          </a:p>
          <a:p>
            <a:pPr marL="0" indent="0">
              <a:buNone/>
            </a:pPr>
            <a:r>
              <a:rPr lang="en-US" sz="2400" b="1" dirty="0">
                <a:solidFill>
                  <a:schemeClr val="accent5">
                    <a:lumMod val="50000"/>
                  </a:schemeClr>
                </a:solidFill>
              </a:rPr>
              <a:t>Quality Improvement</a:t>
            </a:r>
            <a:r>
              <a:rPr lang="en-US" sz="2400" dirty="0">
                <a:solidFill>
                  <a:schemeClr val="accent5">
                    <a:lumMod val="50000"/>
                  </a:schemeClr>
                </a:solidFill>
              </a:rPr>
              <a:t>: Ongoing analysis of performance metrics facilitates continuous improvement initiatives aimed at enhancing care quality.</a:t>
            </a:r>
            <a:endParaRPr lang="en-IN" sz="2400" dirty="0">
              <a:solidFill>
                <a:schemeClr val="accent5">
                  <a:lumMod val="50000"/>
                </a:schemeClr>
              </a:solidFill>
            </a:endParaRPr>
          </a:p>
        </p:txBody>
      </p:sp>
    </p:spTree>
    <p:extLst>
      <p:ext uri="{BB962C8B-B14F-4D97-AF65-F5344CB8AC3E}">
        <p14:creationId xmlns:p14="http://schemas.microsoft.com/office/powerpoint/2010/main" val="384834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6948"/>
            <a:ext cx="10058400" cy="787790"/>
          </a:xfrm>
        </p:spPr>
        <p:txBody>
          <a:bodyPr>
            <a:normAutofit fontScale="90000"/>
          </a:bodyPr>
          <a:lstStyle/>
          <a:p>
            <a:r>
              <a:rPr lang="en-US" sz="4800" b="1" i="1" u="sng" dirty="0">
                <a:solidFill>
                  <a:schemeClr val="accent6">
                    <a:lumMod val="50000"/>
                  </a:schemeClr>
                </a:solidFill>
              </a:rPr>
              <a:t>Key Performance Indicators</a:t>
            </a:r>
            <a:endParaRPr lang="en-IN" sz="4800" b="1" i="1" u="sng" dirty="0">
              <a:solidFill>
                <a:schemeClr val="accent6">
                  <a:lumMod val="50000"/>
                </a:schemeClr>
              </a:solidFill>
            </a:endParaRPr>
          </a:p>
        </p:txBody>
      </p:sp>
      <p:sp>
        <p:nvSpPr>
          <p:cNvPr id="3" name="Content Placeholder 2"/>
          <p:cNvSpPr>
            <a:spLocks noGrp="1"/>
          </p:cNvSpPr>
          <p:nvPr>
            <p:ph idx="1"/>
          </p:nvPr>
        </p:nvSpPr>
        <p:spPr>
          <a:xfrm>
            <a:off x="838200" y="1167618"/>
            <a:ext cx="10515600" cy="4871233"/>
          </a:xfrm>
        </p:spPr>
        <p:txBody>
          <a:bodyPr>
            <a:noAutofit/>
          </a:bodyPr>
          <a:lstStyle/>
          <a:p>
            <a:pPr marL="171450" indent="-171450" algn="just">
              <a:buFont typeface="Wingdings" panose="05000000000000000000" pitchFamily="2" charset="2"/>
              <a:buChar char="q"/>
            </a:pPr>
            <a:r>
              <a:rPr lang="en-US" sz="2000" b="1" dirty="0">
                <a:solidFill>
                  <a:schemeClr val="accent5">
                    <a:lumMod val="50000"/>
                  </a:schemeClr>
                </a:solidFill>
              </a:rPr>
              <a:t> Total Discharge </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Patient Days</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Net Patient Revenue </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Revenue Trend</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Patient Stays   </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State Wise No of hospital /Revenue </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Type Of hospital Revenue</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MTD/QTD/YTD Revenue</a:t>
            </a:r>
          </a:p>
          <a:p>
            <a:pPr marL="171450" indent="-171450" algn="just">
              <a:lnSpc>
                <a:spcPct val="150000"/>
              </a:lnSpc>
              <a:buFont typeface="Wingdings" panose="05000000000000000000" pitchFamily="2" charset="2"/>
              <a:buChar char="q"/>
            </a:pPr>
            <a:r>
              <a:rPr lang="en-US" sz="2000" b="1" dirty="0">
                <a:solidFill>
                  <a:schemeClr val="accent5">
                    <a:lumMod val="50000"/>
                  </a:schemeClr>
                </a:solidFill>
              </a:rPr>
              <a:t> Total Patient, Total Doctor, Total Hospital ‘’</a:t>
            </a:r>
          </a:p>
          <a:p>
            <a:endParaRPr lang="en-IN" sz="2000" dirty="0">
              <a:solidFill>
                <a:schemeClr val="accent5">
                  <a:lumMod val="50000"/>
                </a:schemeClr>
              </a:solidFill>
            </a:endParaRPr>
          </a:p>
        </p:txBody>
      </p:sp>
    </p:spTree>
    <p:extLst>
      <p:ext uri="{BB962C8B-B14F-4D97-AF65-F5344CB8AC3E}">
        <p14:creationId xmlns:p14="http://schemas.microsoft.com/office/powerpoint/2010/main" val="88156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8D47CD-B8B7-77B0-6F23-C520AD15AA9B}"/>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18267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69A4B-C042-F621-90AD-FE4DFD18855B}"/>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49127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2E4EEB-F7F2-61C4-920E-791002B392C7}"/>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70580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412E09-7A38-4E20-BD24-1E033B93D8C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0053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0E1D55-47D7-C295-1BFC-B4A7E9ACCF5E}"/>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7141863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428</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HealthCare Analysis</vt:lpstr>
      <vt:lpstr>Introduction:</vt:lpstr>
      <vt:lpstr>Importance of Healthcare Analysis</vt:lpstr>
      <vt:lpstr>Key Performance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HP</dc:creator>
  <cp:lastModifiedBy>Jayavedhan A</cp:lastModifiedBy>
  <cp:revision>7</cp:revision>
  <dcterms:created xsi:type="dcterms:W3CDTF">2024-10-24T13:48:28Z</dcterms:created>
  <dcterms:modified xsi:type="dcterms:W3CDTF">2024-10-27T03:51:47Z</dcterms:modified>
</cp:coreProperties>
</file>