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sldIdLst>
    <p:sldId id="256" r:id="rId2"/>
    <p:sldId id="259" r:id="rId3"/>
    <p:sldId id="260" r:id="rId4"/>
    <p:sldId id="261" r:id="rId5"/>
    <p:sldId id="267" r:id="rId6"/>
    <p:sldId id="268" r:id="rId7"/>
    <p:sldId id="269" r:id="rId8"/>
    <p:sldId id="270" r:id="rId9"/>
    <p:sldId id="271" r:id="rId10"/>
    <p:sldId id="258" r:id="rId11"/>
    <p:sldId id="257" r:id="rId12"/>
    <p:sldId id="262" r:id="rId13"/>
    <p:sldId id="263" r:id="rId14"/>
    <p:sldId id="264" r:id="rId15"/>
    <p:sldId id="265" r:id="rId16"/>
    <p:sldId id="272" r:id="rId17"/>
    <p:sldId id="273" r:id="rId18"/>
    <p:sldId id="274" r:id="rId19"/>
    <p:sldId id="275" r:id="rId20"/>
    <p:sldId id="276" r:id="rId21"/>
    <p:sldId id="277" r:id="rId22"/>
    <p:sldId id="278"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4119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76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289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6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77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211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738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800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83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61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16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53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68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31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52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75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824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8/28/19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866373"/>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Electric_car" TargetMode="External"/><Relationship Id="rId12" Type="http://schemas.openxmlformats.org/officeDocument/2006/relationships/hyperlink" Target="https://en.wikipedia.org/wiki/History_of_the_automobile" TargetMode="External"/><Relationship Id="rId13" Type="http://schemas.openxmlformats.org/officeDocument/2006/relationships/image" Target="../media/image14.jpeg"/><Relationship Id="rId1" Type="http://schemas.openxmlformats.org/officeDocument/2006/relationships/tags" Target="../tags/tag3.xml"/><Relationship Id="rId2" Type="http://schemas.openxmlformats.org/officeDocument/2006/relationships/slideLayout" Target="../slideLayouts/slideLayout4.xml"/><Relationship Id="rId3" Type="http://schemas.openxmlformats.org/officeDocument/2006/relationships/image" Target="../media/image13.jpeg"/><Relationship Id="rId4" Type="http://schemas.openxmlformats.org/officeDocument/2006/relationships/hyperlink" Target="https://en.wikipedia.org/wiki/Wikipedia:Citation_needed" TargetMode="External"/><Relationship Id="rId5" Type="http://schemas.openxmlformats.org/officeDocument/2006/relationships/hyperlink" Target="https://en.wikipedia.org/wiki/Automobile_air_conditioning" TargetMode="External"/><Relationship Id="rId6" Type="http://schemas.openxmlformats.org/officeDocument/2006/relationships/hyperlink" Target="https://en.wikipedia.org/wiki/Automotive_navigation_system" TargetMode="External"/><Relationship Id="rId7" Type="http://schemas.openxmlformats.org/officeDocument/2006/relationships/hyperlink" Target="https://en.wikipedia.org/wiki/In-car_entertainment" TargetMode="External"/><Relationship Id="rId8" Type="http://schemas.openxmlformats.org/officeDocument/2006/relationships/hyperlink" Target="https://en.wikipedia.org/wiki/Internal_combustion_engine" TargetMode="External"/><Relationship Id="rId9" Type="http://schemas.openxmlformats.org/officeDocument/2006/relationships/hyperlink" Target="https://en.wikipedia.org/wiki/Combustion" TargetMode="External"/><Relationship Id="rId10" Type="http://schemas.openxmlformats.org/officeDocument/2006/relationships/hyperlink" Target="https://en.wikipedia.org/wiki/Fossil_fuel" TargetMode="Externa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15.jpeg"/></Relationships>
</file>

<file path=ppt/slides/_rels/slide12.xml.rels><?xml version="1.0" encoding="UTF-8" standalone="yes"?>
<Relationships xmlns="http://schemas.openxmlformats.org/package/2006/relationships"><Relationship Id="rId9" Type="http://schemas.openxmlformats.org/officeDocument/2006/relationships/hyperlink" Target="https://en.wikipedia.org/wiki/Road_congestion" TargetMode="External"/><Relationship Id="rId20" Type="http://schemas.openxmlformats.org/officeDocument/2006/relationships/hyperlink" Target="https://en.wikipedia.org/wiki/Newly_industrialized_country" TargetMode="External"/><Relationship Id="rId21" Type="http://schemas.openxmlformats.org/officeDocument/2006/relationships/hyperlink" Target="https://en.wikipedia.org/wiki/Car#cite_note-plunkettresearch.com-8" TargetMode="External"/><Relationship Id="rId10" Type="http://schemas.openxmlformats.org/officeDocument/2006/relationships/hyperlink" Target="https://en.wikipedia.org/wiki/Air_pollution" TargetMode="External"/><Relationship Id="rId11" Type="http://schemas.openxmlformats.org/officeDocument/2006/relationships/hyperlink" Target="https://en.wikipedia.org/wiki/Public_health" TargetMode="External"/><Relationship Id="rId12" Type="http://schemas.openxmlformats.org/officeDocument/2006/relationships/hyperlink" Target="https://en.wikipedia.org/wiki/Traffic_collisions" TargetMode="External"/><Relationship Id="rId13" Type="http://schemas.openxmlformats.org/officeDocument/2006/relationships/hyperlink" Target="https://en.wikipedia.org/wiki/Car#cite_note-who_stats-5" TargetMode="External"/><Relationship Id="rId14" Type="http://schemas.openxmlformats.org/officeDocument/2006/relationships/hyperlink" Target="https://en.wikipedia.org/wiki/Car#cite_note-setright-6" TargetMode="External"/><Relationship Id="rId15" Type="http://schemas.openxmlformats.org/officeDocument/2006/relationships/hyperlink" Target="https://en.wikipedia.org/wiki/Automotive_industry" TargetMode="External"/><Relationship Id="rId16" Type="http://schemas.openxmlformats.org/officeDocument/2006/relationships/hyperlink" Target="https://en.wikipedia.org/wiki/Category:Vehicle_taxes" TargetMode="External"/><Relationship Id="rId17" Type="http://schemas.openxmlformats.org/officeDocument/2006/relationships/hyperlink" Target="https://en.wikipedia.org/wiki/Car#cite_note-parking-7" TargetMode="External"/><Relationship Id="rId18" Type="http://schemas.openxmlformats.org/officeDocument/2006/relationships/hyperlink" Target="https://en.wikipedia.org/wiki/Automotive_industry_in_China" TargetMode="External"/><Relationship Id="rId19" Type="http://schemas.openxmlformats.org/officeDocument/2006/relationships/hyperlink" Target="https://en.wikipedia.org/wiki/Automotive_industry_in_India" TargetMode="External"/><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hyperlink" Target="https://en.wikipedia.org/wiki/Auto_maintenance" TargetMode="External"/><Relationship Id="rId4" Type="http://schemas.openxmlformats.org/officeDocument/2006/relationships/hyperlink" Target="https://en.wikipedia.org/wiki/Depreciation" TargetMode="External"/><Relationship Id="rId5" Type="http://schemas.openxmlformats.org/officeDocument/2006/relationships/hyperlink" Target="https://en.wikipedia.org/wiki/Parking_fee" TargetMode="External"/><Relationship Id="rId6" Type="http://schemas.openxmlformats.org/officeDocument/2006/relationships/hyperlink" Target="https://en.wikipedia.org/wiki/Car#cite_note-racv-4" TargetMode="External"/><Relationship Id="rId7" Type="http://schemas.openxmlformats.org/officeDocument/2006/relationships/hyperlink" Target="https://en.wikipedia.org/wiki/Maintaining_road" TargetMode="External"/><Relationship Id="rId8" Type="http://schemas.openxmlformats.org/officeDocument/2006/relationships/hyperlink" Target="https://en.wikipedia.org/wiki/Land_use"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en.wikipedia.org/wiki/Horse-drawn_vehicle" TargetMode="External"/><Relationship Id="rId12" Type="http://schemas.openxmlformats.org/officeDocument/2006/relationships/hyperlink" Target="https://en.wikipedia.org/wiki/Car#cite_note-OEDcar-11" TargetMode="External"/><Relationship Id="rId13" Type="http://schemas.openxmlformats.org/officeDocument/2006/relationships/hyperlink" Target="https://en.wikipedia.org/wiki/Car#cite_note-12" TargetMode="External"/><Relationship Id="rId14" Type="http://schemas.openxmlformats.org/officeDocument/2006/relationships/hyperlink" Target="https://en.wikipedia.org/wiki/British_English" TargetMode="External"/><Relationship Id="rId15" Type="http://schemas.openxmlformats.org/officeDocument/2006/relationships/hyperlink" Target="https://en.wikipedia.org/wiki/Car#cite_note-OEDmotrcar-3" TargetMode="External"/><Relationship Id="rId16" Type="http://schemas.openxmlformats.org/officeDocument/2006/relationships/hyperlink" Target="https://en.wikipedia.org/wiki/Car#cite_note-OEDautocar-13" TargetMode="External"/><Relationship Id="rId17" Type="http://schemas.openxmlformats.org/officeDocument/2006/relationships/hyperlink" Target="https://en.wikipedia.org/wiki/Horseless_carriage" TargetMode="External"/><Relationship Id="rId18" Type="http://schemas.openxmlformats.org/officeDocument/2006/relationships/hyperlink" Target="https://en.wikipedia.org/wiki/Car#cite_note-14" TargetMode="External"/><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hyperlink" Target="https://en.wikipedia.org/wiki/Middle_English" TargetMode="External"/><Relationship Id="rId4" Type="http://schemas.openxmlformats.org/officeDocument/2006/relationships/hyperlink" Target="https://en.wikipedia.org/wiki/Cart" TargetMode="External"/><Relationship Id="rId5" Type="http://schemas.openxmlformats.org/officeDocument/2006/relationships/hyperlink" Target="https://en.wikipedia.org/wiki/French_language" TargetMode="External"/><Relationship Id="rId6" Type="http://schemas.openxmlformats.org/officeDocument/2006/relationships/hyperlink" Target="https://en.wikipedia.org/wiki/Gaulish_language" TargetMode="External"/><Relationship Id="rId7" Type="http://schemas.openxmlformats.org/officeDocument/2006/relationships/hyperlink" Target="https://en.wikipedia.org/wiki/Gauls" TargetMode="External"/><Relationship Id="rId8" Type="http://schemas.openxmlformats.org/officeDocument/2006/relationships/hyperlink" Target="https://en.wikipedia.org/wiki/Chariot" TargetMode="External"/><Relationship Id="rId9" Type="http://schemas.openxmlformats.org/officeDocument/2006/relationships/hyperlink" Target="https://en.wikipedia.org/wiki/Car#cite_note-9" TargetMode="External"/><Relationship Id="rId10" Type="http://schemas.openxmlformats.org/officeDocument/2006/relationships/hyperlink" Target="https://en.wikipedia.org/wiki/Car#cite_note-Carrus-10"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en.wikipedia.org/wiki/Auto_mechanic" TargetMode="External"/><Relationship Id="rId12" Type="http://schemas.openxmlformats.org/officeDocument/2006/relationships/hyperlink" Target="https://en.wikipedia.org/wiki/Car#cite_note-17" TargetMode="External"/><Relationship Id="rId13" Type="http://schemas.openxmlformats.org/officeDocument/2006/relationships/hyperlink" Target="https://en.wikipedia.org/wiki/Car#cite_note-18" TargetMode="External"/><Relationship Id="rId14" Type="http://schemas.openxmlformats.org/officeDocument/2006/relationships/hyperlink" Target="https://en.wikipedia.org/wiki/Dutch_language" TargetMode="External"/><Relationship Id="rId15" Type="http://schemas.openxmlformats.org/officeDocument/2006/relationships/hyperlink" Target="https://en.wikipedia.org/wiki/German_language" TargetMode="External"/><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hyperlink" Target="https://en.wikipedia.org/wiki/Classical_compound" TargetMode="External"/><Relationship Id="rId4" Type="http://schemas.openxmlformats.org/officeDocument/2006/relationships/hyperlink" Target="https://en.wikipedia.org/wiki/Ancient_Greek" TargetMode="External"/><Relationship Id="rId5" Type="http://schemas.openxmlformats.org/officeDocument/2006/relationships/hyperlink" Target="https://en.wikipedia.org/wiki/Latin_language" TargetMode="External"/><Relationship Id="rId6" Type="http://schemas.openxmlformats.org/officeDocument/2006/relationships/hyperlink" Target="https://en.wikipedia.org/wiki/English_language" TargetMode="External"/><Relationship Id="rId7" Type="http://schemas.openxmlformats.org/officeDocument/2006/relationships/hyperlink" Target="https://en.wikipedia.org/wiki/French_language" TargetMode="External"/><Relationship Id="rId8" Type="http://schemas.openxmlformats.org/officeDocument/2006/relationships/hyperlink" Target="https://en.wikipedia.org/wiki/Royal_Automobile_Club" TargetMode="External"/><Relationship Id="rId9" Type="http://schemas.openxmlformats.org/officeDocument/2006/relationships/hyperlink" Target="https://en.wikipedia.org/wiki/Car#cite_note-15" TargetMode="External"/><Relationship Id="rId10" Type="http://schemas.openxmlformats.org/officeDocument/2006/relationships/hyperlink" Target="https://en.wikipedia.org/wiki/Car#cite_note-OEDautomob-1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Gasoline" TargetMode="External"/><Relationship Id="rId4" Type="http://schemas.openxmlformats.org/officeDocument/2006/relationships/hyperlink" Target="https://en.wikipedia.org/wiki/Internal_combustion_engine" TargetMode="External"/><Relationship Id="rId5" Type="http://schemas.openxmlformats.org/officeDocument/2006/relationships/hyperlink" Target="https://en.wikipedia.org/wiki/Organisation_Internationale_des_Constructeurs_d%27Automobiles" TargetMode="External"/><Relationship Id="rId6" Type="http://schemas.openxmlformats.org/officeDocument/2006/relationships/hyperlink" Target="https://en.wikipedia.org/wiki/Car#cite_note-35" TargetMode="External"/><Relationship Id="rId7" Type="http://schemas.openxmlformats.org/officeDocument/2006/relationships/hyperlink" Target="https://en.wikipedia.org/wiki/Car#cite_note-36" TargetMode="External"/><Relationship Id="rId8" Type="http://schemas.openxmlformats.org/officeDocument/2006/relationships/hyperlink" Target="https://en.wikipedia.org/wiki/Phase-out_of_fossil_fuel_vehicles" TargetMode="External"/><Relationship Id="rId9" Type="http://schemas.openxmlformats.org/officeDocument/2006/relationships/hyperlink" Target="https://en.wikipedia.org/wiki/Car#cite_note-37" TargetMode="External"/><Relationship Id="rId10" Type="http://schemas.openxmlformats.org/officeDocument/2006/relationships/hyperlink" Target="https://en.wikipedia.org/wiki/Car#cite_note-38" TargetMode="External"/><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6.xml.rels><?xml version="1.0" encoding="UTF-8" standalone="yes"?>
<Relationships xmlns="http://schemas.openxmlformats.org/package/2006/relationships"><Relationship Id="rId9" Type="http://schemas.openxmlformats.org/officeDocument/2006/relationships/hyperlink" Target="https://en.wikipedia.org/wiki/Car#cite_note-40" TargetMode="External"/><Relationship Id="rId20" Type="http://schemas.openxmlformats.org/officeDocument/2006/relationships/hyperlink" Target="https://en.wikipedia.org/wiki/Natural_gas_vehicle" TargetMode="External"/><Relationship Id="rId21" Type="http://schemas.openxmlformats.org/officeDocument/2006/relationships/hyperlink" Target="https://en.wikipedia.org/wiki/Wikipedia:Please_clarify" TargetMode="External"/><Relationship Id="rId22" Type="http://schemas.openxmlformats.org/officeDocument/2006/relationships/hyperlink" Target="https://en.wikipedia.org/wiki/Wikipedia:Citation_needed" TargetMode="External"/><Relationship Id="rId23" Type="http://schemas.openxmlformats.org/officeDocument/2006/relationships/hyperlink" Target="https://en.wikipedia.org/wiki/Land_speed_record" TargetMode="External"/><Relationship Id="rId24" Type="http://schemas.openxmlformats.org/officeDocument/2006/relationships/hyperlink" Target="https://en.wikipedia.org/wiki/Jet_car" TargetMode="External"/><Relationship Id="rId25" Type="http://schemas.openxmlformats.org/officeDocument/2006/relationships/hyperlink" Target="https://en.wikipedia.org/wiki/Rocket_car" TargetMode="External"/><Relationship Id="rId26" Type="http://schemas.openxmlformats.org/officeDocument/2006/relationships/hyperlink" Target="https://en.wikipedia.org/wiki/Oil_consumption" TargetMode="External"/><Relationship Id="rId27" Type="http://schemas.openxmlformats.org/officeDocument/2006/relationships/hyperlink" Target="https://en.wikipedia.org/wiki/1980s_oil_glut" TargetMode="External"/><Relationship Id="rId28" Type="http://schemas.openxmlformats.org/officeDocument/2006/relationships/hyperlink" Target="https://en.wikipedia.org/wiki/OECD" TargetMode="External"/><Relationship Id="rId29" Type="http://schemas.openxmlformats.org/officeDocument/2006/relationships/hyperlink" Target="https://en.wikipedia.org/wiki/BRIC" TargetMode="External"/><Relationship Id="rId10" Type="http://schemas.openxmlformats.org/officeDocument/2006/relationships/hyperlink" Target="https://en.wikipedia.org/wiki/Energy_security" TargetMode="External"/><Relationship Id="rId11" Type="http://schemas.openxmlformats.org/officeDocument/2006/relationships/hyperlink" Target="https://en.wikipedia.org/wiki/Environmental_law" TargetMode="External"/><Relationship Id="rId12" Type="http://schemas.openxmlformats.org/officeDocument/2006/relationships/hyperlink" Target="https://en.wikipedia.org/wiki/Greenhouse_gas" TargetMode="External"/><Relationship Id="rId13" Type="http://schemas.openxmlformats.org/officeDocument/2006/relationships/hyperlink" Target="https://en.wikipedia.org/wiki/Hybrid_vehicle" TargetMode="External"/><Relationship Id="rId14" Type="http://schemas.openxmlformats.org/officeDocument/2006/relationships/hyperlink" Target="https://en.wikipedia.org/wiki/Plug-in_electric_vehicle" TargetMode="External"/><Relationship Id="rId15" Type="http://schemas.openxmlformats.org/officeDocument/2006/relationships/hyperlink" Target="https://en.wikipedia.org/wiki/Hydrogen_vehicle" TargetMode="External"/><Relationship Id="rId16" Type="http://schemas.openxmlformats.org/officeDocument/2006/relationships/hyperlink" Target="https://en.wikipedia.org/wiki/Car#cite_note-EV_Volumes_2018-41" TargetMode="External"/><Relationship Id="rId17" Type="http://schemas.openxmlformats.org/officeDocument/2006/relationships/hyperlink" Target="https://en.wikipedia.org/wiki/Alternative_fuel" TargetMode="External"/><Relationship Id="rId18" Type="http://schemas.openxmlformats.org/officeDocument/2006/relationships/hyperlink" Target="https://en.wikipedia.org/wiki/Ethanol_fuel" TargetMode="External"/><Relationship Id="rId19" Type="http://schemas.openxmlformats.org/officeDocument/2006/relationships/hyperlink" Target="https://en.wikipedia.org/wiki/Flexible-fuel_vehicle" TargetMode="External"/><Relationship Id="rId1" Type="http://schemas.openxmlformats.org/officeDocument/2006/relationships/slideLayout" Target="../slideLayouts/slideLayout2.xml"/><Relationship Id="rId2" Type="http://schemas.openxmlformats.org/officeDocument/2006/relationships/image" Target="../media/image20.jpeg"/><Relationship Id="rId3" Type="http://schemas.openxmlformats.org/officeDocument/2006/relationships/hyperlink" Target="https://en.wikipedia.org/wiki/Deflagration" TargetMode="External"/><Relationship Id="rId4" Type="http://schemas.openxmlformats.org/officeDocument/2006/relationships/hyperlink" Target="https://en.wikipedia.org/wiki/Detonation" TargetMode="External"/><Relationship Id="rId5" Type="http://schemas.openxmlformats.org/officeDocument/2006/relationships/hyperlink" Target="https://en.wikipedia.org/wiki/Diesel_fuel" TargetMode="External"/><Relationship Id="rId6" Type="http://schemas.openxmlformats.org/officeDocument/2006/relationships/hyperlink" Target="https://en.wikipedia.org/wiki/Autogas" TargetMode="External"/><Relationship Id="rId7" Type="http://schemas.openxmlformats.org/officeDocument/2006/relationships/hyperlink" Target="https://en.wikipedia.org/wiki/Compressed_natural_gas" TargetMode="External"/><Relationship Id="rId8" Type="http://schemas.openxmlformats.org/officeDocument/2006/relationships/hyperlink" Target="https://en.wikipedia.org/wiki/Car#cite_note-3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teering_wheel" TargetMode="External"/><Relationship Id="rId4" Type="http://schemas.openxmlformats.org/officeDocument/2006/relationships/hyperlink" Target="https://en.wikipedia.org/wiki/Electric_car" TargetMode="External"/><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Ignition_timing" TargetMode="External"/><Relationship Id="rId4" Type="http://schemas.openxmlformats.org/officeDocument/2006/relationships/hyperlink" Target="https://en.wikipedia.org/wiki/Starter_(engine)" TargetMode="External"/><Relationship Id="rId5" Type="http://schemas.openxmlformats.org/officeDocument/2006/relationships/hyperlink" Target="https://en.wikipedia.org/wiki/Automobile_air_conditioning" TargetMode="External"/><Relationship Id="rId6" Type="http://schemas.openxmlformats.org/officeDocument/2006/relationships/hyperlink" Target="https://en.wikipedia.org/wiki/Automotive_navigation_system" TargetMode="External"/><Relationship Id="rId7" Type="http://schemas.openxmlformats.org/officeDocument/2006/relationships/hyperlink" Target="https://en.wikipedia.org/wiki/In_car_entertainment" TargetMode="External"/><Relationship Id="rId8" Type="http://schemas.openxmlformats.org/officeDocument/2006/relationships/hyperlink" Target="https://en.wikipedia.org/wiki/BMW" TargetMode="External"/><Relationship Id="rId9" Type="http://schemas.openxmlformats.org/officeDocument/2006/relationships/hyperlink" Target="https://en.wikipedia.org/wiki/IDrive" TargetMode="External"/><Relationship Id="rId10" Type="http://schemas.openxmlformats.org/officeDocument/2006/relationships/hyperlink" Target="https://en.wikipedia.org/wiki/Ford" TargetMode="External"/><Relationship Id="rId11" Type="http://schemas.openxmlformats.org/officeDocument/2006/relationships/hyperlink" Target="https://en.wikipedia.org/wiki/MyFord_Touch" TargetMode="External"/><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eadlight" TargetMode="External"/><Relationship Id="rId4" Type="http://schemas.openxmlformats.org/officeDocument/2006/relationships/hyperlink" Target="https://en.wikipedia.org/wiki/Daytime_running_lights" TargetMode="External"/><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el_efficiency" TargetMode="External"/><Relationship Id="rId4" Type="http://schemas.openxmlformats.org/officeDocument/2006/relationships/hyperlink" Target="https://en.wikipedia.org/wiki/Car#cite_note-43" TargetMode="External"/><Relationship Id="rId5" Type="http://schemas.openxmlformats.org/officeDocument/2006/relationships/hyperlink" Target="https://en.wikipedia.org/wiki/Car#cite_note-killing-44" TargetMode="External"/><Relationship Id="rId6" Type="http://schemas.openxmlformats.org/officeDocument/2006/relationships/hyperlink" Target="https://en.wikipedia.org/wiki/SmartFortwo" TargetMode="External"/><Relationship Id="rId7" Type="http://schemas.openxmlformats.org/officeDocument/2006/relationships/hyperlink" Target="https://en.wikipedia.org/wiki/City_car" TargetMode="External"/><Relationship Id="rId8" Type="http://schemas.openxmlformats.org/officeDocument/2006/relationships/hyperlink" Target="https://en.wikipedia.org/wiki/Chevrolet_Suburban" TargetMode="External"/><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University_of_Cambridge" TargetMode="External"/><Relationship Id="rId4" Type="http://schemas.openxmlformats.org/officeDocument/2006/relationships/hyperlink" Target="https://en.wikipedia.org/wiki/Car#cite_note-45" TargetMode="External"/><Relationship Id="rId5" Type="http://schemas.openxmlformats.org/officeDocument/2006/relationships/hyperlink" Target="https://en.wikipedia.org/wiki/Wikipedia:NOTRS" TargetMode="External"/><Relationship Id="rId6" Type="http://schemas.openxmlformats.org/officeDocument/2006/relationships/hyperlink" Target="https://en.wikipedia.org/wiki/Eco-marathon" TargetMode="External"/><Relationship Id="rId7" Type="http://schemas.openxmlformats.org/officeDocument/2006/relationships/hyperlink" Target="https://en.wikipedia.org/wiki/Car#cite_note-46" TargetMode="External"/><Relationship Id="rId8" Type="http://schemas.openxmlformats.org/officeDocument/2006/relationships/hyperlink" Target="https://en.wikipedia.org/wiki/Car#cite_note-47" TargetMode="External"/><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Full-size_car" TargetMode="External"/><Relationship Id="rId4" Type="http://schemas.openxmlformats.org/officeDocument/2006/relationships/hyperlink" Target="https://en.wikipedia.org/wiki/Sport_utility_vehicle" TargetMode="External"/><Relationship Id="rId5" Type="http://schemas.openxmlformats.org/officeDocument/2006/relationships/hyperlink" Target="https://en.wikipedia.org/wiki/Sports_car" TargetMode="External"/><Relationship Id="rId6" Type="http://schemas.openxmlformats.org/officeDocument/2006/relationships/hyperlink" Target="https://en.wikipedia.org/wiki/Sedan_(automobile)" TargetMode="External"/><Relationship Id="rId7" Type="http://schemas.openxmlformats.org/officeDocument/2006/relationships/hyperlink" Target="https://en.wikipedia.org/wiki/Hatchback" TargetMode="External"/><Relationship Id="rId8" Type="http://schemas.openxmlformats.org/officeDocument/2006/relationships/hyperlink" Target="https://en.wikipedia.org/wiki/Station_wagon" TargetMode="External"/><Relationship Id="rId9" Type="http://schemas.openxmlformats.org/officeDocument/2006/relationships/hyperlink" Target="https://en.wikipedia.org/wiki/Minivan" TargetMode="External"/><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ctr"/>
            <a:r>
              <a:rPr lang="en-US" dirty="0" smtClean="0"/>
              <a:t>A SLIDE SHOW ALL ABOUT CARS</a:t>
            </a:r>
          </a:p>
          <a:p>
            <a:pPr algn="ctr"/>
            <a:r>
              <a:rPr lang="en-US" dirty="0" smtClean="0"/>
              <a:t>A JAYB1305 PRODUCTION</a:t>
            </a:r>
          </a:p>
          <a:p>
            <a:pPr algn="ctr"/>
            <a:r>
              <a:rPr lang="en-US" dirty="0" smtClean="0"/>
              <a:t>BY JAYDEN BROWN</a:t>
            </a:r>
            <a:endParaRPr lang="en-US" dirty="0"/>
          </a:p>
        </p:txBody>
      </p:sp>
      <p:sp>
        <p:nvSpPr>
          <p:cNvPr id="4" name="Title 3"/>
          <p:cNvSpPr>
            <a:spLocks noGrp="1"/>
          </p:cNvSpPr>
          <p:nvPr>
            <p:ph type="ctrTitle"/>
          </p:nvPr>
        </p:nvSpPr>
        <p:spPr/>
        <p:txBody>
          <a:bodyPr/>
          <a:lstStyle/>
          <a:p>
            <a:pPr algn="ctr"/>
            <a:r>
              <a:rPr lang="en-US" b="1" cap="none" dirty="0" smtClean="0">
                <a:ln w="22225">
                  <a:solidFill>
                    <a:schemeClr val="accent2"/>
                  </a:solidFill>
                  <a:prstDash val="solid"/>
                </a:ln>
                <a:solidFill>
                  <a:schemeClr val="accent2">
                    <a:lumMod val="40000"/>
                    <a:lumOff val="60000"/>
                  </a:schemeClr>
                </a:solidFill>
              </a:rPr>
              <a:t>CARS</a:t>
            </a:r>
            <a:endParaRPr lang="en-US" b="1" cap="none" dirty="0">
              <a:ln w="22225">
                <a:solidFill>
                  <a:schemeClr val="accent2"/>
                </a:solidFill>
                <a:prstDash val="solid"/>
              </a:ln>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62566694"/>
      </p:ext>
    </p:extLst>
  </p:cSld>
  <p:clrMapOvr>
    <a:masterClrMapping/>
  </p:clrMapOvr>
  <mc:AlternateContent xmlns:mc="http://schemas.openxmlformats.org/markup-compatibility/2006">
    <mc:Choice xmlns:p14="http://schemas.microsoft.com/office/powerpoint/2010/main" Requires="p14">
      <p:transition spd="slow" p14:dur="4000" advTm="11989">
        <p14:vortex dir="r"/>
      </p:transition>
    </mc:Choice>
    <mc:Fallback>
      <p:transition spd="slow" advTm="119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1"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nodeType="clickEffect">
                                  <p:stCondLst>
                                    <p:cond delay="0"/>
                                  </p:stCondLst>
                                  <p:iterate type="lt">
                                    <p:tmPct val="0"/>
                                  </p:iterate>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
                                        <p:tgtEl>
                                          <p:spTgt spid="3">
                                            <p:txEl>
                                              <p:pRg st="0" end="0"/>
                                            </p:txEl>
                                          </p:spTgt>
                                        </p:tgtEl>
                                      </p:cBhvr>
                                    </p:animEffect>
                                    <p:anim calcmode="lin" valueType="num">
                                      <p:cBhvr>
                                        <p:cTn id="17"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
                                        <p:tgtEl>
                                          <p:spTgt spid="3">
                                            <p:txEl>
                                              <p:pRg st="1" end="1"/>
                                            </p:txEl>
                                          </p:spTgt>
                                        </p:tgtEl>
                                      </p:cBhvr>
                                    </p:animEffect>
                                    <p:anim calcmode="lin" valueType="num">
                                      <p:cBhvr>
                                        <p:cTn id="26"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3"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
                                        <p:tgtEl>
                                          <p:spTgt spid="3">
                                            <p:txEl>
                                              <p:pRg st="2" end="2"/>
                                            </p:txEl>
                                          </p:spTgt>
                                        </p:tgtEl>
                                      </p:cBhvr>
                                    </p:animEffect>
                                    <p:anim calcmode="lin" valueType="num">
                                      <p:cBhvr>
                                        <p:cTn id="35"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Cars of today</a:t>
            </a:r>
            <a:endParaRPr lang="en-US" dirty="0"/>
          </a:p>
        </p:txBody>
      </p:sp>
      <p:sp>
        <p:nvSpPr>
          <p:cNvPr id="3" name="Content Placeholder 2"/>
          <p:cNvSpPr>
            <a:spLocks noGrp="1"/>
          </p:cNvSpPr>
          <p:nvPr>
            <p:ph sz="half" idx="1"/>
          </p:nvPr>
        </p:nvSpPr>
        <p:spPr/>
        <p:txBody>
          <a:bodyPr>
            <a:normAutofit lnSpcReduction="10000"/>
          </a:bodyPr>
          <a:lstStyle/>
          <a:p>
            <a:r>
              <a:rPr lang="en-US" dirty="0"/>
              <a:t>Cars have controls for driving, parking, passenger comfort, and a variety of lights. Over the decades, additional features and controls have been added to vehicles, making them progressively more complex, but also more reliable and easier to operate.</a:t>
            </a:r>
            <a:r>
              <a:rPr lang="en-US" baseline="30000" dirty="0"/>
              <a:t>[</a:t>
            </a:r>
            <a:r>
              <a:rPr lang="en-US" i="1" baseline="30000" dirty="0">
                <a:hlinkClick r:id="rId4" tooltip="Wikipedia:Citation needed"/>
              </a:rPr>
              <a:t>citation needed</a:t>
            </a:r>
            <a:r>
              <a:rPr lang="en-US" baseline="30000" dirty="0"/>
              <a:t>]</a:t>
            </a:r>
            <a:r>
              <a:rPr lang="en-US" dirty="0"/>
              <a:t> These include rear reversing cameras, </a:t>
            </a:r>
            <a:r>
              <a:rPr lang="en-US" dirty="0">
                <a:hlinkClick r:id="rId5" tooltip="Automobile air conditioning"/>
              </a:rPr>
              <a:t>air conditioning</a:t>
            </a:r>
            <a:r>
              <a:rPr lang="en-US" dirty="0"/>
              <a:t>, </a:t>
            </a:r>
            <a:r>
              <a:rPr lang="en-US" dirty="0">
                <a:hlinkClick r:id="rId6" tooltip="Automotive navigation system"/>
              </a:rPr>
              <a:t>navigation systems</a:t>
            </a:r>
            <a:r>
              <a:rPr lang="en-US" dirty="0"/>
              <a:t>, and </a:t>
            </a:r>
            <a:r>
              <a:rPr lang="en-US" dirty="0">
                <a:hlinkClick r:id="rId7" tooltip="In-car entertainment"/>
              </a:rPr>
              <a:t>in-car entertainment</a:t>
            </a:r>
            <a:r>
              <a:rPr lang="en-US" dirty="0"/>
              <a:t>. Most cars in use in the 2010s are propelled by an </a:t>
            </a:r>
            <a:r>
              <a:rPr lang="en-US" dirty="0">
                <a:hlinkClick r:id="rId8" tooltip="Internal combustion engine"/>
              </a:rPr>
              <a:t>internal combustion engine</a:t>
            </a:r>
            <a:r>
              <a:rPr lang="en-US" dirty="0"/>
              <a:t>, fueled by the </a:t>
            </a:r>
            <a:r>
              <a:rPr lang="en-US" dirty="0">
                <a:hlinkClick r:id="rId9" tooltip="Combustion"/>
              </a:rPr>
              <a:t>combustion</a:t>
            </a:r>
            <a:r>
              <a:rPr lang="en-US" dirty="0"/>
              <a:t> of </a:t>
            </a:r>
            <a:r>
              <a:rPr lang="en-US" dirty="0">
                <a:hlinkClick r:id="rId10" tooltip="Fossil fuel"/>
              </a:rPr>
              <a:t>fossil fuels</a:t>
            </a:r>
            <a:r>
              <a:rPr lang="en-US" dirty="0"/>
              <a:t>.  </a:t>
            </a:r>
            <a:r>
              <a:rPr lang="en-US" dirty="0">
                <a:hlinkClick r:id="rId11" tooltip="Electric car"/>
              </a:rPr>
              <a:t>Electric cars</a:t>
            </a:r>
            <a:r>
              <a:rPr lang="en-US" dirty="0"/>
              <a:t>, which were invented early in the </a:t>
            </a:r>
            <a:r>
              <a:rPr lang="en-US" dirty="0">
                <a:hlinkClick r:id="rId12" tooltip="History of the automobile"/>
              </a:rPr>
              <a:t>history of the car</a:t>
            </a:r>
            <a:r>
              <a:rPr lang="en-US" dirty="0"/>
              <a:t>, began to become commercially available in 2008.</a:t>
            </a:r>
            <a:endParaRPr lang="en-US" dirty="0"/>
          </a:p>
        </p:txBody>
      </p:sp>
      <p:pic>
        <p:nvPicPr>
          <p:cNvPr id="5" name="Content Placeholder 4"/>
          <p:cNvPicPr>
            <a:picLocks noGrp="1" noChangeAspect="1"/>
          </p:cNvPicPr>
          <p:nvPr>
            <p:ph sz="half" idx="2"/>
          </p:nvPr>
        </p:nvPicPr>
        <p:blipFill>
          <a:blip r:embed="rId13">
            <a:extLst>
              <a:ext uri="{28A0092B-C50C-407E-A947-70E740481C1C}">
                <a14:useLocalDpi xmlns:a14="http://schemas.microsoft.com/office/drawing/2010/main" val="0"/>
              </a:ext>
            </a:extLst>
          </a:blip>
          <a:stretch>
            <a:fillRect/>
          </a:stretch>
        </p:blipFill>
        <p:spPr>
          <a:xfrm>
            <a:off x="5883757" y="2142067"/>
            <a:ext cx="4446106" cy="3649133"/>
          </a:xfrm>
        </p:spPr>
      </p:pic>
    </p:spTree>
    <p:custDataLst>
      <p:tags r:id="rId1"/>
    </p:custDataLst>
    <p:extLst>
      <p:ext uri="{BB962C8B-B14F-4D97-AF65-F5344CB8AC3E}">
        <p14:creationId xmlns:p14="http://schemas.microsoft.com/office/powerpoint/2010/main" val="1788371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3618">
        <p15:prstTrans prst="airplane"/>
      </p:transition>
    </mc:Choice>
    <mc:Fallback>
      <p:transition spd="slow" advTm="136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8146" y="84084"/>
            <a:ext cx="10131425" cy="725214"/>
          </a:xfrm>
        </p:spPr>
        <p:txBody>
          <a:bodyPr>
            <a:normAutofit/>
          </a:bodyPr>
          <a:lstStyle/>
          <a:p>
            <a:pPr algn="ctr"/>
            <a:r>
              <a:rPr lang="en-US" dirty="0" smtClean="0"/>
              <a:t>Fast cars Of TODAY</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216766350"/>
              </p:ext>
            </p:extLst>
          </p:nvPr>
        </p:nvGraphicFramePr>
        <p:xfrm>
          <a:off x="1757362" y="1000123"/>
          <a:ext cx="9059860" cy="5825925"/>
        </p:xfrm>
        <a:graphic>
          <a:graphicData uri="http://schemas.openxmlformats.org/drawingml/2006/table">
            <a:tbl>
              <a:tblPr firstRow="1" bandRow="1">
                <a:tableStyleId>{72833802-FEF1-4C79-8D5D-14CF1EAF98D9}</a:tableStyleId>
              </a:tblPr>
              <a:tblGrid>
                <a:gridCol w="2264965"/>
                <a:gridCol w="2264965"/>
                <a:gridCol w="2264965"/>
                <a:gridCol w="2264965"/>
              </a:tblGrid>
              <a:tr h="474605">
                <a:tc>
                  <a:txBody>
                    <a:bodyPr/>
                    <a:lstStyle/>
                    <a:p>
                      <a:r>
                        <a:rPr lang="en-US" sz="1800" b="1" kern="1200" dirty="0" smtClean="0">
                          <a:solidFill>
                            <a:schemeClr val="bg1"/>
                          </a:solidFill>
                          <a:effectLst/>
                          <a:latin typeface="+mn-lt"/>
                          <a:ea typeface="+mn-ea"/>
                          <a:cs typeface="+mn-cs"/>
                        </a:rPr>
                        <a:t>CAR</a:t>
                      </a:r>
                      <a:r>
                        <a:rPr lang="en-GB" dirty="0" smtClean="0">
                          <a:effectLst/>
                        </a:rPr>
                        <a:t> </a:t>
                      </a:r>
                      <a:endParaRPr lang="en-US" dirty="0"/>
                    </a:p>
                  </a:txBody>
                  <a:tcPr/>
                </a:tc>
                <a:tc>
                  <a:txBody>
                    <a:bodyPr/>
                    <a:lstStyle/>
                    <a:p>
                      <a:r>
                        <a:rPr lang="en-US" sz="1800" b="1" kern="1200" dirty="0" smtClean="0">
                          <a:solidFill>
                            <a:schemeClr val="bg1"/>
                          </a:solidFill>
                          <a:effectLst/>
                          <a:latin typeface="+mn-lt"/>
                          <a:ea typeface="+mn-ea"/>
                          <a:cs typeface="+mn-cs"/>
                        </a:rPr>
                        <a:t>CAR  NAME</a:t>
                      </a:r>
                      <a:r>
                        <a:rPr lang="en-GB" dirty="0" smtClean="0">
                          <a:effectLst/>
                        </a:rPr>
                        <a:t> </a:t>
                      </a:r>
                      <a:endParaRPr lang="en-US" dirty="0"/>
                    </a:p>
                  </a:txBody>
                  <a:tcPr/>
                </a:tc>
                <a:tc>
                  <a:txBody>
                    <a:bodyPr/>
                    <a:lstStyle/>
                    <a:p>
                      <a:r>
                        <a:rPr lang="en-US" sz="1800" b="1" kern="1200" dirty="0" smtClean="0">
                          <a:solidFill>
                            <a:schemeClr val="bg1"/>
                          </a:solidFill>
                          <a:effectLst/>
                          <a:latin typeface="+mn-lt"/>
                          <a:ea typeface="+mn-ea"/>
                          <a:cs typeface="+mn-cs"/>
                        </a:rPr>
                        <a:t>M/H</a:t>
                      </a:r>
                      <a:r>
                        <a:rPr lang="en-GB" dirty="0" smtClean="0">
                          <a:effectLst/>
                        </a:rPr>
                        <a:t> </a:t>
                      </a:r>
                      <a:endParaRPr lang="en-US" dirty="0"/>
                    </a:p>
                  </a:txBody>
                  <a:tcPr/>
                </a:tc>
                <a:tc>
                  <a:txBody>
                    <a:bodyPr/>
                    <a:lstStyle/>
                    <a:p>
                      <a:r>
                        <a:rPr lang="en-US" dirty="0" smtClean="0"/>
                        <a:t>Colour</a:t>
                      </a:r>
                      <a:endParaRPr lang="en-US" dirty="0"/>
                    </a:p>
                  </a:txBody>
                  <a:tcPr/>
                </a:tc>
              </a:tr>
              <a:tr h="474605">
                <a:tc>
                  <a:txBody>
                    <a:bodyPr/>
                    <a:lstStyle/>
                    <a:p>
                      <a:pPr>
                        <a:spcAft>
                          <a:spcPts val="0"/>
                        </a:spcAft>
                      </a:pPr>
                      <a:r>
                        <a:rPr lang="en-GB" sz="1800" dirty="0" smtClean="0">
                          <a:effectLst/>
                          <a:latin typeface="Calibri" charset="0"/>
                          <a:ea typeface="Calibri" charset="0"/>
                          <a:cs typeface="Times New Roman" charset="0"/>
                        </a:rPr>
                        <a:t>Ferrari</a:t>
                      </a:r>
                      <a:endParaRPr lang="en-GB" sz="1800" dirty="0">
                        <a:effectLst/>
                        <a:latin typeface="Calibri" charset="0"/>
                        <a:ea typeface="Calibri" charset="0"/>
                        <a:cs typeface="Times New Roman" charset="0"/>
                      </a:endParaRPr>
                    </a:p>
                  </a:txBody>
                  <a:tcPr/>
                </a:tc>
                <a:tc>
                  <a:txBody>
                    <a:bodyPr/>
                    <a:lstStyle/>
                    <a:p>
                      <a:r>
                        <a:rPr lang="en-US" dirty="0" smtClean="0"/>
                        <a:t>La Ferrari</a:t>
                      </a:r>
                      <a:endParaRPr lang="en-US" dirty="0"/>
                    </a:p>
                  </a:txBody>
                  <a:tcPr/>
                </a:tc>
                <a:tc>
                  <a:txBody>
                    <a:bodyPr/>
                    <a:lstStyle/>
                    <a:p>
                      <a:r>
                        <a:rPr lang="en-US" dirty="0" smtClean="0"/>
                        <a:t>217mph</a:t>
                      </a:r>
                      <a:endParaRPr lang="en-US" dirty="0"/>
                    </a:p>
                  </a:txBody>
                  <a:tcPr/>
                </a:tc>
                <a:tc>
                  <a:txBody>
                    <a:bodyPr/>
                    <a:lstStyle/>
                    <a:p>
                      <a:r>
                        <a:rPr lang="en-US" dirty="0" smtClean="0"/>
                        <a:t>Red</a:t>
                      </a:r>
                      <a:endParaRPr lang="en-US" dirty="0"/>
                    </a:p>
                  </a:txBody>
                  <a:tcPr/>
                </a:tc>
              </a:tr>
              <a:tr h="474605">
                <a:tc>
                  <a:txBody>
                    <a:bodyPr/>
                    <a:lstStyle/>
                    <a:p>
                      <a:r>
                        <a:rPr lang="en-US" dirty="0" smtClean="0"/>
                        <a:t>Lamborghini</a:t>
                      </a:r>
                      <a:endParaRPr lang="en-US" dirty="0"/>
                    </a:p>
                  </a:txBody>
                  <a:tcPr/>
                </a:tc>
                <a:tc>
                  <a:txBody>
                    <a:bodyPr/>
                    <a:lstStyle/>
                    <a:p>
                      <a:r>
                        <a:rPr lang="en-US" dirty="0" smtClean="0"/>
                        <a:t>Veneto</a:t>
                      </a:r>
                      <a:endParaRPr lang="en-US" dirty="0"/>
                    </a:p>
                  </a:txBody>
                  <a:tcPr/>
                </a:tc>
                <a:tc>
                  <a:txBody>
                    <a:bodyPr/>
                    <a:lstStyle/>
                    <a:p>
                      <a:r>
                        <a:rPr lang="en-US" dirty="0" smtClean="0"/>
                        <a:t>220mph</a:t>
                      </a:r>
                      <a:endParaRPr lang="en-US" dirty="0"/>
                    </a:p>
                  </a:txBody>
                  <a:tcPr/>
                </a:tc>
                <a:tc>
                  <a:txBody>
                    <a:bodyPr/>
                    <a:lstStyle/>
                    <a:p>
                      <a:r>
                        <a:rPr lang="en-US" dirty="0" smtClean="0"/>
                        <a:t>Red</a:t>
                      </a:r>
                      <a:endParaRPr lang="en-US" dirty="0"/>
                    </a:p>
                  </a:txBody>
                  <a:tcPr/>
                </a:tc>
              </a:tr>
              <a:tr h="474605">
                <a:tc>
                  <a:txBody>
                    <a:bodyPr/>
                    <a:lstStyle/>
                    <a:p>
                      <a:r>
                        <a:rPr lang="en-US" dirty="0" smtClean="0"/>
                        <a:t>Dodge</a:t>
                      </a:r>
                      <a:endParaRPr lang="en-US" dirty="0"/>
                    </a:p>
                  </a:txBody>
                  <a:tcPr/>
                </a:tc>
                <a:tc>
                  <a:txBody>
                    <a:bodyPr/>
                    <a:lstStyle/>
                    <a:p>
                      <a:r>
                        <a:rPr lang="en-US" dirty="0" smtClean="0"/>
                        <a:t>Demon</a:t>
                      </a:r>
                      <a:endParaRPr lang="en-US" dirty="0"/>
                    </a:p>
                  </a:txBody>
                  <a:tcPr/>
                </a:tc>
                <a:tc>
                  <a:txBody>
                    <a:bodyPr/>
                    <a:lstStyle/>
                    <a:p>
                      <a:r>
                        <a:rPr lang="en-US" dirty="0" smtClean="0"/>
                        <a:t>195mph</a:t>
                      </a:r>
                      <a:endParaRPr lang="en-US" dirty="0"/>
                    </a:p>
                  </a:txBody>
                  <a:tcPr/>
                </a:tc>
                <a:tc>
                  <a:txBody>
                    <a:bodyPr/>
                    <a:lstStyle/>
                    <a:p>
                      <a:r>
                        <a:rPr lang="en-US" dirty="0" smtClean="0"/>
                        <a:t>Black</a:t>
                      </a:r>
                      <a:endParaRPr lang="en-US" dirty="0"/>
                    </a:p>
                  </a:txBody>
                  <a:tcPr/>
                </a:tc>
              </a:tr>
              <a:tr h="474605">
                <a:tc>
                  <a:txBody>
                    <a:bodyPr/>
                    <a:lstStyle/>
                    <a:p>
                      <a:r>
                        <a:rPr lang="en-US" dirty="0" smtClean="0"/>
                        <a:t>Audi</a:t>
                      </a:r>
                      <a:endParaRPr lang="en-US" dirty="0"/>
                    </a:p>
                  </a:txBody>
                  <a:tcPr/>
                </a:tc>
                <a:tc>
                  <a:txBody>
                    <a:bodyPr/>
                    <a:lstStyle/>
                    <a:p>
                      <a:r>
                        <a:rPr lang="en-US" dirty="0" smtClean="0"/>
                        <a:t>R8</a:t>
                      </a:r>
                      <a:endParaRPr lang="en-US" dirty="0"/>
                    </a:p>
                  </a:txBody>
                  <a:tcPr/>
                </a:tc>
                <a:tc>
                  <a:txBody>
                    <a:bodyPr/>
                    <a:lstStyle/>
                    <a:p>
                      <a:r>
                        <a:rPr lang="en-US" dirty="0" smtClean="0"/>
                        <a:t>244mph</a:t>
                      </a:r>
                      <a:endParaRPr lang="en-US" dirty="0"/>
                    </a:p>
                  </a:txBody>
                  <a:tcPr/>
                </a:tc>
                <a:tc>
                  <a:txBody>
                    <a:bodyPr/>
                    <a:lstStyle/>
                    <a:p>
                      <a:r>
                        <a:rPr lang="en-US" dirty="0" smtClean="0"/>
                        <a:t>Blue</a:t>
                      </a:r>
                      <a:endParaRPr lang="en-US" dirty="0"/>
                    </a:p>
                  </a:txBody>
                  <a:tcPr/>
                </a:tc>
              </a:tr>
              <a:tr h="474605">
                <a:tc>
                  <a:txBody>
                    <a:bodyPr/>
                    <a:lstStyle/>
                    <a:p>
                      <a:r>
                        <a:rPr lang="en-US" dirty="0" smtClean="0"/>
                        <a:t>McLaren</a:t>
                      </a:r>
                      <a:endParaRPr lang="en-US" dirty="0"/>
                    </a:p>
                  </a:txBody>
                  <a:tcPr/>
                </a:tc>
                <a:tc>
                  <a:txBody>
                    <a:bodyPr/>
                    <a:lstStyle/>
                    <a:p>
                      <a:r>
                        <a:rPr lang="en-US" dirty="0" smtClean="0"/>
                        <a:t>720S</a:t>
                      </a:r>
                      <a:endParaRPr lang="en-US" dirty="0"/>
                    </a:p>
                  </a:txBody>
                  <a:tcPr/>
                </a:tc>
                <a:tc>
                  <a:txBody>
                    <a:bodyPr/>
                    <a:lstStyle/>
                    <a:p>
                      <a:r>
                        <a:rPr lang="en-US" dirty="0" smtClean="0"/>
                        <a:t>250mph</a:t>
                      </a:r>
                      <a:endParaRPr lang="en-US" dirty="0"/>
                    </a:p>
                  </a:txBody>
                  <a:tcPr/>
                </a:tc>
                <a:tc>
                  <a:txBody>
                    <a:bodyPr/>
                    <a:lstStyle/>
                    <a:p>
                      <a:r>
                        <a:rPr lang="en-US" dirty="0" smtClean="0"/>
                        <a:t>White</a:t>
                      </a:r>
                      <a:endParaRPr lang="en-US" dirty="0"/>
                    </a:p>
                  </a:txBody>
                  <a:tcPr/>
                </a:tc>
              </a:tr>
              <a:tr h="474605">
                <a:tc>
                  <a:txBody>
                    <a:bodyPr/>
                    <a:lstStyle/>
                    <a:p>
                      <a:r>
                        <a:rPr lang="en-US" dirty="0" smtClean="0"/>
                        <a:t>Mercedes-Benz</a:t>
                      </a:r>
                      <a:endParaRPr lang="en-US" dirty="0"/>
                    </a:p>
                  </a:txBody>
                  <a:tcPr/>
                </a:tc>
                <a:tc>
                  <a:txBody>
                    <a:bodyPr/>
                    <a:lstStyle/>
                    <a:p>
                      <a:r>
                        <a:rPr lang="en-US" dirty="0" smtClean="0"/>
                        <a:t>SLS AMG Kleemann</a:t>
                      </a:r>
                      <a:endParaRPr lang="en-US" dirty="0"/>
                    </a:p>
                  </a:txBody>
                  <a:tcPr/>
                </a:tc>
                <a:tc>
                  <a:txBody>
                    <a:bodyPr/>
                    <a:lstStyle/>
                    <a:p>
                      <a:r>
                        <a:rPr lang="en-US" dirty="0" smtClean="0"/>
                        <a:t>221mph</a:t>
                      </a:r>
                      <a:endParaRPr lang="en-US" dirty="0"/>
                    </a:p>
                  </a:txBody>
                  <a:tcPr/>
                </a:tc>
                <a:tc>
                  <a:txBody>
                    <a:bodyPr/>
                    <a:lstStyle/>
                    <a:p>
                      <a:r>
                        <a:rPr lang="en-US" dirty="0" smtClean="0"/>
                        <a:t>Silver</a:t>
                      </a:r>
                      <a:endParaRPr lang="en-US" dirty="0"/>
                    </a:p>
                  </a:txBody>
                  <a:tcPr/>
                </a:tc>
              </a:tr>
              <a:tr h="474605">
                <a:tc>
                  <a:txBody>
                    <a:bodyPr/>
                    <a:lstStyle/>
                    <a:p>
                      <a:r>
                        <a:rPr lang="en-US" dirty="0" smtClean="0"/>
                        <a:t>Bugatti</a:t>
                      </a:r>
                      <a:endParaRPr lang="en-US" dirty="0"/>
                    </a:p>
                  </a:txBody>
                  <a:tcPr/>
                </a:tc>
                <a:tc>
                  <a:txBody>
                    <a:bodyPr/>
                    <a:lstStyle/>
                    <a:p>
                      <a:r>
                        <a:rPr lang="en-US" dirty="0" smtClean="0"/>
                        <a:t>Veyron Super Sport</a:t>
                      </a:r>
                      <a:endParaRPr lang="en-US" dirty="0"/>
                    </a:p>
                  </a:txBody>
                  <a:tcPr/>
                </a:tc>
                <a:tc>
                  <a:txBody>
                    <a:bodyPr/>
                    <a:lstStyle/>
                    <a:p>
                      <a:r>
                        <a:rPr lang="en-US" dirty="0" smtClean="0"/>
                        <a:t>267mph</a:t>
                      </a:r>
                      <a:endParaRPr lang="en-US" dirty="0"/>
                    </a:p>
                  </a:txBody>
                  <a:tcPr/>
                </a:tc>
                <a:tc>
                  <a:txBody>
                    <a:bodyPr/>
                    <a:lstStyle/>
                    <a:p>
                      <a:r>
                        <a:rPr lang="en-US" dirty="0" smtClean="0"/>
                        <a:t>Black</a:t>
                      </a:r>
                      <a:endParaRPr lang="en-US" dirty="0"/>
                    </a:p>
                  </a:txBody>
                  <a:tcPr/>
                </a:tc>
              </a:tr>
              <a:tr h="474605">
                <a:tc>
                  <a:txBody>
                    <a:bodyPr/>
                    <a:lstStyle/>
                    <a:p>
                      <a:r>
                        <a:rPr lang="en-US" dirty="0" smtClean="0"/>
                        <a:t>Range Rover</a:t>
                      </a:r>
                      <a:endParaRPr lang="en-US" dirty="0"/>
                    </a:p>
                  </a:txBody>
                  <a:tcPr/>
                </a:tc>
                <a:tc>
                  <a:txBody>
                    <a:bodyPr/>
                    <a:lstStyle/>
                    <a:p>
                      <a:r>
                        <a:rPr lang="en-US" dirty="0" smtClean="0"/>
                        <a:t>Sport</a:t>
                      </a:r>
                      <a:r>
                        <a:rPr lang="en-US" baseline="0" dirty="0" smtClean="0"/>
                        <a:t> SVR</a:t>
                      </a:r>
                      <a:endParaRPr lang="en-US" dirty="0"/>
                    </a:p>
                  </a:txBody>
                  <a:tcPr/>
                </a:tc>
                <a:tc>
                  <a:txBody>
                    <a:bodyPr/>
                    <a:lstStyle/>
                    <a:p>
                      <a:r>
                        <a:rPr lang="en-US" dirty="0" smtClean="0"/>
                        <a:t>174mph</a:t>
                      </a:r>
                      <a:endParaRPr lang="en-US" dirty="0"/>
                    </a:p>
                  </a:txBody>
                  <a:tcPr/>
                </a:tc>
                <a:tc>
                  <a:txBody>
                    <a:bodyPr/>
                    <a:lstStyle/>
                    <a:p>
                      <a:r>
                        <a:rPr lang="en-US" dirty="0" smtClean="0"/>
                        <a:t>Blue</a:t>
                      </a:r>
                      <a:endParaRPr lang="en-US" dirty="0"/>
                    </a:p>
                  </a:txBody>
                  <a:tcPr/>
                </a:tc>
              </a:tr>
              <a:tr h="474605">
                <a:tc>
                  <a:txBody>
                    <a:bodyPr/>
                    <a:lstStyle/>
                    <a:p>
                      <a:r>
                        <a:rPr lang="en-US" dirty="0" smtClean="0"/>
                        <a:t>Lotus</a:t>
                      </a:r>
                      <a:endParaRPr lang="en-US" dirty="0"/>
                    </a:p>
                  </a:txBody>
                  <a:tcPr/>
                </a:tc>
                <a:tc>
                  <a:txBody>
                    <a:bodyPr/>
                    <a:lstStyle/>
                    <a:p>
                      <a:r>
                        <a:rPr lang="en-US" dirty="0" smtClean="0"/>
                        <a:t>Wingless EvoroGT430 Sport</a:t>
                      </a:r>
                      <a:endParaRPr lang="en-US" dirty="0"/>
                    </a:p>
                  </a:txBody>
                  <a:tcPr/>
                </a:tc>
                <a:tc>
                  <a:txBody>
                    <a:bodyPr/>
                    <a:lstStyle/>
                    <a:p>
                      <a:r>
                        <a:rPr lang="en-US" dirty="0" smtClean="0"/>
                        <a:t>196mph</a:t>
                      </a:r>
                      <a:endParaRPr lang="en-US" dirty="0"/>
                    </a:p>
                  </a:txBody>
                  <a:tcPr/>
                </a:tc>
                <a:tc>
                  <a:txBody>
                    <a:bodyPr/>
                    <a:lstStyle/>
                    <a:p>
                      <a:r>
                        <a:rPr lang="en-US" dirty="0" smtClean="0"/>
                        <a:t>Red</a:t>
                      </a:r>
                      <a:endParaRPr lang="en-US" dirty="0"/>
                    </a:p>
                  </a:txBody>
                  <a:tcPr/>
                </a:tc>
              </a:tr>
              <a:tr h="474605">
                <a:tc>
                  <a:txBody>
                    <a:bodyPr/>
                    <a:lstStyle/>
                    <a:p>
                      <a:r>
                        <a:rPr lang="en-US" dirty="0" smtClean="0"/>
                        <a:t>Bentley</a:t>
                      </a:r>
                      <a:endParaRPr lang="en-US" dirty="0"/>
                    </a:p>
                  </a:txBody>
                  <a:tcPr/>
                </a:tc>
                <a:tc>
                  <a:txBody>
                    <a:bodyPr/>
                    <a:lstStyle/>
                    <a:p>
                      <a:r>
                        <a:rPr lang="en-US" dirty="0" smtClean="0"/>
                        <a:t>Continental SuperSport Convertable</a:t>
                      </a:r>
                      <a:endParaRPr lang="en-US" dirty="0"/>
                    </a:p>
                  </a:txBody>
                  <a:tcPr/>
                </a:tc>
                <a:tc>
                  <a:txBody>
                    <a:bodyPr/>
                    <a:lstStyle/>
                    <a:p>
                      <a:r>
                        <a:rPr lang="en-US" dirty="0" smtClean="0"/>
                        <a:t>202mph</a:t>
                      </a:r>
                      <a:endParaRPr lang="en-US" dirty="0"/>
                    </a:p>
                  </a:txBody>
                  <a:tcPr/>
                </a:tc>
                <a:tc>
                  <a:txBody>
                    <a:bodyPr/>
                    <a:lstStyle/>
                    <a:p>
                      <a:r>
                        <a:rPr lang="en-US" dirty="0" smtClean="0"/>
                        <a:t>Green</a:t>
                      </a:r>
                      <a:endParaRPr lang="en-US" dirty="0"/>
                    </a:p>
                  </a:txBody>
                  <a:tcPr/>
                </a:tc>
              </a:tr>
            </a:tbl>
          </a:graphicData>
        </a:graphic>
      </p:graphicFrame>
    </p:spTree>
    <p:custDataLst>
      <p:tags r:id="rId1"/>
    </p:custDataLst>
    <p:extLst>
      <p:ext uri="{BB962C8B-B14F-4D97-AF65-F5344CB8AC3E}">
        <p14:creationId xmlns:p14="http://schemas.microsoft.com/office/powerpoint/2010/main" val="1326917996"/>
      </p:ext>
    </p:extLst>
  </p:cSld>
  <p:clrMapOvr>
    <a:masterClrMapping/>
  </p:clrMapOvr>
  <mc:AlternateContent xmlns:mc="http://schemas.openxmlformats.org/markup-compatibility/2006">
    <mc:Choice xmlns:p14="http://schemas.microsoft.com/office/powerpoint/2010/main" Requires="p14">
      <p:transition spd="slow" p14:dur="4400" advTm="12537">
        <p14:honeycomb/>
      </p:transition>
    </mc:Choice>
    <mc:Fallback>
      <p:transition spd="slow" advTm="125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There are costs and benefits to car use. The costs to the individual include acquiring the vehicle, interest payments (if the car is financed), repairs and </a:t>
            </a:r>
            <a:r>
              <a:rPr lang="en-US" dirty="0">
                <a:hlinkClick r:id="rId3" tooltip="Auto maintenance"/>
              </a:rPr>
              <a:t>maintenance</a:t>
            </a:r>
            <a:r>
              <a:rPr lang="en-US" dirty="0"/>
              <a:t>, fuel, </a:t>
            </a:r>
            <a:r>
              <a:rPr lang="en-US" dirty="0">
                <a:hlinkClick r:id="rId4" tooltip="Depreciation"/>
              </a:rPr>
              <a:t>depreciation</a:t>
            </a:r>
            <a:r>
              <a:rPr lang="en-US" dirty="0"/>
              <a:t>, driving time, </a:t>
            </a:r>
            <a:r>
              <a:rPr lang="en-US" dirty="0">
                <a:hlinkClick r:id="rId5" tooltip="Parking fee"/>
              </a:rPr>
              <a:t>parking fees</a:t>
            </a:r>
            <a:r>
              <a:rPr lang="en-US" dirty="0"/>
              <a:t>, taxes, and insurance.</a:t>
            </a:r>
            <a:r>
              <a:rPr lang="en-US" baseline="30000" dirty="0">
                <a:hlinkClick r:id="rId6"/>
              </a:rPr>
              <a:t>[4]</a:t>
            </a:r>
            <a:r>
              <a:rPr lang="en-US" dirty="0"/>
              <a:t> The costs to society include </a:t>
            </a:r>
            <a:r>
              <a:rPr lang="en-US" dirty="0">
                <a:hlinkClick r:id="rId7" tooltip="Maintaining road"/>
              </a:rPr>
              <a:t>maintaining roads</a:t>
            </a:r>
            <a:r>
              <a:rPr lang="en-US" dirty="0"/>
              <a:t>, </a:t>
            </a:r>
            <a:r>
              <a:rPr lang="en-US" dirty="0">
                <a:hlinkClick r:id="rId8" tooltip="Land use"/>
              </a:rPr>
              <a:t>land use</a:t>
            </a:r>
            <a:r>
              <a:rPr lang="en-US" dirty="0"/>
              <a:t>, </a:t>
            </a:r>
            <a:r>
              <a:rPr lang="en-US" dirty="0">
                <a:hlinkClick r:id="rId9" tooltip="Road congestion"/>
              </a:rPr>
              <a:t>road congestion</a:t>
            </a:r>
            <a:r>
              <a:rPr lang="en-US" dirty="0"/>
              <a:t>, </a:t>
            </a:r>
            <a:r>
              <a:rPr lang="en-US" dirty="0">
                <a:hlinkClick r:id="rId10" tooltip="Air pollution"/>
              </a:rPr>
              <a:t>air pollution</a:t>
            </a:r>
            <a:r>
              <a:rPr lang="en-US" dirty="0"/>
              <a:t>, </a:t>
            </a:r>
            <a:r>
              <a:rPr lang="en-US" dirty="0">
                <a:hlinkClick r:id="rId11" tooltip="Public health"/>
              </a:rPr>
              <a:t>public health</a:t>
            </a:r>
            <a:r>
              <a:rPr lang="en-US" dirty="0"/>
              <a:t>, health care, and disposing of the vehicle at the end of its life. </a:t>
            </a:r>
            <a:r>
              <a:rPr lang="en-US" dirty="0">
                <a:hlinkClick r:id="rId12" tooltip="Traffic collisions"/>
              </a:rPr>
              <a:t>Traffic collisions</a:t>
            </a:r>
            <a:r>
              <a:rPr lang="en-US" dirty="0"/>
              <a:t>are the largest cause of injury-related deaths worldwide.</a:t>
            </a:r>
            <a:r>
              <a:rPr lang="en-US" baseline="30000" dirty="0">
                <a:hlinkClick r:id="rId13"/>
              </a:rPr>
              <a:t>[5]</a:t>
            </a:r>
            <a:endParaRPr lang="en-US" dirty="0"/>
          </a:p>
          <a:p>
            <a:r>
              <a:rPr lang="en-US" dirty="0"/>
              <a:t>The personal benefits include on-demand transportation, mobility, independence, and convenience.</a:t>
            </a:r>
            <a:r>
              <a:rPr lang="en-US" baseline="30000" dirty="0">
                <a:hlinkClick r:id="rId14"/>
              </a:rPr>
              <a:t>[6]</a:t>
            </a:r>
            <a:r>
              <a:rPr lang="en-US" dirty="0"/>
              <a:t>The societal benefits include economic benefits, such as job and wealth creation from the </a:t>
            </a:r>
            <a:r>
              <a:rPr lang="en-US" dirty="0">
                <a:hlinkClick r:id="rId15" tooltip="Automotive industry"/>
              </a:rPr>
              <a:t>automotive industry</a:t>
            </a:r>
            <a:r>
              <a:rPr lang="en-US" dirty="0"/>
              <a:t>, transportation provision, societal well-being from leisure and travel opportunities, and revenue generation from the </a:t>
            </a:r>
            <a:r>
              <a:rPr lang="en-US" dirty="0">
                <a:hlinkClick r:id="rId16" tooltip="Category:Vehicle taxes"/>
              </a:rPr>
              <a:t>taxes</a:t>
            </a:r>
            <a:r>
              <a:rPr lang="en-US" dirty="0"/>
              <a:t>. People's ability to move flexibly from place to place has far-reaching implications for the nature of societies.</a:t>
            </a:r>
            <a:r>
              <a:rPr lang="en-US" baseline="30000" dirty="0">
                <a:hlinkClick r:id="rId17"/>
              </a:rPr>
              <a:t>[7]</a:t>
            </a:r>
            <a:r>
              <a:rPr lang="en-US" dirty="0"/>
              <a:t> There are around 1 billion cars in use worldwide. The numbers are increasing rapidly, especially in </a:t>
            </a:r>
            <a:r>
              <a:rPr lang="en-US" dirty="0">
                <a:hlinkClick r:id="rId18" tooltip="Automotive industry in China"/>
              </a:rPr>
              <a:t>China</a:t>
            </a:r>
            <a:r>
              <a:rPr lang="en-US" dirty="0"/>
              <a:t>, </a:t>
            </a:r>
            <a:r>
              <a:rPr lang="en-US" dirty="0">
                <a:hlinkClick r:id="rId19" tooltip="Automotive industry in India"/>
              </a:rPr>
              <a:t>India</a:t>
            </a:r>
            <a:r>
              <a:rPr lang="en-US" dirty="0"/>
              <a:t> and other </a:t>
            </a:r>
            <a:r>
              <a:rPr lang="en-US" dirty="0">
                <a:hlinkClick r:id="rId20" tooltip="Newly industrialized country"/>
              </a:rPr>
              <a:t>newly industrialized countries</a:t>
            </a:r>
            <a:r>
              <a:rPr lang="en-US" dirty="0"/>
              <a:t>.</a:t>
            </a:r>
            <a:r>
              <a:rPr lang="en-US" baseline="30000" dirty="0">
                <a:hlinkClick r:id="rId21"/>
              </a:rPr>
              <a:t>[8</a:t>
            </a:r>
            <a:r>
              <a:rPr lang="en-US" baseline="30000" dirty="0" smtClean="0">
                <a:hlinkClick r:id="rId21"/>
              </a:rPr>
              <a:t>]</a:t>
            </a:r>
            <a:endParaRPr lang="en-US" dirty="0"/>
          </a:p>
        </p:txBody>
      </p:sp>
    </p:spTree>
    <p:extLst>
      <p:ext uri="{BB962C8B-B14F-4D97-AF65-F5344CB8AC3E}">
        <p14:creationId xmlns:p14="http://schemas.microsoft.com/office/powerpoint/2010/main" val="138898919"/>
      </p:ext>
    </p:extLst>
  </p:cSld>
  <p:clrMapOvr>
    <a:masterClrMapping/>
  </p:clrMapOvr>
  <mc:AlternateContent xmlns:mc="http://schemas.openxmlformats.org/markup-compatibility/2006">
    <mc:Choice xmlns:p14="http://schemas.microsoft.com/office/powerpoint/2010/main" Requires="p14">
      <p:transition spd="slow" p14:dur="1200" advTm="10853">
        <p:dissolve/>
      </p:transition>
    </mc:Choice>
    <mc:Fallback>
      <p:transition spd="slow" advTm="10853">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The word </a:t>
            </a:r>
            <a:r>
              <a:rPr lang="en-US" i="1" dirty="0"/>
              <a:t>car</a:t>
            </a:r>
            <a:r>
              <a:rPr lang="en-US" dirty="0"/>
              <a:t> is believed to originate from the Latin word </a:t>
            </a:r>
            <a:r>
              <a:rPr lang="en-US" i="1" dirty="0"/>
              <a:t>carrus</a:t>
            </a:r>
            <a:r>
              <a:rPr lang="en-US" dirty="0"/>
              <a:t> or </a:t>
            </a:r>
            <a:r>
              <a:rPr lang="en-US" i="1" dirty="0"/>
              <a:t>carrum</a:t>
            </a:r>
            <a:r>
              <a:rPr lang="en-US" dirty="0"/>
              <a:t> ("wheeled vehicle"), or the </a:t>
            </a:r>
            <a:r>
              <a:rPr lang="en-US" dirty="0">
                <a:hlinkClick r:id="rId3" tooltip="Middle English"/>
              </a:rPr>
              <a:t>Middle English</a:t>
            </a:r>
            <a:r>
              <a:rPr lang="en-US" dirty="0"/>
              <a:t> word </a:t>
            </a:r>
            <a:r>
              <a:rPr lang="en-US" i="1" dirty="0"/>
              <a:t>carre</a:t>
            </a:r>
            <a:r>
              <a:rPr lang="en-US" dirty="0"/>
              <a:t> (meaning "two-wheel </a:t>
            </a:r>
            <a:r>
              <a:rPr lang="en-US" dirty="0">
                <a:hlinkClick r:id="rId4" tooltip="Cart"/>
              </a:rPr>
              <a:t>cart</a:t>
            </a:r>
            <a:r>
              <a:rPr lang="en-US" dirty="0"/>
              <a:t>", from </a:t>
            </a:r>
            <a:r>
              <a:rPr lang="en-US" dirty="0">
                <a:hlinkClick r:id="rId5" tooltip="French language"/>
              </a:rPr>
              <a:t>Old North French</a:t>
            </a:r>
            <a:r>
              <a:rPr lang="en-US" dirty="0"/>
              <a:t>). In turn, these originated from the </a:t>
            </a:r>
            <a:r>
              <a:rPr lang="en-US" dirty="0">
                <a:hlinkClick r:id="rId6" tooltip="Gaulish language"/>
              </a:rPr>
              <a:t>Gaulish</a:t>
            </a:r>
            <a:r>
              <a:rPr lang="en-US" dirty="0"/>
              <a:t> word </a:t>
            </a:r>
            <a:r>
              <a:rPr lang="en-US" i="1" dirty="0"/>
              <a:t>karros</a:t>
            </a:r>
            <a:r>
              <a:rPr lang="en-US" dirty="0"/>
              <a:t> (a </a:t>
            </a:r>
            <a:r>
              <a:rPr lang="en-US" dirty="0">
                <a:hlinkClick r:id="rId7" tooltip="Gauls"/>
              </a:rPr>
              <a:t>Gallic</a:t>
            </a:r>
            <a:r>
              <a:rPr lang="en-US" dirty="0"/>
              <a:t> </a:t>
            </a:r>
            <a:r>
              <a:rPr lang="en-US" dirty="0">
                <a:hlinkClick r:id="rId8" tooltip="Chariot"/>
              </a:rPr>
              <a:t>chariot</a:t>
            </a:r>
            <a:r>
              <a:rPr lang="en-US" dirty="0"/>
              <a:t>).</a:t>
            </a:r>
            <a:r>
              <a:rPr lang="en-US" baseline="30000" dirty="0">
                <a:hlinkClick r:id="rId9"/>
              </a:rPr>
              <a:t>[9]</a:t>
            </a:r>
            <a:r>
              <a:rPr lang="en-US" baseline="30000" dirty="0">
                <a:hlinkClick r:id="rId10"/>
              </a:rPr>
              <a:t>[10]</a:t>
            </a:r>
            <a:r>
              <a:rPr lang="en-US" dirty="0"/>
              <a:t> It originally referred to any wheeled </a:t>
            </a:r>
            <a:r>
              <a:rPr lang="en-US" dirty="0">
                <a:hlinkClick r:id="rId11" tooltip="Horse-drawn vehicle"/>
              </a:rPr>
              <a:t>horse-drawn vehicle</a:t>
            </a:r>
            <a:r>
              <a:rPr lang="en-US" dirty="0"/>
              <a:t>, such as a cart, carriage, or wagon.</a:t>
            </a:r>
            <a:r>
              <a:rPr lang="en-US" baseline="30000" dirty="0">
                <a:hlinkClick r:id="rId12"/>
              </a:rPr>
              <a:t>[11]</a:t>
            </a:r>
            <a:r>
              <a:rPr lang="en-US" baseline="30000" dirty="0">
                <a:hlinkClick r:id="rId13"/>
              </a:rPr>
              <a:t>[12]</a:t>
            </a:r>
            <a:r>
              <a:rPr lang="en-US" dirty="0"/>
              <a:t> "Motor car" is attested from 1895, and is the usual formal name for cars in </a:t>
            </a:r>
            <a:r>
              <a:rPr lang="en-US" dirty="0">
                <a:hlinkClick r:id="rId14" tooltip="British English"/>
              </a:rPr>
              <a:t>British English</a:t>
            </a:r>
            <a:r>
              <a:rPr lang="en-US" dirty="0"/>
              <a:t>.</a:t>
            </a:r>
            <a:r>
              <a:rPr lang="en-US" baseline="30000" dirty="0">
                <a:hlinkClick r:id="rId15"/>
              </a:rPr>
              <a:t>[3]</a:t>
            </a:r>
            <a:r>
              <a:rPr lang="en-US" dirty="0"/>
              <a:t> "Autocar" is a variant that is also attested from 1895, but that is now considered archaic. It literally means "self-propelled car".</a:t>
            </a:r>
            <a:r>
              <a:rPr lang="en-US" baseline="30000" dirty="0">
                <a:hlinkClick r:id="rId16"/>
              </a:rPr>
              <a:t>[13]</a:t>
            </a:r>
            <a:r>
              <a:rPr lang="en-US" dirty="0"/>
              <a:t> The term "</a:t>
            </a:r>
            <a:r>
              <a:rPr lang="en-US" dirty="0">
                <a:hlinkClick r:id="rId17" tooltip="Horseless carriage"/>
              </a:rPr>
              <a:t>horseless carriage</a:t>
            </a:r>
            <a:r>
              <a:rPr lang="en-US" dirty="0"/>
              <a:t>" was used by some to refer to the first cars at the time that they were being built, and is attested from 1895.</a:t>
            </a:r>
            <a:r>
              <a:rPr lang="en-US" baseline="30000" dirty="0">
                <a:hlinkClick r:id="rId18"/>
              </a:rPr>
              <a:t>[14</a:t>
            </a:r>
            <a:r>
              <a:rPr lang="en-US" baseline="30000" dirty="0" smtClean="0">
                <a:hlinkClick r:id="rId18"/>
              </a:rPr>
              <a:t>]</a:t>
            </a:r>
            <a:endParaRPr lang="en-US" dirty="0"/>
          </a:p>
        </p:txBody>
      </p:sp>
    </p:spTree>
    <p:extLst>
      <p:ext uri="{BB962C8B-B14F-4D97-AF65-F5344CB8AC3E}">
        <p14:creationId xmlns:p14="http://schemas.microsoft.com/office/powerpoint/2010/main" val="1247122799"/>
      </p:ext>
    </p:extLst>
  </p:cSld>
  <p:clrMapOvr>
    <a:masterClrMapping/>
  </p:clrMapOvr>
  <mc:AlternateContent xmlns:mc="http://schemas.openxmlformats.org/markup-compatibility/2006">
    <mc:Choice xmlns:p14="http://schemas.microsoft.com/office/powerpoint/2010/main" Requires="p14">
      <p:transition spd="slow" p14:dur="1500" advTm="10706">
        <p14:window dir="vert"/>
      </p:transition>
    </mc:Choice>
    <mc:Fallback>
      <p:transition spd="slow" advTm="1070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word "automobile" is a </a:t>
            </a:r>
            <a:r>
              <a:rPr lang="en-US" dirty="0">
                <a:hlinkClick r:id="rId3" tooltip="Classical compound"/>
              </a:rPr>
              <a:t>classical compound</a:t>
            </a:r>
            <a:r>
              <a:rPr lang="en-US" dirty="0"/>
              <a:t> derived from the </a:t>
            </a:r>
            <a:r>
              <a:rPr lang="en-US" dirty="0">
                <a:hlinkClick r:id="rId4" tooltip="Ancient Greek"/>
              </a:rPr>
              <a:t>Ancient Greek</a:t>
            </a:r>
            <a:r>
              <a:rPr lang="en-US" dirty="0"/>
              <a:t> word </a:t>
            </a:r>
            <a:r>
              <a:rPr lang="en-US" i="1" dirty="0"/>
              <a:t>autós</a:t>
            </a:r>
            <a:r>
              <a:rPr lang="en-US" dirty="0"/>
              <a:t> (αὐτός), meaning "self", and the </a:t>
            </a:r>
            <a:r>
              <a:rPr lang="en-US" dirty="0">
                <a:hlinkClick r:id="rId5" tooltip="Latin language"/>
              </a:rPr>
              <a:t>Latin</a:t>
            </a:r>
            <a:r>
              <a:rPr lang="en-US" dirty="0"/>
              <a:t> word </a:t>
            </a:r>
            <a:r>
              <a:rPr lang="en-US" i="1" dirty="0"/>
              <a:t>mobilis</a:t>
            </a:r>
            <a:r>
              <a:rPr lang="en-US" dirty="0"/>
              <a:t>, meaning "movable". It entered the </a:t>
            </a:r>
            <a:r>
              <a:rPr lang="en-US" dirty="0">
                <a:hlinkClick r:id="rId6" tooltip="English language"/>
              </a:rPr>
              <a:t>English language</a:t>
            </a:r>
            <a:r>
              <a:rPr lang="en-US" dirty="0"/>
              <a:t> from </a:t>
            </a:r>
            <a:r>
              <a:rPr lang="en-US" dirty="0">
                <a:hlinkClick r:id="rId7" tooltip="French language"/>
              </a:rPr>
              <a:t>French</a:t>
            </a:r>
            <a:r>
              <a:rPr lang="en-US" dirty="0"/>
              <a:t>, and was first adopted by the </a:t>
            </a:r>
            <a:r>
              <a:rPr lang="en-US" dirty="0">
                <a:hlinkClick r:id="rId8" tooltip="Royal Automobile Club"/>
              </a:rPr>
              <a:t>Automobile Club of Great Britain</a:t>
            </a:r>
            <a:r>
              <a:rPr lang="en-US" dirty="0"/>
              <a:t> in 1897.</a:t>
            </a:r>
            <a:r>
              <a:rPr lang="en-US" baseline="30000" dirty="0">
                <a:hlinkClick r:id="rId9"/>
              </a:rPr>
              <a:t>[15]</a:t>
            </a:r>
            <a:r>
              <a:rPr lang="en-US" dirty="0"/>
              <a:t> Over time, the word "automobile" fell out of favour in Britain, and was replaced by "motor car". "Automobile" remains chiefly North American, particularly as a formal or commercial term.</a:t>
            </a:r>
            <a:r>
              <a:rPr lang="en-US" baseline="30000" dirty="0">
                <a:hlinkClick r:id="rId10"/>
              </a:rPr>
              <a:t>[16]</a:t>
            </a:r>
            <a:r>
              <a:rPr lang="en-US" dirty="0"/>
              <a:t> An abbreviated form, "auto", was formerly a common way to refer to cars in English, but is now considered old-fashioned. The word is still very common as an adjective in American English, usually in compound formations like "auto industry" and "</a:t>
            </a:r>
            <a:r>
              <a:rPr lang="en-US" dirty="0">
                <a:hlinkClick r:id="rId11" tooltip="Auto mechanic"/>
              </a:rPr>
              <a:t>auto mechanic</a:t>
            </a:r>
            <a:r>
              <a:rPr lang="en-US" dirty="0"/>
              <a:t>".</a:t>
            </a:r>
            <a:r>
              <a:rPr lang="en-US" baseline="30000" dirty="0">
                <a:hlinkClick r:id="rId12"/>
              </a:rPr>
              <a:t>[17]</a:t>
            </a:r>
            <a:r>
              <a:rPr lang="en-US" baseline="30000" dirty="0">
                <a:hlinkClick r:id="rId13"/>
              </a:rPr>
              <a:t>[18]</a:t>
            </a:r>
            <a:r>
              <a:rPr lang="en-US" dirty="0"/>
              <a:t> In </a:t>
            </a:r>
            <a:r>
              <a:rPr lang="en-US" dirty="0">
                <a:hlinkClick r:id="rId14" tooltip="Dutch language"/>
              </a:rPr>
              <a:t>Dutch</a:t>
            </a:r>
            <a:r>
              <a:rPr lang="en-US" dirty="0"/>
              <a:t> and </a:t>
            </a:r>
            <a:r>
              <a:rPr lang="en-US" dirty="0">
                <a:hlinkClick r:id="rId15" tooltip="German language"/>
              </a:rPr>
              <a:t>German</a:t>
            </a:r>
            <a:r>
              <a:rPr lang="en-US" dirty="0"/>
              <a:t>, two languages historically related to English, the abbreviated form "auto" (Dutch) / "Auto" (German), as well as the formal full version "automobiel" (Dutch) / "Automobil" (German) are still used — in either the short form is the most regular word for "car".</a:t>
            </a:r>
            <a:endParaRPr lang="en-US" dirty="0"/>
          </a:p>
        </p:txBody>
      </p:sp>
    </p:spTree>
    <p:extLst>
      <p:ext uri="{BB962C8B-B14F-4D97-AF65-F5344CB8AC3E}">
        <p14:creationId xmlns:p14="http://schemas.microsoft.com/office/powerpoint/2010/main" val="1123938173"/>
      </p:ext>
    </p:extLst>
  </p:cSld>
  <p:clrMapOvr>
    <a:masterClrMapping/>
  </p:clrMapOvr>
  <mc:AlternateContent xmlns:mc="http://schemas.openxmlformats.org/markup-compatibility/2006">
    <mc:Choice xmlns:p14="http://schemas.microsoft.com/office/powerpoint/2010/main" Requires="p14">
      <p:transition spd="slow" p14:dur="1300" advTm="11146">
        <p14:pan dir="u"/>
      </p:transition>
    </mc:Choice>
    <mc:Fallback>
      <p:transition spd="slow" advTm="11146">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Most cars in use in the 2010s run on </a:t>
            </a:r>
            <a:r>
              <a:rPr lang="en-US" dirty="0" smtClean="0">
                <a:hlinkClick r:id="rId3" tooltip="Gasoline"/>
              </a:rPr>
              <a:t>gasoline</a:t>
            </a:r>
            <a:r>
              <a:rPr lang="en-US" dirty="0" smtClean="0"/>
              <a:t> (petrol) burnt in an </a:t>
            </a:r>
            <a:r>
              <a:rPr lang="en-US" dirty="0" smtClean="0">
                <a:hlinkClick r:id="rId4" tooltip="Internal combustion engine"/>
              </a:rPr>
              <a:t>internal combustion engine</a:t>
            </a:r>
            <a:r>
              <a:rPr lang="en-US" dirty="0" smtClean="0"/>
              <a:t> (ICE). The </a:t>
            </a:r>
            <a:r>
              <a:rPr lang="en-US" dirty="0" smtClean="0">
                <a:hlinkClick r:id="rId5" tooltip="Organisation Internationale des Constructeurs d'Automobiles"/>
              </a:rPr>
              <a:t>International Organization of Motor Vehicle Manufacturers</a:t>
            </a:r>
            <a:r>
              <a:rPr lang="en-US" dirty="0" smtClean="0"/>
              <a:t> says that, in countries that mandate low sulfur gasoline, gasoline-fuelled cars built to late 2010s standards (such as Euro-6) emit very little local air pollution.</a:t>
            </a:r>
            <a:r>
              <a:rPr lang="en-US" baseline="30000" dirty="0" smtClean="0">
                <a:hlinkClick r:id="rId6"/>
              </a:rPr>
              <a:t>[35]</a:t>
            </a:r>
            <a:r>
              <a:rPr lang="en-US" baseline="30000" dirty="0" smtClean="0">
                <a:hlinkClick r:id="rId7"/>
              </a:rPr>
              <a:t>[36]</a:t>
            </a:r>
            <a:r>
              <a:rPr lang="en-US" dirty="0" smtClean="0"/>
              <a:t> Some cities ban older gasoline-fuelled cars and some countries plan to ban sales in future. However some environmental groups say this </a:t>
            </a:r>
            <a:r>
              <a:rPr lang="en-US" dirty="0" smtClean="0">
                <a:hlinkClick r:id="rId8" tooltip="Phase-out of fossil fuel vehicles"/>
              </a:rPr>
              <a:t>phase-out of fossil fuel vehicles</a:t>
            </a:r>
            <a:r>
              <a:rPr lang="en-US" dirty="0" smtClean="0"/>
              <a:t> must be brought forward to limit climate change. Some analysts say that production of gasoline fueled cars may have peaked and suggest the peak occurred in 2017</a:t>
            </a:r>
            <a:r>
              <a:rPr lang="en-US" baseline="30000" dirty="0" smtClean="0">
                <a:hlinkClick r:id="rId9"/>
              </a:rPr>
              <a:t>[37]</a:t>
            </a:r>
            <a:r>
              <a:rPr lang="en-US" dirty="0" smtClean="0"/>
              <a:t> or 2018.</a:t>
            </a:r>
            <a:r>
              <a:rPr lang="en-US" baseline="30000" dirty="0" smtClean="0">
                <a:hlinkClick r:id="rId10"/>
              </a:rPr>
              <a:t>[38]</a:t>
            </a:r>
            <a:endParaRPr lang="en-US" dirty="0" smtClean="0"/>
          </a:p>
          <a:p>
            <a:r>
              <a:rPr lang="en-US" dirty="0"/>
              <a:t/>
            </a:r>
            <a:br>
              <a:rPr lang="en-US" dirty="0"/>
            </a:br>
            <a:endParaRPr lang="en-US" dirty="0"/>
          </a:p>
        </p:txBody>
      </p:sp>
    </p:spTree>
    <p:extLst>
      <p:ext uri="{BB962C8B-B14F-4D97-AF65-F5344CB8AC3E}">
        <p14:creationId xmlns:p14="http://schemas.microsoft.com/office/powerpoint/2010/main" val="614376450"/>
      </p:ext>
    </p:extLst>
  </p:cSld>
  <p:clrMapOvr>
    <a:masterClrMapping/>
  </p:clrMapOvr>
  <mc:AlternateContent xmlns:mc="http://schemas.openxmlformats.org/markup-compatibility/2006">
    <mc:Choice xmlns:p14="http://schemas.microsoft.com/office/powerpoint/2010/main" Requires="p14">
      <p:transition spd="slow" advTm="11013">
        <p14:flash/>
      </p:transition>
    </mc:Choice>
    <mc:Fallback>
      <p:transition spd="slow" advTm="1101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Other hydrocarbon fossil fuels also burnt by </a:t>
            </a:r>
            <a:r>
              <a:rPr lang="en-US" dirty="0">
                <a:hlinkClick r:id="rId3" tooltip="Deflagration"/>
              </a:rPr>
              <a:t>deflagration</a:t>
            </a:r>
            <a:r>
              <a:rPr lang="en-US" dirty="0"/>
              <a:t> (rather than </a:t>
            </a:r>
            <a:r>
              <a:rPr lang="en-US" dirty="0">
                <a:hlinkClick r:id="rId4" tooltip="Detonation"/>
              </a:rPr>
              <a:t>detonation</a:t>
            </a:r>
            <a:r>
              <a:rPr lang="en-US" dirty="0"/>
              <a:t>) in ICE cars include </a:t>
            </a:r>
            <a:r>
              <a:rPr lang="en-US" dirty="0">
                <a:hlinkClick r:id="rId5" tooltip="Diesel fuel"/>
              </a:rPr>
              <a:t>diesel</a:t>
            </a:r>
            <a:r>
              <a:rPr lang="en-US" dirty="0"/>
              <a:t>, </a:t>
            </a:r>
            <a:r>
              <a:rPr lang="en-US" dirty="0">
                <a:hlinkClick r:id="rId6" tooltip="Autogas"/>
              </a:rPr>
              <a:t>Autogas</a:t>
            </a:r>
            <a:r>
              <a:rPr lang="en-US" dirty="0"/>
              <a:t> and </a:t>
            </a:r>
            <a:r>
              <a:rPr lang="en-US" dirty="0">
                <a:hlinkClick r:id="rId7" tooltip="Compressed natural gas"/>
              </a:rPr>
              <a:t>CNG</a:t>
            </a:r>
            <a:r>
              <a:rPr lang="en-US" dirty="0"/>
              <a:t>. Removal of fossil fuel subsidies,</a:t>
            </a:r>
            <a:r>
              <a:rPr lang="en-US" baseline="30000" dirty="0">
                <a:hlinkClick r:id="rId8"/>
              </a:rPr>
              <a:t>[39]</a:t>
            </a:r>
            <a:r>
              <a:rPr lang="en-US" baseline="30000" dirty="0">
                <a:hlinkClick r:id="rId9"/>
              </a:rPr>
              <a:t>[40]</a:t>
            </a:r>
            <a:r>
              <a:rPr lang="en-US" dirty="0"/>
              <a:t> concerns about </a:t>
            </a:r>
            <a:r>
              <a:rPr lang="en-US" dirty="0">
                <a:hlinkClick r:id="rId10" tooltip="Energy security"/>
              </a:rPr>
              <a:t>oil dependence</a:t>
            </a:r>
            <a:r>
              <a:rPr lang="en-US" dirty="0"/>
              <a:t>, tightening </a:t>
            </a:r>
            <a:r>
              <a:rPr lang="en-US" dirty="0">
                <a:hlinkClick r:id="rId11" tooltip="Environmental law"/>
              </a:rPr>
              <a:t>environmental laws</a:t>
            </a:r>
            <a:r>
              <a:rPr lang="en-US" dirty="0"/>
              <a:t> and restrictions on </a:t>
            </a:r>
            <a:r>
              <a:rPr lang="en-US" dirty="0">
                <a:hlinkClick r:id="rId12" tooltip="Greenhouse gas"/>
              </a:rPr>
              <a:t>greenhouse gas</a:t>
            </a:r>
            <a:r>
              <a:rPr lang="en-US" dirty="0"/>
              <a:t> emissions are propelling work on alternative power systems for cars. This includes </a:t>
            </a:r>
            <a:r>
              <a:rPr lang="en-US" dirty="0">
                <a:hlinkClick r:id="rId13" tooltip="Hybrid vehicle"/>
              </a:rPr>
              <a:t>hybrid vehicles</a:t>
            </a:r>
            <a:r>
              <a:rPr lang="en-US" dirty="0"/>
              <a:t>, </a:t>
            </a:r>
            <a:r>
              <a:rPr lang="en-US" dirty="0">
                <a:hlinkClick r:id="rId14" tooltip="Plug-in electric vehicle"/>
              </a:rPr>
              <a:t>plug-in electric vehicles</a:t>
            </a:r>
            <a:r>
              <a:rPr lang="en-US" dirty="0"/>
              <a:t> and </a:t>
            </a:r>
            <a:r>
              <a:rPr lang="en-US" dirty="0">
                <a:hlinkClick r:id="rId15" tooltip="Hydrogen vehicle"/>
              </a:rPr>
              <a:t>hydrogen vehicles</a:t>
            </a:r>
            <a:r>
              <a:rPr lang="en-US" dirty="0"/>
              <a:t>. 2.1 million light electric vehicles (of all types but mainly cars) were sold in 2018, over half in China: this was an increase of 64% on the previous year, giving a global total on the road of 5.4 million.</a:t>
            </a:r>
            <a:r>
              <a:rPr lang="en-US" baseline="30000" dirty="0">
                <a:hlinkClick r:id="rId16"/>
              </a:rPr>
              <a:t>[41]</a:t>
            </a:r>
            <a:r>
              <a:rPr lang="en-US" dirty="0"/>
              <a:t>Vehicles using </a:t>
            </a:r>
            <a:r>
              <a:rPr lang="en-US" dirty="0">
                <a:hlinkClick r:id="rId17" tooltip="Alternative fuel"/>
              </a:rPr>
              <a:t>alternative fuels</a:t>
            </a:r>
            <a:r>
              <a:rPr lang="en-US" dirty="0"/>
              <a:t> such as </a:t>
            </a:r>
            <a:r>
              <a:rPr lang="en-US" dirty="0">
                <a:hlinkClick r:id="rId18" tooltip="Ethanol fuel"/>
              </a:rPr>
              <a:t>ethanol</a:t>
            </a:r>
            <a:r>
              <a:rPr lang="en-US" dirty="0"/>
              <a:t> </a:t>
            </a:r>
            <a:r>
              <a:rPr lang="en-US" dirty="0">
                <a:hlinkClick r:id="rId19" tooltip="Flexible-fuel vehicle"/>
              </a:rPr>
              <a:t>flexible-fuel vehicles</a:t>
            </a:r>
            <a:r>
              <a:rPr lang="en-US" dirty="0"/>
              <a:t> and </a:t>
            </a:r>
            <a:r>
              <a:rPr lang="en-US" dirty="0">
                <a:hlinkClick r:id="rId20" tooltip="Natural gas vehicle"/>
              </a:rPr>
              <a:t>natural gas vehicles</a:t>
            </a:r>
            <a:r>
              <a:rPr lang="en-US" baseline="30000" dirty="0"/>
              <a:t>[</a:t>
            </a:r>
            <a:r>
              <a:rPr lang="en-US" i="1" baseline="30000" dirty="0">
                <a:hlinkClick r:id="rId21" tooltip="Wikipedia:Please clarify"/>
              </a:rPr>
              <a:t>clarification needed</a:t>
            </a:r>
            <a:r>
              <a:rPr lang="en-US" baseline="30000" dirty="0"/>
              <a:t>]</a:t>
            </a:r>
            <a:r>
              <a:rPr lang="en-US" dirty="0"/>
              <a:t> are also gaining popularity in some countries.</a:t>
            </a:r>
            <a:r>
              <a:rPr lang="en-US" baseline="30000" dirty="0"/>
              <a:t>[</a:t>
            </a:r>
            <a:r>
              <a:rPr lang="en-US" i="1" baseline="30000" dirty="0">
                <a:hlinkClick r:id="rId22" tooltip="Wikipedia:Citation needed"/>
              </a:rPr>
              <a:t>citation needed</a:t>
            </a:r>
            <a:r>
              <a:rPr lang="en-US" baseline="30000" dirty="0"/>
              <a:t>]</a:t>
            </a:r>
            <a:r>
              <a:rPr lang="en-US" dirty="0"/>
              <a:t> Cars for racing or </a:t>
            </a:r>
            <a:r>
              <a:rPr lang="en-US" dirty="0">
                <a:hlinkClick r:id="rId23" tooltip="Land speed record"/>
              </a:rPr>
              <a:t>speed records</a:t>
            </a:r>
            <a:r>
              <a:rPr lang="en-US" dirty="0"/>
              <a:t> have sometimes employed </a:t>
            </a:r>
            <a:r>
              <a:rPr lang="en-US" dirty="0">
                <a:hlinkClick r:id="rId24" tooltip="Jet car"/>
              </a:rPr>
              <a:t>jet</a:t>
            </a:r>
            <a:r>
              <a:rPr lang="en-US" dirty="0"/>
              <a:t> or </a:t>
            </a:r>
            <a:r>
              <a:rPr lang="en-US" dirty="0">
                <a:hlinkClick r:id="rId25" tooltip="Rocket car"/>
              </a:rPr>
              <a:t>rocket</a:t>
            </a:r>
            <a:r>
              <a:rPr lang="en-US" dirty="0"/>
              <a:t> engines, but these are impractical for common use.</a:t>
            </a:r>
          </a:p>
          <a:p>
            <a:r>
              <a:rPr lang="en-US" dirty="0">
                <a:hlinkClick r:id="rId26" tooltip="Oil consumption"/>
              </a:rPr>
              <a:t>Oil consumption</a:t>
            </a:r>
            <a:r>
              <a:rPr lang="en-US" dirty="0"/>
              <a:t> has increased rapidly in the 20th and 21st centuries because there are more cars; the </a:t>
            </a:r>
            <a:r>
              <a:rPr lang="en-US" dirty="0">
                <a:hlinkClick r:id="rId27" tooltip="1980s oil glut"/>
              </a:rPr>
              <a:t>1985–2003 oil glut</a:t>
            </a:r>
            <a:r>
              <a:rPr lang="en-US" dirty="0"/>
              <a:t> even fuelled the sales of low-economy vehicles in </a:t>
            </a:r>
            <a:r>
              <a:rPr lang="en-US" dirty="0">
                <a:hlinkClick r:id="rId28" tooltip="OECD"/>
              </a:rPr>
              <a:t>OECD</a:t>
            </a:r>
            <a:r>
              <a:rPr lang="en-US" dirty="0"/>
              <a:t> countries. The </a:t>
            </a:r>
            <a:r>
              <a:rPr lang="en-US" dirty="0">
                <a:hlinkClick r:id="rId29" tooltip="BRIC"/>
              </a:rPr>
              <a:t>BRIC</a:t>
            </a:r>
            <a:r>
              <a:rPr lang="en-US" dirty="0"/>
              <a:t> countries are adding to this consumption</a:t>
            </a:r>
            <a:r>
              <a:rPr lang="en-US" dirty="0" smtClean="0"/>
              <a:t>.</a:t>
            </a:r>
            <a:endParaRPr lang="en-US" dirty="0"/>
          </a:p>
        </p:txBody>
      </p:sp>
    </p:spTree>
    <p:extLst>
      <p:ext uri="{BB962C8B-B14F-4D97-AF65-F5344CB8AC3E}">
        <p14:creationId xmlns:p14="http://schemas.microsoft.com/office/powerpoint/2010/main" val="178622244"/>
      </p:ext>
    </p:extLst>
  </p:cSld>
  <p:clrMapOvr>
    <a:masterClrMapping/>
  </p:clrMapOvr>
  <mc:AlternateContent xmlns:mc="http://schemas.openxmlformats.org/markup-compatibility/2006">
    <mc:Choice xmlns:p14="http://schemas.microsoft.com/office/powerpoint/2010/main" Requires="p14">
      <p:transition spd="slow" p14:dur="1500" advTm="11611">
        <p:split orient="vert"/>
      </p:transition>
    </mc:Choice>
    <mc:Fallback>
      <p:transition spd="slow" advTm="11611">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Cars are equipped with controls used for driving, passenger comfort and safety, normally operated by a combination of the use of feet and hands, and occasionally by voice on 21st century cars. These controls include a </a:t>
            </a:r>
            <a:r>
              <a:rPr lang="en-US" dirty="0">
                <a:hlinkClick r:id="rId3" tooltip="Steering wheel"/>
              </a:rPr>
              <a:t>steering wheel</a:t>
            </a:r>
            <a:r>
              <a:rPr lang="en-US" dirty="0"/>
              <a:t>, pedals for operating the brakes and controlling the car's speed (and, in a manual transmission car, a clutch pedal), a shift lever or stick for changing gears, and a number of buttons and dials for turning on lights, ventilation and other functions. Modern cars' controls are now standardised, such as the location for the accelerator and brake, but this was not always the case. Controls are evolving in response to new technologies, for example the </a:t>
            </a:r>
            <a:r>
              <a:rPr lang="en-US" dirty="0">
                <a:hlinkClick r:id="rId4" tooltip="Electric car"/>
              </a:rPr>
              <a:t>electric car</a:t>
            </a:r>
            <a:r>
              <a:rPr lang="en-US" dirty="0"/>
              <a:t> and the integration of mobile communications.</a:t>
            </a:r>
            <a:endParaRPr lang="en-US" dirty="0"/>
          </a:p>
        </p:txBody>
      </p:sp>
    </p:spTree>
    <p:extLst>
      <p:ext uri="{BB962C8B-B14F-4D97-AF65-F5344CB8AC3E}">
        <p14:creationId xmlns:p14="http://schemas.microsoft.com/office/powerpoint/2010/main" val="443106661"/>
      </p:ext>
    </p:extLst>
  </p:cSld>
  <p:clrMapOvr>
    <a:masterClrMapping/>
  </p:clrMapOvr>
  <mc:AlternateContent xmlns:mc="http://schemas.openxmlformats.org/markup-compatibility/2006">
    <mc:Choice xmlns:p14="http://schemas.microsoft.com/office/powerpoint/2010/main" Requires="p14">
      <p:transition spd="med" p14:dur="700" advTm="10653">
        <p:fade/>
      </p:transition>
    </mc:Choice>
    <mc:Fallback>
      <p:transition spd="med" advTm="10653">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
            </a:r>
            <a:br>
              <a:rPr lang="en-US" dirty="0"/>
            </a:br>
            <a:r>
              <a:rPr lang="en-US" dirty="0"/>
              <a:t>Some of the original controls are no longer required. For example, all cars once had controls for the choke valve, clutch, </a:t>
            </a:r>
            <a:r>
              <a:rPr lang="en-US" dirty="0">
                <a:hlinkClick r:id="rId3" tooltip="Ignition timing"/>
              </a:rPr>
              <a:t>ignition timing</a:t>
            </a:r>
            <a:r>
              <a:rPr lang="en-US" dirty="0"/>
              <a:t>, and a crank instead of an electric </a:t>
            </a:r>
            <a:r>
              <a:rPr lang="en-US" dirty="0">
                <a:hlinkClick r:id="rId4" tooltip="Starter (engine)"/>
              </a:rPr>
              <a:t>starter</a:t>
            </a:r>
            <a:r>
              <a:rPr lang="en-US" dirty="0"/>
              <a:t>. However new controls have also been added to vehicles, making them more complex. These include </a:t>
            </a:r>
            <a:r>
              <a:rPr lang="en-US" dirty="0">
                <a:hlinkClick r:id="rId5" tooltip="Automobile air conditioning"/>
              </a:rPr>
              <a:t>air conditioning</a:t>
            </a:r>
            <a:r>
              <a:rPr lang="en-US" dirty="0"/>
              <a:t>, </a:t>
            </a:r>
            <a:r>
              <a:rPr lang="en-US" dirty="0">
                <a:hlinkClick r:id="rId6" tooltip="Automotive navigation system"/>
              </a:rPr>
              <a:t>navigation systems</a:t>
            </a:r>
            <a:r>
              <a:rPr lang="en-US" dirty="0"/>
              <a:t>, and </a:t>
            </a:r>
            <a:r>
              <a:rPr lang="en-US" dirty="0">
                <a:hlinkClick r:id="rId7" tooltip="In car entertainment"/>
              </a:rPr>
              <a:t>in car entertainment</a:t>
            </a:r>
            <a:r>
              <a:rPr lang="en-US" dirty="0"/>
              <a:t>. Another trend is the replacement of physical knobs and switches by secondary controls with touchscreen controls such as </a:t>
            </a:r>
            <a:r>
              <a:rPr lang="en-US" dirty="0">
                <a:hlinkClick r:id="rId8" tooltip="BMW"/>
              </a:rPr>
              <a:t>BMW</a:t>
            </a:r>
            <a:r>
              <a:rPr lang="en-US" dirty="0"/>
              <a:t>'s </a:t>
            </a:r>
            <a:r>
              <a:rPr lang="en-US" dirty="0">
                <a:hlinkClick r:id="rId9" tooltip="IDrive"/>
              </a:rPr>
              <a:t>iDrive</a:t>
            </a:r>
            <a:r>
              <a:rPr lang="en-US" dirty="0"/>
              <a:t> and </a:t>
            </a:r>
            <a:r>
              <a:rPr lang="en-US" dirty="0">
                <a:hlinkClick r:id="rId10" tooltip="Ford"/>
              </a:rPr>
              <a:t>Ford</a:t>
            </a:r>
            <a:r>
              <a:rPr lang="en-US" dirty="0"/>
              <a:t>'s </a:t>
            </a:r>
            <a:r>
              <a:rPr lang="en-US" dirty="0">
                <a:hlinkClick r:id="rId11" tooltip="MyFord Touch"/>
              </a:rPr>
              <a:t>MyFord Touch</a:t>
            </a:r>
            <a:r>
              <a:rPr lang="en-US" dirty="0"/>
              <a:t>. Another change is that while early cars' pedals were physically linked to the brake mechanism and throttle, in the 2010s, cars have increasingly replaced these physical linkages with electronic controls.</a:t>
            </a:r>
            <a:endParaRPr lang="en-US" dirty="0"/>
          </a:p>
        </p:txBody>
      </p:sp>
    </p:spTree>
    <p:extLst>
      <p:ext uri="{BB962C8B-B14F-4D97-AF65-F5344CB8AC3E}">
        <p14:creationId xmlns:p14="http://schemas.microsoft.com/office/powerpoint/2010/main" val="755206356"/>
      </p:ext>
    </p:extLst>
  </p:cSld>
  <p:clrMapOvr>
    <a:masterClrMapping/>
  </p:clrMapOvr>
  <p:transition spd="slow" advTm="11078">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Cars are typically fitted with multiple types of lights. These include </a:t>
            </a:r>
            <a:r>
              <a:rPr lang="en-US" dirty="0">
                <a:hlinkClick r:id="rId3" tooltip="Headlight"/>
              </a:rPr>
              <a:t>headlights</a:t>
            </a:r>
            <a:r>
              <a:rPr lang="en-US" dirty="0"/>
              <a:t>, which are used to illuminate the way ahead and make the car visible to other users, so that the vehicle can be used at night; in some jurisdictions, </a:t>
            </a:r>
            <a:r>
              <a:rPr lang="en-US" dirty="0">
                <a:hlinkClick r:id="rId4" tooltip="Daytime running lights"/>
              </a:rPr>
              <a:t>daytime running lights</a:t>
            </a:r>
            <a:r>
              <a:rPr lang="en-US" dirty="0"/>
              <a:t>; red brake lights to indicate when the brakes are applied; amber turn signal lights to indicate the turn intentions of the driver; white-coloured reverse lights to illuminate the area behind the car (and indicate that the driver will be or is reversing); and on some vehicles, additional lights (e.g., side marker lights) to increase the visibility of the car. Interior lights on the ceiling of the car are usually fitted for the driver and passengers. Some vehicles also have a trunk light and, more rarely, an engine compartment ligh</a:t>
            </a:r>
            <a:endParaRPr lang="en-US" dirty="0"/>
          </a:p>
        </p:txBody>
      </p:sp>
    </p:spTree>
    <p:extLst>
      <p:ext uri="{BB962C8B-B14F-4D97-AF65-F5344CB8AC3E}">
        <p14:creationId xmlns:p14="http://schemas.microsoft.com/office/powerpoint/2010/main" val="2038213161"/>
      </p:ext>
    </p:extLst>
  </p:cSld>
  <p:clrMapOvr>
    <a:masterClrMapping/>
  </p:clrMapOvr>
  <mc:AlternateContent xmlns:mc="http://schemas.openxmlformats.org/markup-compatibility/2006">
    <mc:Choice xmlns:p14="http://schemas.microsoft.com/office/powerpoint/2010/main" Requires="p14">
      <p:transition spd="slow" p14:dur="3400" advTm="10956">
        <p14:reveal/>
      </p:transition>
    </mc:Choice>
    <mc:Fallback>
      <p:transition spd="slow" advTm="10956">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1000" r="-3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 CARS</a:t>
            </a:r>
            <a:endParaRPr lang="en-US" dirty="0"/>
          </a:p>
        </p:txBody>
      </p:sp>
      <p:sp>
        <p:nvSpPr>
          <p:cNvPr id="3" name="Content Placeholder 2"/>
          <p:cNvSpPr>
            <a:spLocks noGrp="1"/>
          </p:cNvSpPr>
          <p:nvPr>
            <p:ph idx="1"/>
          </p:nvPr>
        </p:nvSpPr>
        <p:spPr/>
        <p:txBody>
          <a:bodyPr/>
          <a:lstStyle/>
          <a:p>
            <a:r>
              <a:rPr lang="en-US" dirty="0"/>
              <a:t>In the beginning, a man walked. Really, there wasn’t any choice. In fact, 100,000 years ago, walking was more unpleasant that you could imagine. Instead of shoes, primitive men had rudimentary sandals made out of animal skin and plant fiber. There were no roads. The best they had were dirt paths worn into the ground by years of travel. Lucky for them, or rather, their descendants, things would eventually </a:t>
            </a:r>
            <a:r>
              <a:rPr lang="en-US" dirty="0" smtClean="0"/>
              <a:t>improve. </a:t>
            </a:r>
            <a:r>
              <a:rPr lang="en-US" dirty="0"/>
              <a:t>In the beginning, a man walked. Really, there wasn’t any choice. In fact, 100,000 years ago, walking was more unpleasant that you could imagine. Instead of shoes, primitive men had rudimentary sandals made out of animal skin and plant fiber. There were no roads. The best they had were dirt paths worn into the ground by years of travel. Lucky for them, or rather, their descendants, things would eventually </a:t>
            </a:r>
            <a:r>
              <a:rPr lang="en-US" dirty="0" smtClean="0"/>
              <a:t>improve. </a:t>
            </a: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562345760"/>
      </p:ext>
    </p:extLst>
  </p:cSld>
  <p:clrMapOvr>
    <a:masterClrMapping/>
  </p:clrMapOvr>
  <mc:AlternateContent xmlns:mc="http://schemas.openxmlformats.org/markup-compatibility/2006">
    <mc:Choice xmlns:p14="http://schemas.microsoft.com/office/powerpoint/2010/main" Requires="p14">
      <p:transition spd="slow" p14:dur="1200" advTm="14347">
        <p14:prism/>
      </p:transition>
    </mc:Choice>
    <mc:Fallback>
      <p:transition spd="slow" advTm="143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the United States, "from 1975 to 1980, average [car] weight dropped from 1,842 to 1,464 kg (4,060 to 3,228 lb), likely in response to rising gasoline prices" and new </a:t>
            </a:r>
            <a:r>
              <a:rPr lang="en-US" dirty="0">
                <a:hlinkClick r:id="rId3" tooltip="Fuel efficiency"/>
              </a:rPr>
              <a:t>fuel efficiency</a:t>
            </a:r>
            <a:r>
              <a:rPr lang="en-US" dirty="0"/>
              <a:t>standards.</a:t>
            </a:r>
            <a:r>
              <a:rPr lang="en-US" baseline="30000" dirty="0">
                <a:hlinkClick r:id="rId4"/>
              </a:rPr>
              <a:t>[43]</a:t>
            </a:r>
            <a:r>
              <a:rPr lang="en-US" dirty="0"/>
              <a:t> The average new car weighed 1,461 kg (3,221 lb) in 1987 but 1,818 kg (4,009 lb) in 2010, due to modern steel safety cages, anti-lock brakes, airbags, and "more-powerful—if more-efficient—engines."</a:t>
            </a:r>
            <a:r>
              <a:rPr lang="en-US" baseline="30000" dirty="0">
                <a:hlinkClick r:id="rId5"/>
              </a:rPr>
              <a:t>[44]</a:t>
            </a:r>
            <a:r>
              <a:rPr lang="en-US" dirty="0"/>
              <a:t>Heavier cars are safer for the driver from a crash perspective, but more dangerous for other vehicles and road users.</a:t>
            </a:r>
            <a:r>
              <a:rPr lang="en-US" baseline="30000" dirty="0">
                <a:hlinkClick r:id="rId5"/>
              </a:rPr>
              <a:t>[44]</a:t>
            </a:r>
            <a:r>
              <a:rPr lang="en-US" dirty="0"/>
              <a:t> The weight of a car influences fuel consumption and performance, with more weight resulting in increased fuel consumption and decreased performance. The </a:t>
            </a:r>
            <a:r>
              <a:rPr lang="en-US" dirty="0">
                <a:hlinkClick r:id="rId6" tooltip="SmartFortwo"/>
              </a:rPr>
              <a:t>SmartFortwo</a:t>
            </a:r>
            <a:r>
              <a:rPr lang="en-US" dirty="0"/>
              <a:t>, a small </a:t>
            </a:r>
            <a:r>
              <a:rPr lang="en-US" dirty="0">
                <a:hlinkClick r:id="rId7" tooltip="City car"/>
              </a:rPr>
              <a:t>city car</a:t>
            </a:r>
            <a:r>
              <a:rPr lang="en-US" dirty="0"/>
              <a:t>, weighs 750–795 kg (1,655–1,755 lb). Heavier cars include full-size cars, SUVs and extended-length SUVs like the </a:t>
            </a:r>
            <a:r>
              <a:rPr lang="en-US" dirty="0">
                <a:hlinkClick r:id="rId8" tooltip="Chevrolet Suburban"/>
              </a:rPr>
              <a:t>Suburban</a:t>
            </a:r>
            <a:r>
              <a:rPr lang="en-US" dirty="0"/>
              <a:t>.</a:t>
            </a:r>
            <a:endParaRPr lang="en-US" dirty="0"/>
          </a:p>
        </p:txBody>
      </p:sp>
    </p:spTree>
    <p:extLst>
      <p:ext uri="{BB962C8B-B14F-4D97-AF65-F5344CB8AC3E}">
        <p14:creationId xmlns:p14="http://schemas.microsoft.com/office/powerpoint/2010/main" val="471506089"/>
      </p:ext>
    </p:extLst>
  </p:cSld>
  <p:clrMapOvr>
    <a:masterClrMapping/>
  </p:clrMapOvr>
  <mc:AlternateContent xmlns:mc="http://schemas.openxmlformats.org/markup-compatibility/2006">
    <mc:Choice xmlns:p14="http://schemas.microsoft.com/office/powerpoint/2010/main" Requires="p14">
      <p:transition spd="slow" p14:dur="1250" advTm="10613">
        <p14:switch dir="r"/>
      </p:transition>
    </mc:Choice>
    <mc:Fallback>
      <p:transition spd="slow" advTm="10613">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
            </a:r>
            <a:br>
              <a:rPr lang="en-US" dirty="0"/>
            </a:br>
            <a:r>
              <a:rPr lang="en-US" dirty="0"/>
              <a:t>According to research conducted by Julian Allwood of the </a:t>
            </a:r>
            <a:r>
              <a:rPr lang="en-US" dirty="0">
                <a:hlinkClick r:id="rId3" tooltip="University of Cambridge"/>
              </a:rPr>
              <a:t>University of Cambridge</a:t>
            </a:r>
            <a:r>
              <a:rPr lang="en-US" dirty="0"/>
              <a:t>, global energy use could be greatly reduced by using lighter cars, and an average weight of 500 kg (1,100 lb) has been said to be well achievable.</a:t>
            </a:r>
            <a:r>
              <a:rPr lang="en-US" baseline="30000" dirty="0">
                <a:hlinkClick r:id="rId4"/>
              </a:rPr>
              <a:t>[45]</a:t>
            </a:r>
            <a:r>
              <a:rPr lang="en-US" baseline="30000" dirty="0"/>
              <a:t>[</a:t>
            </a:r>
            <a:r>
              <a:rPr lang="en-US" i="1" baseline="30000" dirty="0">
                <a:hlinkClick r:id="rId5" tooltip="Wikipedia:NOTRS"/>
              </a:rPr>
              <a:t>better source needed</a:t>
            </a:r>
            <a:r>
              <a:rPr lang="en-US" baseline="30000" dirty="0"/>
              <a:t>]</a:t>
            </a:r>
            <a:r>
              <a:rPr lang="en-US" dirty="0"/>
              <a:t> In some competitions such as the </a:t>
            </a:r>
            <a:r>
              <a:rPr lang="en-US" dirty="0">
                <a:hlinkClick r:id="rId6" tooltip="Eco-marathon"/>
              </a:rPr>
              <a:t>Shell Eco Marathon</a:t>
            </a:r>
            <a:r>
              <a:rPr lang="en-US" dirty="0"/>
              <a:t>, average car weights of 45 kg (99 lb) have also been achieved.</a:t>
            </a:r>
            <a:r>
              <a:rPr lang="en-US" baseline="30000" dirty="0">
                <a:hlinkClick r:id="rId7"/>
              </a:rPr>
              <a:t>[46]</a:t>
            </a:r>
            <a:r>
              <a:rPr lang="en-US" dirty="0"/>
              <a:t> These cars are only single-seaters (still falling within the definition of a car, although 4-seater cars are more common), but they nevertheless demonstrate the amount by which car weights could still be reduced, and the subsequent lower fuel use (i.e. up to a fuel use of 2560 km/l).</a:t>
            </a:r>
            <a:r>
              <a:rPr lang="en-US" baseline="30000" dirty="0">
                <a:hlinkClick r:id="rId8"/>
              </a:rPr>
              <a:t>[47]</a:t>
            </a:r>
            <a:endParaRPr lang="en-US" dirty="0"/>
          </a:p>
        </p:txBody>
      </p:sp>
    </p:spTree>
    <p:extLst>
      <p:ext uri="{BB962C8B-B14F-4D97-AF65-F5344CB8AC3E}">
        <p14:creationId xmlns:p14="http://schemas.microsoft.com/office/powerpoint/2010/main" val="635150527"/>
      </p:ext>
    </p:extLst>
  </p:cSld>
  <p:clrMapOvr>
    <a:masterClrMapping/>
  </p:clrMapOvr>
  <mc:AlternateContent xmlns:mc="http://schemas.openxmlformats.org/markup-compatibility/2006">
    <mc:Choice xmlns:p14="http://schemas.microsoft.com/office/powerpoint/2010/main" Requires="p14">
      <p:transition spd="slow" p14:dur="1600" advTm="10448">
        <p14:prism isInverted="1"/>
      </p:transition>
    </mc:Choice>
    <mc:Fallback>
      <p:transition spd="slow" advTm="1044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Most cars are designed to carry multiple occupants, often with four or five seats. Cars with five seats typically seat two passengers in the front and three in the rear. </a:t>
            </a:r>
            <a:r>
              <a:rPr lang="en-US" dirty="0">
                <a:hlinkClick r:id="rId3" tooltip="Full-size car"/>
              </a:rPr>
              <a:t>Full-size cars</a:t>
            </a:r>
            <a:r>
              <a:rPr lang="en-US" dirty="0"/>
              <a:t> and large </a:t>
            </a:r>
            <a:r>
              <a:rPr lang="en-US" dirty="0">
                <a:hlinkClick r:id="rId4" tooltip="Sport utility vehicle"/>
              </a:rPr>
              <a:t>sport utility vehicles</a:t>
            </a:r>
            <a:r>
              <a:rPr lang="en-US" dirty="0"/>
              <a:t> can often carry six, seven, or more occupants depending on the arrangement of the seats. On the other hand, </a:t>
            </a:r>
            <a:r>
              <a:rPr lang="en-US" dirty="0">
                <a:hlinkClick r:id="rId5" tooltip="Sports car"/>
              </a:rPr>
              <a:t>sports cars</a:t>
            </a:r>
            <a:r>
              <a:rPr lang="en-US" dirty="0"/>
              <a:t> are most often designed with only two seats. The differing needs for passenger capacity and their luggage or cargo space has resulted in the availability of a large variety of body styles to meet individual consumer requirements that include, among others, the </a:t>
            </a:r>
            <a:r>
              <a:rPr lang="en-US" dirty="0">
                <a:hlinkClick r:id="rId6" tooltip="Sedan (automobile)"/>
              </a:rPr>
              <a:t>sedan/saloon</a:t>
            </a:r>
            <a:r>
              <a:rPr lang="en-US" dirty="0"/>
              <a:t>, </a:t>
            </a:r>
            <a:r>
              <a:rPr lang="en-US" dirty="0">
                <a:hlinkClick r:id="rId7" tooltip="Hatchback"/>
              </a:rPr>
              <a:t>hatchback</a:t>
            </a:r>
            <a:r>
              <a:rPr lang="en-US" dirty="0"/>
              <a:t>, </a:t>
            </a:r>
            <a:r>
              <a:rPr lang="en-US" dirty="0">
                <a:hlinkClick r:id="rId8" tooltip="Station wagon"/>
              </a:rPr>
              <a:t>station wagon</a:t>
            </a:r>
            <a:r>
              <a:rPr lang="en-US" dirty="0"/>
              <a:t>/estate, and </a:t>
            </a:r>
            <a:r>
              <a:rPr lang="en-US" dirty="0">
                <a:hlinkClick r:id="rId9" tooltip="Minivan"/>
              </a:rPr>
              <a:t>minivan</a:t>
            </a:r>
            <a:r>
              <a:rPr lang="en-US" dirty="0"/>
              <a:t>.</a:t>
            </a:r>
            <a:endParaRPr lang="en-US" dirty="0"/>
          </a:p>
        </p:txBody>
      </p:sp>
    </p:spTree>
    <p:extLst>
      <p:ext uri="{BB962C8B-B14F-4D97-AF65-F5344CB8AC3E}">
        <p14:creationId xmlns:p14="http://schemas.microsoft.com/office/powerpoint/2010/main" val="1280287125"/>
      </p:ext>
    </p:extLst>
  </p:cSld>
  <p:clrMapOvr>
    <a:masterClrMapping/>
  </p:clrMapOvr>
  <mc:AlternateContent xmlns:mc="http://schemas.openxmlformats.org/markup-compatibility/2006">
    <mc:Choice xmlns:p14="http://schemas.microsoft.com/office/powerpoint/2010/main" Requires="p14">
      <p:transition spd="slow" p14:dur="900" advTm="10976">
        <p14:warp dir="in"/>
      </p:transition>
    </mc:Choice>
    <mc:Fallback>
      <p:transition spd="slow" advTm="10976">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TextBox 7"/>
          <p:cNvSpPr txBox="1"/>
          <p:nvPr/>
        </p:nvSpPr>
        <p:spPr>
          <a:xfrm>
            <a:off x="4708635" y="2795750"/>
            <a:ext cx="2333296" cy="1471449"/>
          </a:xfrm>
          <a:prstGeom prst="rect">
            <a:avLst/>
          </a:prstGeom>
          <a:noFill/>
        </p:spPr>
        <p:txBody>
          <a:bodyPr wrap="square" rtlCol="0">
            <a:spAutoFit/>
          </a:bodyPr>
          <a:lstStyle/>
          <a:p>
            <a:r>
              <a:rPr lang="en-US" sz="8800" dirty="0" smtClean="0">
                <a:ln w="0"/>
                <a:effectLst>
                  <a:outerShdw blurRad="38100" dist="25400" dir="5400000" algn="ctr" rotWithShape="0">
                    <a:srgbClr val="6E747A">
                      <a:alpha val="43000"/>
                    </a:srgbClr>
                  </a:outerShdw>
                </a:effectLst>
              </a:rPr>
              <a:t>END</a:t>
            </a:r>
          </a:p>
        </p:txBody>
      </p:sp>
    </p:spTree>
    <p:extLst>
      <p:ext uri="{BB962C8B-B14F-4D97-AF65-F5344CB8AC3E}">
        <p14:creationId xmlns:p14="http://schemas.microsoft.com/office/powerpoint/2010/main" val="1626826086"/>
      </p:ext>
    </p:extLst>
  </p:cSld>
  <p:clrMapOvr>
    <a:masterClrMapping/>
  </p:clrMapOvr>
  <mc:AlternateContent xmlns:mc="http://schemas.openxmlformats.org/markup-compatibility/2006">
    <mc:Choice xmlns:p14="http://schemas.microsoft.com/office/powerpoint/2010/main" Requires="p14">
      <p:transition spd="slow" p14:dur="4000" advTm="4794">
        <p14:vortex dir="r"/>
      </p:transition>
    </mc:Choice>
    <mc:Fallback>
      <p:transition spd="slow" advTm="4794">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approximately 3500 BC, in what is no modern day Iraq, the wheel was invented. The first wheels were made out of wood. This lead to the development of roads and eventually </a:t>
            </a:r>
            <a:r>
              <a:rPr lang="en-US" dirty="0" smtClean="0"/>
              <a:t>chariots.Things </a:t>
            </a:r>
            <a:r>
              <a:rPr lang="en-US" dirty="0"/>
              <a:t>cooled off for several thousand years until the 17</a:t>
            </a:r>
            <a:r>
              <a:rPr lang="en-US" baseline="30000" dirty="0"/>
              <a:t>th</a:t>
            </a:r>
            <a:r>
              <a:rPr lang="en-US" dirty="0"/>
              <a:t> century when all kinds of hot new discoveries began gracing the globe. With the advent of steam and coal power we had the invention of boats which did not require sails. We also applied manpower to get ourselves around with a little invention known as the bicycle</a:t>
            </a:r>
            <a:r>
              <a:rPr lang="en-US" dirty="0" smtClean="0"/>
              <a:t>.</a:t>
            </a:r>
            <a:r>
              <a:rPr lang="en-US" dirty="0"/>
              <a:t> By the mid-19</a:t>
            </a:r>
            <a:r>
              <a:rPr lang="en-US" baseline="30000" dirty="0"/>
              <a:t>th</a:t>
            </a:r>
            <a:r>
              <a:rPr lang="en-US" dirty="0"/>
              <a:t>century we were shrinking continents and countries (England in particular) using railroads. They provided the fastest, most reliable transportation ever seen. Best of all, they could transport massive quantities of goods. The first railway opened in the 1830s</a:t>
            </a:r>
            <a:endParaRPr lang="en-US" dirty="0"/>
          </a:p>
          <a:p>
            <a:endParaRPr lang="en-US" dirty="0"/>
          </a:p>
        </p:txBody>
      </p:sp>
    </p:spTree>
    <p:extLst>
      <p:ext uri="{BB962C8B-B14F-4D97-AF65-F5344CB8AC3E}">
        <p14:creationId xmlns:p14="http://schemas.microsoft.com/office/powerpoint/2010/main" val="949376341"/>
      </p:ext>
    </p:extLst>
  </p:cSld>
  <p:clrMapOvr>
    <a:masterClrMapping/>
  </p:clrMapOvr>
  <p:transition spd="slow" advTm="10549">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At the turn of the century, motor vehicles were handmade, expensive toys of the rich, and widely regarded as rare and dangerous. When the first electric car emerged in Britain in the 19th century, the speed limit was set at four miles an hour so a man could run ahead with a flag, warning citizens of the oncoming </a:t>
            </a:r>
            <a:r>
              <a:rPr lang="en-US" dirty="0" smtClean="0"/>
              <a:t>menace.</a:t>
            </a:r>
            <a:r>
              <a:rPr lang="en-US" dirty="0"/>
              <a:t> Things changed dramatically in 1908 when Henry Ford released the first Model T. Suddenly a car was affordable, and a fast one, too: The Model T could zoom up to 45 miles an hour. Middle-class families scooped them up, mostly in cities, and as they began to race through the streets, they ran headlong into pedestrians—with lethal results. By 1925, auto accidents accounted for two-thirds of the entire death toll in cities with populations over </a:t>
            </a:r>
            <a:r>
              <a:rPr lang="en-US" dirty="0" smtClean="0"/>
              <a:t>25,000.An </a:t>
            </a:r>
            <a:r>
              <a:rPr lang="en-US" dirty="0"/>
              <a:t>outcry arose, aimed squarely at drivers. The public regarded them as murderers. Walking in the streets? That was normal. Driving? Now that was aberrant—a crazy new form of selfish behavior.</a:t>
            </a:r>
          </a:p>
          <a:p>
            <a:endParaRPr lang="en-US" dirty="0" smtClean="0"/>
          </a:p>
        </p:txBody>
      </p:sp>
    </p:spTree>
    <p:extLst>
      <p:ext uri="{BB962C8B-B14F-4D97-AF65-F5344CB8AC3E}">
        <p14:creationId xmlns:p14="http://schemas.microsoft.com/office/powerpoint/2010/main" val="22746901"/>
      </p:ext>
    </p:extLst>
  </p:cSld>
  <p:clrMapOvr>
    <a:masterClrMapping/>
  </p:clrMapOvr>
  <mc:AlternateContent xmlns:mc="http://schemas.openxmlformats.org/markup-compatibility/2006">
    <mc:Choice xmlns:p14="http://schemas.microsoft.com/office/powerpoint/2010/main" Requires="p14">
      <p:transition spd="med" p14:dur="700" advTm="11118">
        <p:fade/>
      </p:transition>
    </mc:Choice>
    <mc:Fallback>
      <p:transition spd="med" advTm="1111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fontAlgn="base"/>
            <a:r>
              <a:rPr lang="en-US" dirty="0"/>
              <a:t>“Nation Roused Against Motor Killings” read the headline of a typical </a:t>
            </a:r>
            <a:r>
              <a:rPr lang="en-US" i="1" dirty="0"/>
              <a:t>New York Times</a:t>
            </a:r>
            <a:r>
              <a:rPr lang="en-US" dirty="0"/>
              <a:t> story, decrying “the homicidal orgy of the motor car.” The editorial went on to quote a New York City traffic court magistrate, Bruce Cobb, who exhorted, “The slaughter cannot go on. The mangling and crushing cannot continue.” Editorial cartoons routinely showed a car piloted by the grim reaper, mowing down </a:t>
            </a:r>
            <a:r>
              <a:rPr lang="en-US" dirty="0" smtClean="0"/>
              <a:t>innocents.When </a:t>
            </a:r>
            <a:r>
              <a:rPr lang="en-US" dirty="0"/>
              <a:t>Milwaukee held a “safety week” poster competition, citizens sent in lurid designs of car accident victims. The winner was a drawing of a horrified woman holding the bloody corpse of her child. Children killed while playing in the streets were particularly mourned. They constituted one-third of all traffic deaths in 1925; half of them were killed on their home blocks. During New York’s 1922 “safety week” event, 10,000 children marched in the streets, 1,054 of them in a separate group symbolizing the number killed in accidents the previous </a:t>
            </a:r>
            <a:r>
              <a:rPr lang="en-US" dirty="0" smtClean="0"/>
              <a:t>year.Drivers </a:t>
            </a:r>
            <a:r>
              <a:rPr lang="en-US" dirty="0"/>
              <a:t>wrote their own letters to newspapers, pleading to be understood. “We are not a bunch of murderers and cutthroats,” one said. Yet they were indeed at the center of a fight that, clearly, could only have one winner. To whom should the streets belong?</a:t>
            </a:r>
          </a:p>
          <a:p>
            <a:endParaRPr lang="en-US" dirty="0"/>
          </a:p>
        </p:txBody>
      </p:sp>
    </p:spTree>
    <p:extLst>
      <p:ext uri="{BB962C8B-B14F-4D97-AF65-F5344CB8AC3E}">
        <p14:creationId xmlns:p14="http://schemas.microsoft.com/office/powerpoint/2010/main" val="1145859693"/>
      </p:ext>
    </p:extLst>
  </p:cSld>
  <p:clrMapOvr>
    <a:masterClrMapping/>
  </p:clrMapOvr>
  <mc:AlternateContent xmlns:mc="http://schemas.openxmlformats.org/markup-compatibility/2006">
    <mc:Choice xmlns:p14="http://schemas.microsoft.com/office/powerpoint/2010/main" Requires="p14">
      <p:transition spd="slow" p14:dur="1250" advTm="10800">
        <p14:flip dir="r"/>
      </p:transition>
    </mc:Choice>
    <mc:Fallback>
      <p:transition spd="slow" advTm="108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fontAlgn="base"/>
            <a:r>
              <a:rPr lang="en-US" dirty="0"/>
              <a:t>By the early 1920s, anti-car sentiment was so high that carmakers and driver associations—who called themselves “motordom”—feared they would permanently lose the public.</a:t>
            </a:r>
          </a:p>
          <a:p>
            <a:pPr fontAlgn="base"/>
            <a:r>
              <a:rPr lang="en-US" dirty="0"/>
              <a:t>You could see the damage in car sales, which slumped by 12 percent between 1923 and 1924, after years of steady increase. Worse, anti-car legislation loomed: Citizens and politicians were agitating for “speed governors” to limit how fast cars could go. “Gear them down to fifteen or twenty miles per hour,” as one letter-writer urged. Charles Hayes, president of the Chicago Motor Club, fretted that cities would impose “unbearable restrictions” on cars.</a:t>
            </a:r>
          </a:p>
          <a:p>
            <a:pPr fontAlgn="base"/>
            <a:r>
              <a:rPr lang="en-US" dirty="0"/>
              <a:t>Hayes and his car-company colleagues decided to fight back. It was time to target not the behavior of cars—but the behavior of </a:t>
            </a:r>
            <a:r>
              <a:rPr lang="en-US" i="1" dirty="0"/>
              <a:t>pedestrians</a:t>
            </a:r>
            <a:r>
              <a:rPr lang="en-US" dirty="0"/>
              <a:t>. Motordom would have to persuade city people that, as Hayes argued, “the streets are made for vehicles to run upon”—and not for people to walk. If you got run over, it was your fault, not that of the motorist. Motordom began to mount a clever and witty public-relations campaign.</a:t>
            </a:r>
          </a:p>
          <a:p>
            <a:endParaRPr lang="en-US" dirty="0"/>
          </a:p>
        </p:txBody>
      </p:sp>
    </p:spTree>
    <p:extLst>
      <p:ext uri="{BB962C8B-B14F-4D97-AF65-F5344CB8AC3E}">
        <p14:creationId xmlns:p14="http://schemas.microsoft.com/office/powerpoint/2010/main" val="1158841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0940">
        <p15:prstTrans prst="fracture"/>
      </p:transition>
    </mc:Choice>
    <mc:Fallback>
      <p:transition spd="slow" advTm="1094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Their most brilliant stratagem: To popularize the term “jaywalker.” The term derived from “jay,” a derisive term for a country bumpkin. In the early 1920s, “jaywalker” wasn’t very well known. So pro-car forces actively promoted it, producing cards for Boy Scouts to hand out warning pedestrians to cross only at street corners. At a New York safety event, a man dressed like a hayseed was jokingly rear-ended over and over again by a Model T. In the 1922 Detroit safety week parade, the Packard Motor Car Company produced a huge tombstone float—except, as Norton notes, it now blamed the jaywalker, not the driver: “Erected to the Memory of Mr. J. Walker: He Stepped from the Curb Without Looking.”</a:t>
            </a:r>
          </a:p>
          <a:p>
            <a:pPr fontAlgn="base"/>
            <a:r>
              <a:rPr lang="en-US" dirty="0"/>
              <a:t>The use of “jaywalker” was a brilliant psychological ploy. What’s the best way to convince urbanites not to wander in the streets? Make the behavior seem unsophisticated—something you’d expect from hicks fresh off the turnip truck. Car companies used the self-regarding snobbery of city-dwellers against themselves. And the campaign worked. Only a few years later, in 1924, “jaywalker” was so well-known it appeared in a dictionary: “One who crosses a street without observing the traffic regulations for pedestrians.”</a:t>
            </a:r>
          </a:p>
          <a:p>
            <a:pPr fontAlgn="base"/>
            <a:r>
              <a:rPr lang="en-US" dirty="0"/>
              <a:t>Meanwhile, newspapers were shifting allegiance to the automakers—in part, Norton and Vanderbilt argue, because they were profiting heavily from car ads. So they too began blaming pedestrians for causing accidents.</a:t>
            </a:r>
          </a:p>
          <a:p>
            <a:endParaRPr lang="en-US" dirty="0"/>
          </a:p>
        </p:txBody>
      </p:sp>
    </p:spTree>
    <p:extLst>
      <p:ext uri="{BB962C8B-B14F-4D97-AF65-F5344CB8AC3E}">
        <p14:creationId xmlns:p14="http://schemas.microsoft.com/office/powerpoint/2010/main" val="752522094"/>
      </p:ext>
    </p:extLst>
  </p:cSld>
  <p:clrMapOvr>
    <a:masterClrMapping/>
  </p:clrMapOvr>
  <p:transition spd="slow" advTm="10856">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“It is impossible for all classes of modern traffic to occupy the same right of way at the same time in safety,” as the </a:t>
            </a:r>
            <a:r>
              <a:rPr lang="en-US" i="1" dirty="0"/>
              <a:t>Providence Sunday Journal </a:t>
            </a:r>
            <a:r>
              <a:rPr lang="en-US" dirty="0"/>
              <a:t>noted in a 1921 article called “The Jay Walker Problem,” reprinted from the pro-car </a:t>
            </a:r>
            <a:r>
              <a:rPr lang="en-US" i="1" dirty="0"/>
              <a:t>Motor</a:t>
            </a:r>
            <a:r>
              <a:rPr lang="en-US" dirty="0"/>
              <a:t> magazine.</a:t>
            </a:r>
          </a:p>
          <a:p>
            <a:pPr fontAlgn="base"/>
            <a:r>
              <a:rPr lang="en-US" dirty="0"/>
              <a:t>In retrospect, you could have predicted that pedestrians were doomed. They were politically outmatched. “There was a road lobby of asphalt users, but there was no lobby of pedestrians,” Vanderbilt says. And cars were a genuinely useful technology. As pedestrians, Americans may have feared their dangers—but as drivers, they loved the mobility.</a:t>
            </a:r>
          </a:p>
          <a:p>
            <a:pPr fontAlgn="base"/>
            <a:r>
              <a:rPr lang="en-US" dirty="0"/>
              <a:t>By the early ’30s, the war was over. Ever after, “the street would be monopolized by motor vehicles,” Norton tells me. “Most of the children would be gone; those who were still there would be on the sidewalks.” By the 1960s, cars had become so dominant that when civil engineers made the first computer models to study how traffic flowed, they didn’t even bother to include pedestrians.</a:t>
            </a:r>
          </a:p>
          <a:p>
            <a:endParaRPr lang="en-US" dirty="0"/>
          </a:p>
        </p:txBody>
      </p:sp>
    </p:spTree>
    <p:extLst>
      <p:ext uri="{BB962C8B-B14F-4D97-AF65-F5344CB8AC3E}">
        <p14:creationId xmlns:p14="http://schemas.microsoft.com/office/powerpoint/2010/main" val="1478349873"/>
      </p:ext>
    </p:extLst>
  </p:cSld>
  <p:clrMapOvr>
    <a:masterClrMapping/>
  </p:clrMapOvr>
  <mc:AlternateContent xmlns:mc="http://schemas.openxmlformats.org/markup-compatibility/2006">
    <mc:Choice xmlns:p14="http://schemas.microsoft.com/office/powerpoint/2010/main" Requires="p14">
      <p:transition spd="slow" p14:dur="1600" advTm="10894">
        <p:blinds dir="vert"/>
      </p:transition>
    </mc:Choice>
    <mc:Fallback>
      <p:transition spd="slow" advTm="10894">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triumph of the automobile changed the shape of America, as environmentalists ruefully point out. Cars allowed the suburbs to explode, and big suburbs allowed for energy-hungry monster homes. Even in midcentury, critics could see this coming too. “When the American people, through their Congress, voted for a twenty-six-billion-dollar highway program, the most charitable thing to assume is that they hadn’t the faintest notion of what they were doing,” Lewis Mumford wrote sadly in 1958.</a:t>
            </a:r>
            <a:endParaRPr lang="en-US" dirty="0"/>
          </a:p>
        </p:txBody>
      </p:sp>
    </p:spTree>
    <p:extLst>
      <p:ext uri="{BB962C8B-B14F-4D97-AF65-F5344CB8AC3E}">
        <p14:creationId xmlns:p14="http://schemas.microsoft.com/office/powerpoint/2010/main" val="225811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1133">
        <p15:prstTrans prst="pageCurlDouble"/>
      </p:transition>
    </mc:Choice>
    <mc:Fallback>
      <p:transition spd="slow" advTm="11133">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2.8|2.4|2.1"/>
</p:tagLst>
</file>

<file path=ppt/tags/tag2.xml><?xml version="1.0" encoding="utf-8"?>
<p:tagLst xmlns:a="http://schemas.openxmlformats.org/drawingml/2006/main" xmlns:r="http://schemas.openxmlformats.org/officeDocument/2006/relationships" xmlns:p="http://schemas.openxmlformats.org/presentationml/2006/main">
  <p:tag name="TIMING" val="|10.4"/>
</p:tagLst>
</file>

<file path=ppt/tags/tag3.xml><?xml version="1.0" encoding="utf-8"?>
<p:tagLst xmlns:a="http://schemas.openxmlformats.org/drawingml/2006/main" xmlns:r="http://schemas.openxmlformats.org/officeDocument/2006/relationships" xmlns:p="http://schemas.openxmlformats.org/presentationml/2006/main">
  <p:tag name="TIMING" val="|11.1"/>
</p:tagLst>
</file>

<file path=ppt/tags/tag4.xml><?xml version="1.0" encoding="utf-8"?>
<p:tagLst xmlns:a="http://schemas.openxmlformats.org/drawingml/2006/main" xmlns:r="http://schemas.openxmlformats.org/officeDocument/2006/relationships" xmlns:p="http://schemas.openxmlformats.org/presentationml/2006/main">
  <p:tag name="TIMING" val="|4.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857</TotalTime>
  <Words>1228</Words>
  <Application>Microsoft Macintosh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Times New Roman</vt:lpstr>
      <vt:lpstr>Arial</vt:lpstr>
      <vt:lpstr>Celestial</vt:lpstr>
      <vt:lpstr>CARS</vt:lpstr>
      <vt:lpstr>BEFOR CARS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Cars of today</vt:lpstr>
      <vt:lpstr>Fast cars Of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2019-08-16T10:59:17Z</dcterms:created>
  <dcterms:modified xsi:type="dcterms:W3CDTF">2019-08-29T00:00:01Z</dcterms:modified>
</cp:coreProperties>
</file>