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78" r:id="rId4"/>
    <p:sldId id="265" r:id="rId5"/>
    <p:sldId id="264" r:id="rId6"/>
    <p:sldId id="263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 POWER BI 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tx1"/>
                </a:solidFill>
              </a:rPr>
              <a:t>~ TEAM 5 ~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36293-C989-48F8-BC99-B4B4171BF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" y="6135757"/>
            <a:ext cx="2174273" cy="5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584A-8A4E-4960-A72E-52C8E41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KEY PRODUCT DRIVERS OF PERFORMANCE (QUARTER)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5FE3-6537-4791-B5DD-B3091E40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key product drivers of performance in terms of growth are biro and A4 paper as seen in the previous slide. </a:t>
            </a:r>
          </a:p>
          <a:p>
            <a:r>
              <a:rPr lang="en-US" sz="2800" dirty="0"/>
              <a:t>In terms of products that are lagging behind, they are markers and stapler. </a:t>
            </a:r>
          </a:p>
        </p:txBody>
      </p:sp>
    </p:spTree>
    <p:extLst>
      <p:ext uri="{BB962C8B-B14F-4D97-AF65-F5344CB8AC3E}">
        <p14:creationId xmlns:p14="http://schemas.microsoft.com/office/powerpoint/2010/main" val="33533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F583-B801-4D16-806D-F23BEE66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PRODUCTS TO DISCONTINUE FOR POOR OUTCOMES (QUARTER)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3472-0802-48CF-976C-440D1C11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products to discontinue their supply as a result of poor outcomes are: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1. Stapler </a:t>
            </a:r>
          </a:p>
          <a:p>
            <a:r>
              <a:rPr lang="en-US" sz="2800" dirty="0"/>
              <a:t>2. Markers</a:t>
            </a:r>
          </a:p>
        </p:txBody>
      </p:sp>
    </p:spTree>
    <p:extLst>
      <p:ext uri="{BB962C8B-B14F-4D97-AF65-F5344CB8AC3E}">
        <p14:creationId xmlns:p14="http://schemas.microsoft.com/office/powerpoint/2010/main" val="280368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605C-D370-471A-AB39-569B8CF1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7930"/>
            <a:ext cx="10058400" cy="1107030"/>
          </a:xfrm>
        </p:spPr>
        <p:txBody>
          <a:bodyPr/>
          <a:lstStyle/>
          <a:p>
            <a:pPr algn="ctr"/>
            <a:r>
              <a:rPr lang="en-US" b="1" dirty="0"/>
              <a:t>HIGHEST TAX BY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08F0-9EF9-4E69-94FA-7245AD8A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9" y="1245705"/>
            <a:ext cx="10157791" cy="5274366"/>
          </a:xfrm>
        </p:spPr>
        <p:txBody>
          <a:bodyPr>
            <a:noAutofit/>
          </a:bodyPr>
          <a:lstStyle/>
          <a:p>
            <a:r>
              <a:rPr lang="en-US" sz="1400" b="1" dirty="0"/>
              <a:t>OVERALL</a:t>
            </a:r>
          </a:p>
          <a:p>
            <a:pPr marL="0" indent="0">
              <a:buNone/>
            </a:pPr>
            <a:r>
              <a:rPr lang="en-US" sz="1400" dirty="0"/>
              <a:t>        Biro  = N1,519,147.82</a:t>
            </a:r>
          </a:p>
          <a:p>
            <a:r>
              <a:rPr lang="en-US" sz="1400" b="1" dirty="0"/>
              <a:t>STATE </a:t>
            </a:r>
          </a:p>
          <a:p>
            <a:pPr marL="274320" lvl="1" indent="0">
              <a:buNone/>
            </a:pPr>
            <a:r>
              <a:rPr lang="en-US" sz="1400" dirty="0"/>
              <a:t>A4 paper   : Ogun , Tax = N169,167.92                         </a:t>
            </a:r>
          </a:p>
          <a:p>
            <a:pPr marL="274320" lvl="1" indent="0">
              <a:buNone/>
            </a:pPr>
            <a:r>
              <a:rPr lang="en-US" sz="1400" dirty="0"/>
              <a:t>Biro              :  Ondo , Tax = N361,882.70 </a:t>
            </a:r>
          </a:p>
          <a:p>
            <a:pPr marL="274320" lvl="1" indent="0">
              <a:buNone/>
            </a:pPr>
            <a:r>
              <a:rPr lang="en-US" sz="1400" dirty="0"/>
              <a:t>Marker        : Ondo, Tax  = - (N43,464.86)      </a:t>
            </a:r>
          </a:p>
          <a:p>
            <a:pPr marL="274320" lvl="1" indent="0">
              <a:buNone/>
            </a:pPr>
            <a:r>
              <a:rPr lang="en-US" sz="1400" dirty="0"/>
              <a:t>Notepad     : Lagos , Tax = - (N272,408.60)</a:t>
            </a:r>
          </a:p>
          <a:p>
            <a:pPr marL="274320" lvl="1" indent="0">
              <a:buNone/>
            </a:pPr>
            <a:r>
              <a:rPr lang="en-US" sz="1400" dirty="0"/>
              <a:t>Pencil            : Osun , Tax = N175,695.89</a:t>
            </a:r>
          </a:p>
          <a:p>
            <a:pPr marL="274320" lvl="1" indent="0">
              <a:buNone/>
            </a:pPr>
            <a:r>
              <a:rPr lang="en-US" sz="1400" dirty="0"/>
              <a:t>Stapler           : Oyo, Tax = -(N316,176.65)</a:t>
            </a:r>
          </a:p>
          <a:p>
            <a:pPr marL="274320" lvl="1" indent="0">
              <a:buNone/>
            </a:pP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/>
              <a:t>SEGMENT </a:t>
            </a:r>
          </a:p>
          <a:p>
            <a:pPr marL="274320" lvl="1" indent="0">
              <a:buNone/>
            </a:pPr>
            <a:r>
              <a:rPr lang="en-US" sz="1400" dirty="0"/>
              <a:t>A4 paper  : Government , Tax = N300,149.48                          </a:t>
            </a:r>
          </a:p>
          <a:p>
            <a:pPr marL="274320" lvl="1" indent="0">
              <a:buNone/>
            </a:pPr>
            <a:r>
              <a:rPr lang="en-US" sz="1400" dirty="0"/>
              <a:t>Biro             :  Government , Tax = N690,404.29                          </a:t>
            </a:r>
          </a:p>
          <a:p>
            <a:pPr marL="274320" lvl="1" indent="0">
              <a:buNone/>
            </a:pPr>
            <a:r>
              <a:rPr lang="en-US" sz="1400" dirty="0"/>
              <a:t>Marker      : Small business , Tax = N187,043.63</a:t>
            </a:r>
          </a:p>
          <a:p>
            <a:pPr marL="274320" lvl="1" indent="0">
              <a:buNone/>
            </a:pPr>
            <a:r>
              <a:rPr lang="en-US" sz="1400" dirty="0"/>
              <a:t>Notepad    : Government , Tax = - (N383,119.12)       </a:t>
            </a:r>
          </a:p>
          <a:p>
            <a:pPr marL="274320" lvl="1" indent="0">
              <a:buNone/>
            </a:pPr>
            <a:r>
              <a:rPr lang="en-US" sz="1400" dirty="0"/>
              <a:t>Pencil          : Small Business , Tax = N335,468.15 </a:t>
            </a:r>
          </a:p>
          <a:p>
            <a:pPr marL="274320" lvl="1" indent="0">
              <a:buNone/>
            </a:pPr>
            <a:r>
              <a:rPr lang="en-US" sz="1400" dirty="0"/>
              <a:t>Stapler        : Government, Tax = -(N379,243.74)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6D528-2142-4538-948B-DB9A91862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47" y="5870713"/>
            <a:ext cx="2334255" cy="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3D8E7-F07E-4D32-8B1C-2997DAA687A3}"/>
              </a:ext>
            </a:extLst>
          </p:cNvPr>
          <p:cNvSpPr txBox="1"/>
          <p:nvPr/>
        </p:nvSpPr>
        <p:spPr>
          <a:xfrm>
            <a:off x="675861" y="821635"/>
            <a:ext cx="108402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KEY FINDINGS AND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products that are doing well are biro and A4 paper. The firm is therefore advised to intensify effort in the supply and sales of the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products that are not doing well are staplers and markers . Hence, the firm is advised to reduce the manufacturing cost them . Hence, this will reduce the overall impact on the overhead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firm is advised to moderate supply to government , as this negatively impacts the cashflow of the firm, thereby making the firm to incur more liquidity risk and high cost of running the business.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firm is also advised to enhance supply to small business segment, as this segment help the company to maximize 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Channel partners and mid-market made loss in their profit after tax.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F33D3-FCAF-4FB9-AE96-CD352044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260" y="443474"/>
            <a:ext cx="2480029" cy="5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6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2C71-B992-46F3-AFEA-2E59936D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FD9BE-0AB7-445D-9CC5-3AD1F26E2C8E}"/>
              </a:ext>
            </a:extLst>
          </p:cNvPr>
          <p:cNvSpPr txBox="1"/>
          <p:nvPr/>
        </p:nvSpPr>
        <p:spPr>
          <a:xfrm>
            <a:off x="795130" y="1736035"/>
            <a:ext cx="10429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therefore recommended that the firm should increase supply to small business segment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products that are not doing well in terms of outcomes should be cut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government policies on tax- incentives should be explored, based on the size of tax paid on certain products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C1D9B-5B35-4D0B-8059-7847FC63F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565913"/>
            <a:ext cx="2385391" cy="6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8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AB28-3D5E-4112-8D01-580259A5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D9545-8944-4B1D-9A85-4C99718F251E}"/>
              </a:ext>
            </a:extLst>
          </p:cNvPr>
          <p:cNvSpPr txBox="1"/>
          <p:nvPr/>
        </p:nvSpPr>
        <p:spPr>
          <a:xfrm>
            <a:off x="1020417" y="2517913"/>
            <a:ext cx="10098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therefore advised that the firm should intensify effort on the manufacturing, sales, and supply of biro, as it has the highest revenue over other products in the range – </a:t>
            </a:r>
          </a:p>
          <a:p>
            <a:r>
              <a:rPr lang="en-US" dirty="0"/>
              <a:t> Biro Revenue  = N33, 765, 351.45</a:t>
            </a:r>
          </a:p>
          <a:p>
            <a:endParaRPr lang="en-US" dirty="0"/>
          </a:p>
          <a:p>
            <a:r>
              <a:rPr lang="en-US" dirty="0"/>
              <a:t>More so, based on the quarterly review, biro was analyzed to have the highest profit after tax.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98FAB-690A-4A7F-AF16-26272C31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13" y="5473148"/>
            <a:ext cx="2199861" cy="6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Title Lorem Ipsum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A897-DE3B-44CB-8044-1F80E5F61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 JAYEOLA, SAMSON FOLORUNSO 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2. DAYI, MERCY MATHIAS 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3. DANJUMA, HANNATU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EB92A-91C7-42DA-9C75-7F05340D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784035"/>
            <a:ext cx="8936846" cy="35522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POWER BI PROJECT ON 8</a:t>
            </a:r>
            <a:r>
              <a:rPr lang="en-US" b="1" baseline="30000" dirty="0"/>
              <a:t>TH</a:t>
            </a:r>
            <a:r>
              <a:rPr lang="en-US" b="1" dirty="0"/>
              <a:t> JUNE, 20223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52DB-7A97-41D2-92CE-97D3D268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43" y="4682062"/>
            <a:ext cx="2174273" cy="511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5B01C-E8F8-48F0-A48A-73C52DBA9BA3}"/>
              </a:ext>
            </a:extLst>
          </p:cNvPr>
          <p:cNvSpPr txBox="1"/>
          <p:nvPr/>
        </p:nvSpPr>
        <p:spPr>
          <a:xfrm>
            <a:off x="1749287" y="1842052"/>
            <a:ext cx="310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 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144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F3EB-34C3-4169-9748-8D9609F9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SUMMARY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AB64D-7554-4C5B-BEBC-41FD41725366}"/>
              </a:ext>
            </a:extLst>
          </p:cNvPr>
          <p:cNvSpPr txBox="1"/>
          <p:nvPr/>
        </p:nvSpPr>
        <p:spPr>
          <a:xfrm>
            <a:off x="834887" y="1881809"/>
            <a:ext cx="10800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project examines a thorough overview of segment, state and products as they affect the performance of office supply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Critically metrics such as Gross sales, Discount, Revenue,Profit before tax(PBT),Profit Margin, Tax , Profit after Tax(PAT)  were used to draw insights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so, quarters were compared in 2013 and 2014 to drill insights from with product, segment and state , and the various behaviours of the metrics.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was inferred that -  Biro has the highest revenue among all the products , as well as the highest tax amount.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Also, biro and A4 paper were observed to be doing well among all the products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firm is advised to moderate supply to Government as this leads to high receivable, hence reducing the liquidity of the firm.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Oyo state has the highest revenue among all the states, while Osun has the highest 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firm is also advised to cut down on the supply of stapler and marker as they are lagging behind in performance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F4E26-56B4-4DFA-AC17-14A5CA1B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4" y="5685182"/>
            <a:ext cx="3248655" cy="5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B916-153A-47B8-9691-D148E1D1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REPORT OF SEGMENT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3F5CA-7620-4DDE-899F-EEFA08273EFC}"/>
              </a:ext>
            </a:extLst>
          </p:cNvPr>
          <p:cNvSpPr txBox="1"/>
          <p:nvPr/>
        </p:nvSpPr>
        <p:spPr>
          <a:xfrm>
            <a:off x="7050157" y="2014194"/>
            <a:ext cx="3843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Govt has the highest revenue and manufacturing cost in terms of supply.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has the highest PAT in the segment.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Midmarket and channel partners have low revenue in supply and yielded loss. </a:t>
            </a:r>
          </a:p>
          <a:p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31EF93-EF9A-4850-B093-A0AF6C89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736036"/>
            <a:ext cx="6516067" cy="44793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17BF5-14DD-4DDD-AB2B-D923823A7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5671930"/>
            <a:ext cx="3248655" cy="5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B916-153A-47B8-9691-D148E1D1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REPORT OF STATE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C970A-95C4-42DC-9D86-454FB18B8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2" y="1749288"/>
            <a:ext cx="6595582" cy="4114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3EDA-2799-4CED-8D7D-C4B604C53498}"/>
              </a:ext>
            </a:extLst>
          </p:cNvPr>
          <p:cNvSpPr txBox="1"/>
          <p:nvPr/>
        </p:nvSpPr>
        <p:spPr>
          <a:xfrm>
            <a:off x="7633252" y="2107096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Oyo state has the highest revenue from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Osun state has the highest PAT.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6F669-D8AA-41B0-AC43-F03342DB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70" y="5863882"/>
            <a:ext cx="2174273" cy="4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B916-153A-47B8-9691-D148E1D1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 REPORT OF PRODUCT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9391D-0E15-4AE1-B7DB-F582D478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630018"/>
            <a:ext cx="10751571" cy="3356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97007-5CFE-41CE-A003-377C3331FA0F}"/>
              </a:ext>
            </a:extLst>
          </p:cNvPr>
          <p:cNvSpPr txBox="1"/>
          <p:nvPr/>
        </p:nvSpPr>
        <p:spPr>
          <a:xfrm>
            <a:off x="848139" y="4986948"/>
            <a:ext cx="9382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Stapler has the second highest manufacturing with negative profit trend, as well as notepad with negative bottom line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Biro has good return, with excellent PAT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Pencil and A4 have minimal manufacturing cost, with good 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F1AA4-AED8-4852-82B4-3EBFBEAE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88" y="5698972"/>
            <a:ext cx="2174273" cy="5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4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2798-AEA9-4D00-9043-A412440D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PRODUCT SOLD BETWEEN JAN. &amp; DEC. 2014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A4BA2-36F8-4B21-8D58-A19060EC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762540"/>
            <a:ext cx="8030819" cy="41905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7A2F7-1FDF-43A1-8D48-B61F036E9085}"/>
              </a:ext>
            </a:extLst>
          </p:cNvPr>
          <p:cNvSpPr txBox="1"/>
          <p:nvPr/>
        </p:nvSpPr>
        <p:spPr>
          <a:xfrm>
            <a:off x="8839200" y="2014194"/>
            <a:ext cx="2637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Biro and A4 grew from 1</a:t>
            </a:r>
            <a:r>
              <a:rPr lang="en-US" baseline="30000" dirty="0"/>
              <a:t>st</a:t>
            </a:r>
            <a:r>
              <a:rPr lang="en-US" dirty="0"/>
              <a:t> quarter to 4</a:t>
            </a:r>
            <a:r>
              <a:rPr lang="en-US" baseline="30000" dirty="0"/>
              <a:t>th</a:t>
            </a:r>
            <a:r>
              <a:rPr lang="en-US" dirty="0"/>
              <a:t>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Pencil supply in 4</a:t>
            </a:r>
            <a:r>
              <a:rPr lang="en-US" baseline="30000" dirty="0"/>
              <a:t>th</a:t>
            </a:r>
            <a:r>
              <a:rPr lang="en-US" dirty="0"/>
              <a:t> quarter was relatively compared to 1</a:t>
            </a:r>
            <a:r>
              <a:rPr lang="en-US" baseline="30000" dirty="0"/>
              <a:t>st</a:t>
            </a:r>
            <a:r>
              <a:rPr lang="en-US" dirty="0"/>
              <a:t>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Marker, notepad and stapler declined between 1</a:t>
            </a:r>
            <a:r>
              <a:rPr lang="en-US" baseline="30000" dirty="0"/>
              <a:t>st</a:t>
            </a:r>
            <a:r>
              <a:rPr lang="en-US" dirty="0"/>
              <a:t>  to 4</a:t>
            </a:r>
            <a:r>
              <a:rPr lang="en-US" baseline="30000" dirty="0"/>
              <a:t>th</a:t>
            </a:r>
            <a:r>
              <a:rPr lang="en-US" dirty="0"/>
              <a:t>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BB1BE-AFB7-4B67-8329-1B0356583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54" y="5704250"/>
            <a:ext cx="2174273" cy="5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195D-EDA4-45A9-AB69-0D195C89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HIGHLIGHTS OF 2013 AND 2014 Q4 Y-O-Y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DF67E-F69E-4C98-82AE-FD93A8E1B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62538"/>
            <a:ext cx="7787446" cy="42038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66DA6-1973-480D-80BA-4705940FFB56}"/>
              </a:ext>
            </a:extLst>
          </p:cNvPr>
          <p:cNvSpPr txBox="1"/>
          <p:nvPr/>
        </p:nvSpPr>
        <p:spPr>
          <a:xfrm>
            <a:off x="9236766" y="1855305"/>
            <a:ext cx="2093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increase from between 2013 and 2014 in terms of revenue, gross sales tax and of course manufacturing cost.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ED0D5-1705-492E-9FAF-228323F1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47" y="5455221"/>
            <a:ext cx="2174273" cy="5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8689-F6CA-449D-A794-003B520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IMPACT OF PRODUCT CATEGORY AND STATE IN 2013 AND 2014 Q4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29CE2-2C90-4C77-8F11-1F146E7F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1802296"/>
            <a:ext cx="7500731" cy="41508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A6C97-B502-40C8-BF5C-F46C694A4ECF}"/>
              </a:ext>
            </a:extLst>
          </p:cNvPr>
          <p:cNvSpPr txBox="1"/>
          <p:nvPr/>
        </p:nvSpPr>
        <p:spPr>
          <a:xfrm>
            <a:off x="8428383" y="1802296"/>
            <a:ext cx="3246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Ondo state declined in Marker supply between 2013 &amp; 2014, as well as notepad and pencil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Osun state also had a decline in the supply of stapler and markers between 2013 and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Ogun and Lagos states declined in the supply of stapler and in notepad, Lagos state declined.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A4 paper and biro grew in supply across the states </a:t>
            </a:r>
          </a:p>
        </p:txBody>
      </p:sp>
    </p:spTree>
    <p:extLst>
      <p:ext uri="{BB962C8B-B14F-4D97-AF65-F5344CB8AC3E}">
        <p14:creationId xmlns:p14="http://schemas.microsoft.com/office/powerpoint/2010/main" val="246606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937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Courier New</vt:lpstr>
      <vt:lpstr>Garamond</vt:lpstr>
      <vt:lpstr>SavonVTI</vt:lpstr>
      <vt:lpstr> POWER BI  PRESENTATION </vt:lpstr>
      <vt:lpstr>1. JAYEOLA, SAMSON FOLORUNSO   2. DAYI, MERCY MATHIAS   3. DANJUMA, HANNATU</vt:lpstr>
      <vt:lpstr>EXECUTIVE SUMMARY </vt:lpstr>
      <vt:lpstr>OVERVIEW REPORT OF SEGMENT </vt:lpstr>
      <vt:lpstr>OVERVIEW REPORT OF STATE </vt:lpstr>
      <vt:lpstr>OVERVIEW REPORT OF PRODUCT </vt:lpstr>
      <vt:lpstr>PRODUCT SOLD BETWEEN JAN. &amp; DEC. 2014</vt:lpstr>
      <vt:lpstr>HIGHLIGHTS OF 2013 AND 2014 Q4 Y-O-Y</vt:lpstr>
      <vt:lpstr>IMPACT OF PRODUCT CATEGORY AND STATE IN 2013 AND 2014 Q4</vt:lpstr>
      <vt:lpstr>KEY PRODUCT DRIVERS OF PERFORMANCE (QUARTER)</vt:lpstr>
      <vt:lpstr>PRODUCTS TO DISCONTINUE FOR POOR OUTCOMES (QUARTER)</vt:lpstr>
      <vt:lpstr>HIGHEST TAX BY PRODUCT</vt:lpstr>
      <vt:lpstr>PowerPoint Presentation</vt:lpstr>
      <vt:lpstr>RECOMMENDATIONS  </vt:lpstr>
      <vt:lpstr>Conclusion 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2023-06-08T22:19:53Z</dcterms:created>
  <dcterms:modified xsi:type="dcterms:W3CDTF">2023-06-09T14:43:43Z</dcterms:modified>
</cp:coreProperties>
</file>