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F63A-E630-032C-B361-2EEC9CF70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A58F48-983F-8EDF-AFBD-F591EB488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0C474D-2A3E-944C-B844-B175121C86A8}"/>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5" name="Footer Placeholder 4">
            <a:extLst>
              <a:ext uri="{FF2B5EF4-FFF2-40B4-BE49-F238E27FC236}">
                <a16:creationId xmlns:a16="http://schemas.microsoft.com/office/drawing/2014/main" id="{CF1BB0E0-2051-1C91-8A30-C4B7C4ACD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5D2AE-36BE-1A09-A7D7-8B9415B930B2}"/>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141095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FF79-BE2C-779F-DFC7-80799C7F7B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125FA8-13DC-C7B5-99BE-7CD243EBB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5CA816-27AD-1659-034E-C2671B32E175}"/>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5" name="Footer Placeholder 4">
            <a:extLst>
              <a:ext uri="{FF2B5EF4-FFF2-40B4-BE49-F238E27FC236}">
                <a16:creationId xmlns:a16="http://schemas.microsoft.com/office/drawing/2014/main" id="{404A8C73-47EB-5B03-A5F7-80D8DECD0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6E2D1-2466-E877-1E07-92C51C8567F9}"/>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384437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FBC9BD-7291-C628-836C-506BBC0848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A68D35-50A1-269A-12FD-E1985C817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78A20-DC7D-8117-71FA-F02C9B3E827A}"/>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5" name="Footer Placeholder 4">
            <a:extLst>
              <a:ext uri="{FF2B5EF4-FFF2-40B4-BE49-F238E27FC236}">
                <a16:creationId xmlns:a16="http://schemas.microsoft.com/office/drawing/2014/main" id="{3772C532-5EEB-DA5A-8D27-4C6413AEE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934DA-C679-AD28-CB5B-CDE243E55235}"/>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338104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978E-C2A8-0E06-C849-199FD4DD9C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A6C112-BCC1-E80E-EED7-0CEC96C8AF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87187-4B2F-C88B-A41E-96761A18FBE3}"/>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5" name="Footer Placeholder 4">
            <a:extLst>
              <a:ext uri="{FF2B5EF4-FFF2-40B4-BE49-F238E27FC236}">
                <a16:creationId xmlns:a16="http://schemas.microsoft.com/office/drawing/2014/main" id="{99E92DF7-C399-7A24-C01E-821E7731D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B3611-17CF-4C8F-9BE2-36802EEF37C6}"/>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243316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AAD6-DFC6-8C74-7BB4-6E58E47199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7C12DD-96C1-5C7D-8164-090406BDC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4AEA5-EAAC-6065-ED4C-C0D8B8E7221B}"/>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5" name="Footer Placeholder 4">
            <a:extLst>
              <a:ext uri="{FF2B5EF4-FFF2-40B4-BE49-F238E27FC236}">
                <a16:creationId xmlns:a16="http://schemas.microsoft.com/office/drawing/2014/main" id="{CBDEC2B2-B6AE-5FF6-244C-24BA50E08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A53E8-53BF-135C-7F7C-C5E3E58EA24F}"/>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271933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B81A-3EE0-B02F-71C8-3CB159C318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89B3C9-394B-70FF-A6B0-1B9E48B384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134943-63DF-91CF-9C35-0CE77D674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9E206C-8B8C-DEEE-3B5E-4EA79E1F85B7}"/>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6" name="Footer Placeholder 5">
            <a:extLst>
              <a:ext uri="{FF2B5EF4-FFF2-40B4-BE49-F238E27FC236}">
                <a16:creationId xmlns:a16="http://schemas.microsoft.com/office/drawing/2014/main" id="{3EEA1439-FF89-7D09-9469-E6218BB3D5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F2F25F-CF9B-A610-1A6C-FF4551ED88AB}"/>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296530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420F-7B5B-4761-3561-390C48270E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D9782C-5452-2FC1-C269-412565778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9D78A1-E4AD-C3CC-843D-455CC0476B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921B54-BB4A-1644-A60C-8895C5CC29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0D2FE-AC09-62F4-2CB4-0DCFED66D5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65EEBF-CD46-F072-70D3-E0C0854D9771}"/>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8" name="Footer Placeholder 7">
            <a:extLst>
              <a:ext uri="{FF2B5EF4-FFF2-40B4-BE49-F238E27FC236}">
                <a16:creationId xmlns:a16="http://schemas.microsoft.com/office/drawing/2014/main" id="{FA5D5DCE-BD6B-024A-746D-EAF8F614DA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95589E-0E83-87A5-C420-987A269BE0AD}"/>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187161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49AC-ED0A-83B1-94DC-8957A6F217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916584-1310-4B11-0144-2D7EBDF224F1}"/>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4" name="Footer Placeholder 3">
            <a:extLst>
              <a:ext uri="{FF2B5EF4-FFF2-40B4-BE49-F238E27FC236}">
                <a16:creationId xmlns:a16="http://schemas.microsoft.com/office/drawing/2014/main" id="{0867FF73-9BAE-2E73-47F6-C2372831E9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47108F-4781-A402-F051-5E00B3F814B4}"/>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187764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8B236-F5C2-8AC6-F594-999D9870AD3F}"/>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3" name="Footer Placeholder 2">
            <a:extLst>
              <a:ext uri="{FF2B5EF4-FFF2-40B4-BE49-F238E27FC236}">
                <a16:creationId xmlns:a16="http://schemas.microsoft.com/office/drawing/2014/main" id="{F9D2B34B-15CF-F5A6-2B7D-453B3147D5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AC5372-3862-B8F9-DDA9-3263D7BD39D7}"/>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260737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AB03-739D-48A5-C4A8-986FB498B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4EA0FB-30DC-5BB1-1631-A49BA264E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DE7FEF-0FB0-8373-4B32-CB3F0B7C7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21591-7243-48B2-F8BC-C60818B60121}"/>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6" name="Footer Placeholder 5">
            <a:extLst>
              <a:ext uri="{FF2B5EF4-FFF2-40B4-BE49-F238E27FC236}">
                <a16:creationId xmlns:a16="http://schemas.microsoft.com/office/drawing/2014/main" id="{AE0D8254-B4A5-E58B-FF4D-85CDB04CC1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F0E5EC-2033-39A9-EC34-314202C48D06}"/>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331562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9E68-7769-88A4-FAAC-D468455BD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BB0761-DBD0-8CD1-F69F-95420DC56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CAB717-A822-C711-0164-2B54B8A59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4CD4E-219D-BD71-522E-D679CFCE4227}"/>
              </a:ext>
            </a:extLst>
          </p:cNvPr>
          <p:cNvSpPr>
            <a:spLocks noGrp="1"/>
          </p:cNvSpPr>
          <p:nvPr>
            <p:ph type="dt" sz="half" idx="10"/>
          </p:nvPr>
        </p:nvSpPr>
        <p:spPr/>
        <p:txBody>
          <a:bodyPr/>
          <a:lstStyle/>
          <a:p>
            <a:fld id="{D1FB4EFE-6CD4-43D8-8029-C7723576F124}" type="datetimeFigureOut">
              <a:rPr lang="en-IN" smtClean="0"/>
              <a:pPr/>
              <a:t>02-06-2022</a:t>
            </a:fld>
            <a:endParaRPr lang="en-IN"/>
          </a:p>
        </p:txBody>
      </p:sp>
      <p:sp>
        <p:nvSpPr>
          <p:cNvPr id="6" name="Footer Placeholder 5">
            <a:extLst>
              <a:ext uri="{FF2B5EF4-FFF2-40B4-BE49-F238E27FC236}">
                <a16:creationId xmlns:a16="http://schemas.microsoft.com/office/drawing/2014/main" id="{A5C54D65-169F-2C90-101E-12388A968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7A645F-3124-D773-4D29-79BCE7BEE153}"/>
              </a:ext>
            </a:extLst>
          </p:cNvPr>
          <p:cNvSpPr>
            <a:spLocks noGrp="1"/>
          </p:cNvSpPr>
          <p:nvPr>
            <p:ph type="sldNum" sz="quarter" idx="12"/>
          </p:nvPr>
        </p:nvSpPr>
        <p:spPr/>
        <p:txBody>
          <a:bodyPr/>
          <a:lstStyle/>
          <a:p>
            <a:fld id="{49E4C5B8-1CA4-4B49-965B-4C0233BE29D4}" type="slidenum">
              <a:rPr lang="en-IN" smtClean="0"/>
              <a:pPr/>
              <a:t>‹#›</a:t>
            </a:fld>
            <a:endParaRPr lang="en-IN"/>
          </a:p>
        </p:txBody>
      </p:sp>
    </p:spTree>
    <p:extLst>
      <p:ext uri="{BB962C8B-B14F-4D97-AF65-F5344CB8AC3E}">
        <p14:creationId xmlns:p14="http://schemas.microsoft.com/office/powerpoint/2010/main" val="316346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62A3D-157A-1F0E-9E2C-1855C4D93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BD64E1-7675-9B9A-C922-245FCA8F6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8522E-A3E9-4FC6-79DA-D8E532C5A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B4EFE-6CD4-43D8-8029-C7723576F124}" type="datetimeFigureOut">
              <a:rPr lang="en-IN" smtClean="0"/>
              <a:pPr/>
              <a:t>02-06-2022</a:t>
            </a:fld>
            <a:endParaRPr lang="en-IN"/>
          </a:p>
        </p:txBody>
      </p:sp>
      <p:sp>
        <p:nvSpPr>
          <p:cNvPr id="5" name="Footer Placeholder 4">
            <a:extLst>
              <a:ext uri="{FF2B5EF4-FFF2-40B4-BE49-F238E27FC236}">
                <a16:creationId xmlns:a16="http://schemas.microsoft.com/office/drawing/2014/main" id="{60578C71-0501-4E1A-8F0A-B8DC01E28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5DE994-2D4D-3EBA-780D-72B119907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4C5B8-1CA4-4B49-965B-4C0233BE29D4}" type="slidenum">
              <a:rPr lang="en-IN" smtClean="0"/>
              <a:pPr/>
              <a:t>‹#›</a:t>
            </a:fld>
            <a:endParaRPr lang="en-IN"/>
          </a:p>
        </p:txBody>
      </p:sp>
    </p:spTree>
    <p:extLst>
      <p:ext uri="{BB962C8B-B14F-4D97-AF65-F5344CB8AC3E}">
        <p14:creationId xmlns:p14="http://schemas.microsoft.com/office/powerpoint/2010/main" val="283163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66E67C4B-B019-1EFD-6FA9-530373C1F9C0}"/>
              </a:ext>
            </a:extLst>
          </p:cNvPr>
          <p:cNvSpPr/>
          <p:nvPr/>
        </p:nvSpPr>
        <p:spPr>
          <a:xfrm>
            <a:off x="-24307" y="32359"/>
            <a:ext cx="12138699" cy="68245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ln w="76200">
                <a:solidFill>
                  <a:schemeClr val="tx1"/>
                </a:solidFill>
              </a:ln>
            </a:endParaRPr>
          </a:p>
        </p:txBody>
      </p:sp>
      <p:sp>
        <p:nvSpPr>
          <p:cNvPr id="21" name="Rectangle 20">
            <a:extLst>
              <a:ext uri="{FF2B5EF4-FFF2-40B4-BE49-F238E27FC236}">
                <a16:creationId xmlns:a16="http://schemas.microsoft.com/office/drawing/2014/main" id="{90D6C68B-86A8-A513-BB8B-8CC0A14F9374}"/>
              </a:ext>
            </a:extLst>
          </p:cNvPr>
          <p:cNvSpPr/>
          <p:nvPr/>
        </p:nvSpPr>
        <p:spPr>
          <a:xfrm>
            <a:off x="664404" y="169427"/>
            <a:ext cx="10863191" cy="1283917"/>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solidFill>
                <a:schemeClr val="accent1">
                  <a:lumMod val="20000"/>
                  <a:lumOff val="80000"/>
                </a:schemeClr>
              </a:solidFill>
            </a:endParaRPr>
          </a:p>
        </p:txBody>
      </p:sp>
      <p:sp>
        <p:nvSpPr>
          <p:cNvPr id="18" name="Rectangle: Rounded Corners 17">
            <a:extLst>
              <a:ext uri="{FF2B5EF4-FFF2-40B4-BE49-F238E27FC236}">
                <a16:creationId xmlns:a16="http://schemas.microsoft.com/office/drawing/2014/main" id="{D1049339-23C5-FD0C-E072-CAE569BD1700}"/>
              </a:ext>
            </a:extLst>
          </p:cNvPr>
          <p:cNvSpPr/>
          <p:nvPr/>
        </p:nvSpPr>
        <p:spPr>
          <a:xfrm>
            <a:off x="651602" y="1509996"/>
            <a:ext cx="10875993" cy="49902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ln w="28575">
                <a:solidFill>
                  <a:schemeClr val="tx1"/>
                </a:solidFill>
              </a:ln>
            </a:endParaRPr>
          </a:p>
        </p:txBody>
      </p:sp>
      <p:sp>
        <p:nvSpPr>
          <p:cNvPr id="16" name="Rectangle 15">
            <a:extLst>
              <a:ext uri="{FF2B5EF4-FFF2-40B4-BE49-F238E27FC236}">
                <a16:creationId xmlns:a16="http://schemas.microsoft.com/office/drawing/2014/main" id="{4C57EDDE-9B53-0E4A-E6C2-4EF0DFEB374F}"/>
              </a:ext>
            </a:extLst>
          </p:cNvPr>
          <p:cNvSpPr/>
          <p:nvPr/>
        </p:nvSpPr>
        <p:spPr>
          <a:xfrm>
            <a:off x="626279" y="2039929"/>
            <a:ext cx="4612267" cy="19001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E52AB3FB-4679-6821-707D-A610BAC8E314}"/>
              </a:ext>
            </a:extLst>
          </p:cNvPr>
          <p:cNvCxnSpPr>
            <a:cxnSpLocks noChangeShapeType="1"/>
          </p:cNvCxnSpPr>
          <p:nvPr/>
        </p:nvCxnSpPr>
        <p:spPr bwMode="auto">
          <a:xfrm>
            <a:off x="2051699" y="974404"/>
            <a:ext cx="9022701" cy="25416"/>
          </a:xfrm>
          <a:prstGeom prst="line">
            <a:avLst/>
          </a:prstGeom>
          <a:noFill/>
          <a:ln w="57150" cmpd="thinThick">
            <a:solidFill>
              <a:srgbClr val="000000"/>
            </a:solidFill>
            <a:round/>
            <a:headEnd/>
            <a:tailEnd/>
          </a:ln>
          <a:extLst>
            <a:ext uri="{909E8E84-426E-40DD-AFC4-6F175D3DCCD1}">
              <a14:hiddenFill xmlns:a14="http://schemas.microsoft.com/office/drawing/2010/main">
                <a:noFill/>
              </a14:hiddenFill>
            </a:ext>
          </a:extLst>
        </p:spPr>
      </p:cxnSp>
      <p:pic>
        <p:nvPicPr>
          <p:cNvPr id="9" name="Picture 8">
            <a:extLst>
              <a:ext uri="{FF2B5EF4-FFF2-40B4-BE49-F238E27FC236}">
                <a16:creationId xmlns:a16="http://schemas.microsoft.com/office/drawing/2014/main" id="{07188734-75BB-59C6-20BB-1771E861A265}"/>
              </a:ext>
            </a:extLst>
          </p:cNvPr>
          <p:cNvPicPr>
            <a:picLocks noChangeAspect="1"/>
          </p:cNvPicPr>
          <p:nvPr/>
        </p:nvPicPr>
        <p:blipFill>
          <a:blip r:embed="rId2" cstate="print"/>
          <a:srcRect/>
          <a:stretch>
            <a:fillRect/>
          </a:stretch>
        </p:blipFill>
        <p:spPr bwMode="auto">
          <a:xfrm>
            <a:off x="744682" y="621128"/>
            <a:ext cx="1307017" cy="632636"/>
          </a:xfrm>
          <a:prstGeom prst="rect">
            <a:avLst/>
          </a:prstGeom>
          <a:noFill/>
          <a:ln w="9525">
            <a:noFill/>
            <a:miter lim="800000"/>
            <a:headEnd/>
            <a:tailEnd/>
          </a:ln>
        </p:spPr>
      </p:pic>
      <p:sp>
        <p:nvSpPr>
          <p:cNvPr id="10" name="TextBox 9">
            <a:extLst>
              <a:ext uri="{FF2B5EF4-FFF2-40B4-BE49-F238E27FC236}">
                <a16:creationId xmlns:a16="http://schemas.microsoft.com/office/drawing/2014/main" id="{C7D79A14-8B41-08EC-804A-750C29BAFD5A}"/>
              </a:ext>
            </a:extLst>
          </p:cNvPr>
          <p:cNvSpPr txBox="1"/>
          <p:nvPr/>
        </p:nvSpPr>
        <p:spPr>
          <a:xfrm>
            <a:off x="-24307" y="1473319"/>
            <a:ext cx="1219200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   Title : Heart Disease Prediction System</a:t>
            </a:r>
          </a:p>
        </p:txBody>
      </p:sp>
      <p:sp>
        <p:nvSpPr>
          <p:cNvPr id="11" name="Title 10">
            <a:extLst>
              <a:ext uri="{FF2B5EF4-FFF2-40B4-BE49-F238E27FC236}">
                <a16:creationId xmlns:a16="http://schemas.microsoft.com/office/drawing/2014/main" id="{3E7E1DEF-449F-016E-C681-46E402C6872E}"/>
              </a:ext>
            </a:extLst>
          </p:cNvPr>
          <p:cNvSpPr>
            <a:spLocks noGrp="1"/>
          </p:cNvSpPr>
          <p:nvPr>
            <p:ph type="title"/>
          </p:nvPr>
        </p:nvSpPr>
        <p:spPr>
          <a:xfrm>
            <a:off x="1223114" y="819639"/>
            <a:ext cx="10515600" cy="960580"/>
          </a:xfrm>
        </p:spPr>
        <p:txBody>
          <a:bodyPr>
            <a:normAutofit fontScale="90000"/>
          </a:bodyPr>
          <a:lstStyle/>
          <a:p>
            <a:pPr algn="ctr">
              <a:lnSpc>
                <a:spcPct val="115000"/>
              </a:lnSpc>
            </a:pPr>
            <a:r>
              <a:rPr lang="en-US" sz="3100" b="1" dirty="0">
                <a:solidFill>
                  <a:srgbClr val="C00000"/>
                </a:solidFill>
                <a:effectLst/>
                <a:latin typeface="Times New Roman" panose="02020603050405020304" pitchFamily="18" charset="0"/>
                <a:ea typeface="Times New Roman" panose="02020603050405020304" pitchFamily="18" charset="0"/>
              </a:rPr>
              <a:t>Dr .D .Y. Patil Institute of Technology, Pimpri,Pune-18</a:t>
            </a:r>
            <a:br>
              <a:rPr lang="en-IN" sz="3100" b="1" dirty="0">
                <a:solidFill>
                  <a:srgbClr val="000000"/>
                </a:solidFill>
                <a:effectLst/>
                <a:latin typeface="Times New Roman" panose="02020603050405020304" pitchFamily="18" charset="0"/>
                <a:ea typeface="Times New Roman" panose="02020603050405020304" pitchFamily="18" charset="0"/>
              </a:rPr>
            </a:br>
            <a:r>
              <a:rPr lang="en-US" sz="2700" b="1" u="sng" dirty="0">
                <a:solidFill>
                  <a:schemeClr val="accent1">
                    <a:lumMod val="75000"/>
                  </a:schemeClr>
                </a:solidFill>
                <a:effectLst/>
                <a:latin typeface="Times New Roman" panose="02020603050405020304" pitchFamily="18" charset="0"/>
                <a:ea typeface="Times New Roman" panose="02020603050405020304" pitchFamily="18" charset="0"/>
              </a:rPr>
              <a:t>Department of Artificial Intelligence and Data Science Engineering</a:t>
            </a:r>
            <a:br>
              <a:rPr lang="en-IN" sz="2800" dirty="0">
                <a:effectLst/>
                <a:latin typeface="Times New Roman" panose="02020603050405020304" pitchFamily="18" charset="0"/>
                <a:ea typeface="Times New Roman" panose="02020603050405020304" pitchFamily="18" charset="0"/>
              </a:rPr>
            </a:br>
            <a:endParaRPr lang="en-IN" dirty="0"/>
          </a:p>
        </p:txBody>
      </p:sp>
      <p:sp>
        <p:nvSpPr>
          <p:cNvPr id="15" name="TextBox 14">
            <a:extLst>
              <a:ext uri="{FF2B5EF4-FFF2-40B4-BE49-F238E27FC236}">
                <a16:creationId xmlns:a16="http://schemas.microsoft.com/office/drawing/2014/main" id="{99465A8C-A513-92D5-AF79-B8B7D0A7D565}"/>
              </a:ext>
            </a:extLst>
          </p:cNvPr>
          <p:cNvSpPr txBox="1"/>
          <p:nvPr/>
        </p:nvSpPr>
        <p:spPr>
          <a:xfrm>
            <a:off x="679840" y="1994733"/>
            <a:ext cx="4600136" cy="2246769"/>
          </a:xfrm>
          <a:prstGeom prst="rect">
            <a:avLst/>
          </a:prstGeom>
          <a:noFill/>
        </p:spPr>
        <p:txBody>
          <a:bodyPr wrap="squar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                       </a:t>
            </a:r>
            <a:r>
              <a:rPr lang="en-IN" b="1" dirty="0">
                <a:solidFill>
                  <a:srgbClr val="C00000"/>
                </a:solidFill>
                <a:latin typeface="Times New Roman" panose="02020603050405020304" pitchFamily="18" charset="0"/>
                <a:cs typeface="Times New Roman" panose="02020603050405020304" pitchFamily="18" charset="0"/>
              </a:rPr>
              <a:t>Abstract</a:t>
            </a:r>
          </a:p>
          <a:p>
            <a:r>
              <a:rPr lang="en-US" sz="1400" dirty="0">
                <a:latin typeface="Times New Roman" panose="02020603050405020304" pitchFamily="18" charset="0"/>
                <a:cs typeface="Times New Roman" panose="02020603050405020304" pitchFamily="18" charset="0"/>
              </a:rPr>
              <a:t>Disease prediction using machine learning is a system where diseases are predicted by the machine learning algorithm on the basis of the symptoms provided by the user. In this project we will be collecting datasets, manipulate them and use machine learning algorithms to create system that will efficiently predict the disease the user is suffering from on the basis of symptoms he/she possesses</a:t>
            </a:r>
            <a:r>
              <a:rPr lang="en-US" sz="1400" dirty="0"/>
              <a:t>.</a:t>
            </a:r>
            <a:endParaRPr lang="en-IN" sz="1400" b="1" dirty="0">
              <a:solidFill>
                <a:srgbClr val="C00000"/>
              </a:solidFill>
              <a:latin typeface="Times New Roman" panose="02020603050405020304" pitchFamily="18" charset="0"/>
              <a:cs typeface="Times New Roman" panose="02020603050405020304" pitchFamily="18" charset="0"/>
            </a:endParaRPr>
          </a:p>
          <a:p>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F70A2477-B164-42C9-7BB1-8C32828E4C11}"/>
              </a:ext>
            </a:extLst>
          </p:cNvPr>
          <p:cNvSpPr/>
          <p:nvPr/>
        </p:nvSpPr>
        <p:spPr>
          <a:xfrm>
            <a:off x="5238805" y="2430432"/>
            <a:ext cx="3572616" cy="4336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22" name="Rectangle 21">
            <a:extLst>
              <a:ext uri="{FF2B5EF4-FFF2-40B4-BE49-F238E27FC236}">
                <a16:creationId xmlns:a16="http://schemas.microsoft.com/office/drawing/2014/main" id="{8FFB3504-F240-DF52-4B73-EDCEDE042B6B}"/>
              </a:ext>
            </a:extLst>
          </p:cNvPr>
          <p:cNvSpPr/>
          <p:nvPr/>
        </p:nvSpPr>
        <p:spPr>
          <a:xfrm>
            <a:off x="638410" y="3979980"/>
            <a:ext cx="4600136" cy="98646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8E50A433-4AC0-7F1E-2AB3-558973C9FA34}"/>
              </a:ext>
            </a:extLst>
          </p:cNvPr>
          <p:cNvSpPr txBox="1"/>
          <p:nvPr/>
        </p:nvSpPr>
        <p:spPr>
          <a:xfrm>
            <a:off x="680056" y="3943466"/>
            <a:ext cx="4482478" cy="129266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b="1" dirty="0">
                <a:solidFill>
                  <a:srgbClr val="C00000"/>
                </a:solidFill>
                <a:latin typeface="Times New Roman" panose="02020603050405020304" pitchFamily="18" charset="0"/>
                <a:cs typeface="Times New Roman" panose="02020603050405020304" pitchFamily="18" charset="0"/>
              </a:rPr>
              <a:t>Objective</a:t>
            </a:r>
          </a:p>
          <a:p>
            <a:r>
              <a:rPr lang="en-US" sz="1400" dirty="0">
                <a:latin typeface="Times New Roman" panose="02020603050405020304" pitchFamily="18" charset="0"/>
                <a:cs typeface="Times New Roman" panose="02020603050405020304" pitchFamily="18" charset="0"/>
              </a:rPr>
              <a:t>Good data-driven systems for predicting heart diseases can improve the entire research and prevention process, making sure that more people can live healthy lives</a:t>
            </a:r>
            <a:endParaRPr lang="en-IN" sz="1400" b="1" dirty="0">
              <a:solidFill>
                <a:srgbClr val="C00000"/>
              </a:solidFill>
              <a:latin typeface="Times New Roman" panose="02020603050405020304" pitchFamily="18" charset="0"/>
              <a:cs typeface="Times New Roman" panose="02020603050405020304" pitchFamily="18" charset="0"/>
            </a:endParaRPr>
          </a:p>
          <a:p>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3764C120-46D0-F4C3-AF22-5A445D30794F}"/>
              </a:ext>
            </a:extLst>
          </p:cNvPr>
          <p:cNvSpPr/>
          <p:nvPr/>
        </p:nvSpPr>
        <p:spPr>
          <a:xfrm>
            <a:off x="664404" y="5002961"/>
            <a:ext cx="4574142" cy="174778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600" b="1" dirty="0">
              <a:solidFill>
                <a:schemeClr val="tx1"/>
              </a:solidFill>
            </a:endParaRPr>
          </a:p>
        </p:txBody>
      </p:sp>
      <p:sp>
        <p:nvSpPr>
          <p:cNvPr id="27" name="TextBox 26">
            <a:extLst>
              <a:ext uri="{FF2B5EF4-FFF2-40B4-BE49-F238E27FC236}">
                <a16:creationId xmlns:a16="http://schemas.microsoft.com/office/drawing/2014/main" id="{A02522DC-53DD-6C04-5608-C60EEF972DF3}"/>
              </a:ext>
            </a:extLst>
          </p:cNvPr>
          <p:cNvSpPr txBox="1"/>
          <p:nvPr/>
        </p:nvSpPr>
        <p:spPr>
          <a:xfrm>
            <a:off x="651602" y="4966812"/>
            <a:ext cx="4696515" cy="1938992"/>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                             Applications</a:t>
            </a:r>
          </a:p>
          <a:p>
            <a:endParaRPr lang="en-IN" b="1" dirty="0">
              <a:solidFill>
                <a:srgbClr val="C00000"/>
              </a:solidFill>
              <a:latin typeface="Times New Roman" panose="02020603050405020304" pitchFamily="18" charset="0"/>
              <a:cs typeface="Times New Roman" panose="02020603050405020304" pitchFamily="18" charset="0"/>
            </a:endParaRPr>
          </a:p>
          <a:p>
            <a:pPr marL="342900" indent="-342900">
              <a:buAutoNum type="arabicPeriod"/>
            </a:pPr>
            <a:r>
              <a:rPr lang="en-US" sz="1400" dirty="0">
                <a:latin typeface="Times New Roman" panose="02020603050405020304" pitchFamily="18" charset="0"/>
                <a:cs typeface="Times New Roman" panose="02020603050405020304" pitchFamily="18" charset="0"/>
              </a:rPr>
              <a:t>Increased accuracy for effective heart disease diagnosis. </a:t>
            </a:r>
          </a:p>
          <a:p>
            <a:pPr marL="342900" indent="-342900">
              <a:buAutoNum type="arabicPeriod"/>
            </a:pPr>
            <a:r>
              <a:rPr lang="en-US" sz="1400" dirty="0">
                <a:latin typeface="Times New Roman" panose="02020603050405020304" pitchFamily="18" charset="0"/>
                <a:cs typeface="Times New Roman" panose="02020603050405020304" pitchFamily="18" charset="0"/>
              </a:rPr>
              <a:t>Handles roughest(enormous) amount of data using random forest algorithm and feature selection. </a:t>
            </a:r>
          </a:p>
          <a:p>
            <a:pPr marL="342900" indent="-342900">
              <a:buAutoNum type="arabicPeriod"/>
            </a:pPr>
            <a:r>
              <a:rPr lang="en-US" sz="1400" dirty="0">
                <a:latin typeface="Times New Roman" panose="02020603050405020304" pitchFamily="18" charset="0"/>
                <a:cs typeface="Times New Roman" panose="02020603050405020304" pitchFamily="18" charset="0"/>
              </a:rPr>
              <a:t>Reduce the time complexity of doctors. </a:t>
            </a:r>
          </a:p>
          <a:p>
            <a:pPr marL="342900" indent="-342900">
              <a:buAutoNum type="arabicPeriod"/>
            </a:pPr>
            <a:r>
              <a:rPr lang="en-US" sz="1400" dirty="0">
                <a:latin typeface="Times New Roman" panose="02020603050405020304" pitchFamily="18" charset="0"/>
                <a:cs typeface="Times New Roman" panose="02020603050405020304" pitchFamily="18" charset="0"/>
              </a:rPr>
              <a:t>Cost effective for patients.</a:t>
            </a:r>
            <a:endParaRPr lang="en-IN" sz="1400" b="1" dirty="0">
              <a:solidFill>
                <a:srgbClr val="C00000"/>
              </a:solidFill>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p:txBody>
      </p:sp>
      <p:sp>
        <p:nvSpPr>
          <p:cNvPr id="28" name="Rectangle 27">
            <a:extLst>
              <a:ext uri="{FF2B5EF4-FFF2-40B4-BE49-F238E27FC236}">
                <a16:creationId xmlns:a16="http://schemas.microsoft.com/office/drawing/2014/main" id="{F3DC7150-5C6F-0597-2BF8-6CB66CED3FF9}"/>
              </a:ext>
            </a:extLst>
          </p:cNvPr>
          <p:cNvSpPr/>
          <p:nvPr/>
        </p:nvSpPr>
        <p:spPr>
          <a:xfrm>
            <a:off x="8850809" y="2039928"/>
            <a:ext cx="2661136" cy="26624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30" name="Rectangle: Rounded Corners 29">
            <a:extLst>
              <a:ext uri="{FF2B5EF4-FFF2-40B4-BE49-F238E27FC236}">
                <a16:creationId xmlns:a16="http://schemas.microsoft.com/office/drawing/2014/main" id="{D593E35D-C84C-6292-4243-264025EA4657}"/>
              </a:ext>
            </a:extLst>
          </p:cNvPr>
          <p:cNvSpPr/>
          <p:nvPr/>
        </p:nvSpPr>
        <p:spPr>
          <a:xfrm>
            <a:off x="8850809" y="4733236"/>
            <a:ext cx="2669969" cy="1951390"/>
          </a:xfrm>
          <a:prstGeom prst="roundRect">
            <a:avLst>
              <a:gd name="adj" fmla="val 0"/>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IN" b="1" dirty="0">
                <a:solidFill>
                  <a:srgbClr val="C00000"/>
                </a:solidFill>
                <a:latin typeface="Times New Roman" panose="02020603050405020304" pitchFamily="18" charset="0"/>
                <a:cs typeface="Times New Roman" panose="02020603050405020304" pitchFamily="18" charset="0"/>
              </a:rPr>
              <a:t>Group Members</a:t>
            </a:r>
          </a:p>
          <a:p>
            <a:pPr algn="ctr"/>
            <a:r>
              <a:rPr lang="en-IN" b="1" dirty="0">
                <a:solidFill>
                  <a:srgbClr val="C00000"/>
                </a:solidFill>
                <a:latin typeface="Times New Roman" panose="02020603050405020304" pitchFamily="18" charset="0"/>
                <a:cs typeface="Times New Roman" panose="02020603050405020304" pitchFamily="18" charset="0"/>
              </a:rPr>
              <a:t>Group 11</a:t>
            </a:r>
          </a:p>
          <a:p>
            <a:pPr algn="ctr"/>
            <a:endParaRPr lang="en-IN" dirty="0">
              <a:solidFill>
                <a:schemeClr val="tx1"/>
              </a:solidFill>
            </a:endParaRPr>
          </a:p>
        </p:txBody>
      </p:sp>
      <p:sp>
        <p:nvSpPr>
          <p:cNvPr id="2" name="Rectangle 1">
            <a:extLst>
              <a:ext uri="{FF2B5EF4-FFF2-40B4-BE49-F238E27FC236}">
                <a16:creationId xmlns:a16="http://schemas.microsoft.com/office/drawing/2014/main" id="{E5455DBB-8047-487D-BD49-F875FC2270D1}"/>
              </a:ext>
            </a:extLst>
          </p:cNvPr>
          <p:cNvSpPr/>
          <p:nvPr/>
        </p:nvSpPr>
        <p:spPr>
          <a:xfrm>
            <a:off x="8793396" y="1959599"/>
            <a:ext cx="2864911" cy="2970044"/>
          </a:xfrm>
          <a:prstGeom prst="rect">
            <a:avLst/>
          </a:prstGeom>
        </p:spPr>
        <p:txBody>
          <a:bodyPr wrap="square">
            <a:spAutoFit/>
          </a:bodyPr>
          <a:lstStyle/>
          <a:p>
            <a:r>
              <a:rPr lang="en-IN" sz="1500" b="1" dirty="0">
                <a:latin typeface="Times New Roman" panose="02020603050405020304" pitchFamily="18" charset="0"/>
                <a:cs typeface="Times New Roman" panose="02020603050405020304" pitchFamily="18" charset="0"/>
              </a:rPr>
              <a:t>              </a:t>
            </a:r>
            <a:r>
              <a:rPr lang="en-IN" b="1" dirty="0">
                <a:solidFill>
                  <a:srgbClr val="C00000"/>
                </a:solidFill>
                <a:latin typeface="Times New Roman" panose="02020603050405020304" pitchFamily="18" charset="0"/>
                <a:cs typeface="Times New Roman" panose="02020603050405020304" pitchFamily="18" charset="0"/>
              </a:rPr>
              <a:t>Conclusion</a:t>
            </a:r>
          </a:p>
          <a:p>
            <a:r>
              <a:rPr lang="en-US" sz="1400" dirty="0">
                <a:latin typeface="Times New Roman" panose="02020603050405020304" pitchFamily="18" charset="0"/>
                <a:cs typeface="Times New Roman" panose="02020603050405020304" pitchFamily="18" charset="0"/>
              </a:rPr>
              <a:t>Hence, we proposed a method for heart disease prediction using machine learning techniques, these results showed a great accuracy standard for producing a better estimation result. By introducing new proposed Random forest classification, we find the problem of prediction rate without equipment and propose an approach to estimate the heart rate and condition.</a:t>
            </a:r>
            <a:endParaRPr lang="en-IN" sz="1400" b="1" dirty="0">
              <a:solidFill>
                <a:srgbClr val="C00000"/>
              </a:solidFill>
              <a:latin typeface="Times New Roman" panose="02020603050405020304" pitchFamily="18" charset="0"/>
              <a:cs typeface="Times New Roman" panose="02020603050405020304" pitchFamily="18" charset="0"/>
            </a:endParaRPr>
          </a:p>
          <a:p>
            <a:r>
              <a:rPr lang="en-IN" sz="1500" b="1" dirty="0">
                <a:latin typeface="Times New Roman" panose="02020603050405020304" pitchFamily="18" charset="0"/>
                <a:cs typeface="Times New Roman" panose="02020603050405020304" pitchFamily="18" charset="0"/>
              </a:rPr>
              <a:t> </a:t>
            </a:r>
            <a:endParaRPr lang="en-IN" sz="1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4A8BC3-B023-DC67-ACA1-58AF45454616}"/>
              </a:ext>
            </a:extLst>
          </p:cNvPr>
          <p:cNvSpPr txBox="1"/>
          <p:nvPr/>
        </p:nvSpPr>
        <p:spPr>
          <a:xfrm>
            <a:off x="8927077" y="5357850"/>
            <a:ext cx="2662465" cy="1015663"/>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1.SAI&amp;D02 </a:t>
            </a:r>
            <a:r>
              <a:rPr lang="en-IN" sz="1500" dirty="0" err="1">
                <a:latin typeface="Times New Roman" panose="02020603050405020304" pitchFamily="18" charset="0"/>
                <a:cs typeface="Times New Roman" panose="02020603050405020304" pitchFamily="18" charset="0"/>
              </a:rPr>
              <a:t>Prathamesh</a:t>
            </a:r>
            <a:r>
              <a:rPr lang="en-IN" sz="1500" dirty="0">
                <a:latin typeface="Times New Roman" panose="02020603050405020304" pitchFamily="18" charset="0"/>
                <a:cs typeface="Times New Roman" panose="02020603050405020304" pitchFamily="18" charset="0"/>
              </a:rPr>
              <a:t> Patil 2.SAI&amp;D07 Ganesh </a:t>
            </a:r>
            <a:r>
              <a:rPr lang="en-IN" sz="1500" dirty="0" err="1">
                <a:latin typeface="Times New Roman" panose="02020603050405020304" pitchFamily="18" charset="0"/>
                <a:cs typeface="Times New Roman" panose="02020603050405020304" pitchFamily="18" charset="0"/>
              </a:rPr>
              <a:t>Jagzap</a:t>
            </a:r>
            <a:r>
              <a:rPr lang="en-IN" sz="1500" dirty="0">
                <a:latin typeface="Times New Roman" panose="02020603050405020304" pitchFamily="18" charset="0"/>
                <a:cs typeface="Times New Roman" panose="02020603050405020304" pitchFamily="18" charset="0"/>
              </a:rPr>
              <a:t> 3.SAI&amp;D08 Jay Sawant 4.SAI&amp;D09 </a:t>
            </a:r>
            <a:r>
              <a:rPr lang="en-IN" sz="1500" dirty="0" err="1">
                <a:latin typeface="Times New Roman" panose="02020603050405020304" pitchFamily="18" charset="0"/>
                <a:cs typeface="Times New Roman" panose="02020603050405020304" pitchFamily="18" charset="0"/>
              </a:rPr>
              <a:t>Atharv</a:t>
            </a:r>
            <a:r>
              <a:rPr lang="en-IN" sz="1500" dirty="0">
                <a:latin typeface="Times New Roman" panose="02020603050405020304" pitchFamily="18" charset="0"/>
                <a:cs typeface="Times New Roman" panose="02020603050405020304" pitchFamily="18" charset="0"/>
              </a:rPr>
              <a:t> Wankhede</a:t>
            </a:r>
          </a:p>
        </p:txBody>
      </p:sp>
      <p:sp>
        <p:nvSpPr>
          <p:cNvPr id="7" name="TextBox 6">
            <a:extLst>
              <a:ext uri="{FF2B5EF4-FFF2-40B4-BE49-F238E27FC236}">
                <a16:creationId xmlns:a16="http://schemas.microsoft.com/office/drawing/2014/main" id="{0862B406-37AC-E3C9-421B-2DE2D0A65897}"/>
              </a:ext>
            </a:extLst>
          </p:cNvPr>
          <p:cNvSpPr txBox="1"/>
          <p:nvPr/>
        </p:nvSpPr>
        <p:spPr>
          <a:xfrm>
            <a:off x="5962251" y="2430431"/>
            <a:ext cx="1801906"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IN" dirty="0"/>
          </a:p>
        </p:txBody>
      </p:sp>
      <p:pic>
        <p:nvPicPr>
          <p:cNvPr id="29" name="Picture 28">
            <a:extLst>
              <a:ext uri="{FF2B5EF4-FFF2-40B4-BE49-F238E27FC236}">
                <a16:creationId xmlns:a16="http://schemas.microsoft.com/office/drawing/2014/main" id="{34F07605-CC4B-8C80-6308-868B7CB00410}"/>
              </a:ext>
            </a:extLst>
          </p:cNvPr>
          <p:cNvPicPr>
            <a:picLocks noChangeAspect="1"/>
          </p:cNvPicPr>
          <p:nvPr/>
        </p:nvPicPr>
        <p:blipFill>
          <a:blip r:embed="rId3"/>
          <a:stretch>
            <a:fillRect/>
          </a:stretch>
        </p:blipFill>
        <p:spPr>
          <a:xfrm>
            <a:off x="5308214" y="2467268"/>
            <a:ext cx="3476496" cy="4278102"/>
          </a:xfrm>
          <a:prstGeom prst="rect">
            <a:avLst/>
          </a:prstGeom>
        </p:spPr>
      </p:pic>
      <p:sp>
        <p:nvSpPr>
          <p:cNvPr id="8" name="TextBox 7">
            <a:extLst>
              <a:ext uri="{FF2B5EF4-FFF2-40B4-BE49-F238E27FC236}">
                <a16:creationId xmlns:a16="http://schemas.microsoft.com/office/drawing/2014/main" id="{C1810446-D0BE-AB61-15B9-228B953D1E11}"/>
              </a:ext>
            </a:extLst>
          </p:cNvPr>
          <p:cNvSpPr txBox="1"/>
          <p:nvPr/>
        </p:nvSpPr>
        <p:spPr>
          <a:xfrm>
            <a:off x="5809986" y="2021216"/>
            <a:ext cx="2528047" cy="369332"/>
          </a:xfrm>
          <a:prstGeom prst="rect">
            <a:avLst/>
          </a:prstGeom>
          <a:noFill/>
        </p:spPr>
        <p:txBody>
          <a:bodyPr wrap="square" rtlCol="0">
            <a:spAutoFit/>
          </a:bodyPr>
          <a:lstStyle/>
          <a:p>
            <a:pPr algn="ctr"/>
            <a:r>
              <a:rPr lang="en-US" b="1" dirty="0">
                <a:solidFill>
                  <a:srgbClr val="C00000"/>
                </a:solidFill>
                <a:latin typeface="Times New Roman" panose="02020603050405020304" pitchFamily="18" charset="0"/>
                <a:cs typeface="Times New Roman" panose="02020603050405020304" pitchFamily="18" charset="0"/>
              </a:rPr>
              <a:t>System Architecture</a:t>
            </a:r>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789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263</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Dr .D .Y. Patil Institute of Technology, Pimpri,Pune-18 Department of Artificial Intelligence and Data Science Engineering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.D .Y. Patil Institute of Technology, Pimpri,Pune-18 Department of Electrical Engineering</dc:title>
  <dc:creator>Mangesh Dhanadhya</dc:creator>
  <cp:lastModifiedBy>jay sawant</cp:lastModifiedBy>
  <cp:revision>13</cp:revision>
  <dcterms:created xsi:type="dcterms:W3CDTF">2022-05-24T06:05:09Z</dcterms:created>
  <dcterms:modified xsi:type="dcterms:W3CDTF">2022-06-02T04:48:05Z</dcterms:modified>
</cp:coreProperties>
</file>