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Internship\work(28-1-25)\Superstore%20(Recovered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Internship\work(28-1-25)\Superstore%20(Recovered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Internship\work(28-1-25)\Superstore%20(Recovered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Internship\work(28-1-25)\Superstore%20(Recovered)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nternship\work(28-1-25)\Superstore%20(Recovered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(Recovered).xls]Que1!PivotTable1</c:name>
    <c:fmtId val="4"/>
  </c:pivotSource>
  <c:chart>
    <c:autoTitleDeleted val="0"/>
    <c:pivotFmts>
      <c:pivotFmt>
        <c:idx val="0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  <c:pivotFmt>
        <c:idx val="1"/>
        <c:spPr>
          <a:solidFill>
            <a:srgbClr val="C0504D"/>
          </a:solidFill>
          <a:ln w="25400">
            <a:noFill/>
          </a:ln>
        </c:spPr>
        <c:marker>
          <c:symbol val="none"/>
        </c:marker>
      </c:pivotFmt>
      <c:pivotFmt>
        <c:idx val="2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  <c:pivotFmt>
        <c:idx val="3"/>
        <c:spPr>
          <a:solidFill>
            <a:srgbClr val="C0504D"/>
          </a:solidFill>
          <a:ln w="25400">
            <a:noFill/>
          </a:ln>
        </c:spPr>
        <c:marker>
          <c:symbol val="none"/>
        </c:marker>
      </c:pivotFmt>
      <c:pivotFmt>
        <c:idx val="4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  <c:pivotFmt>
        <c:idx val="5"/>
        <c:spPr>
          <a:solidFill>
            <a:srgbClr val="C0504D"/>
          </a:solidFill>
          <a:ln w="25400">
            <a:noFill/>
          </a:ln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5405878371175697E-2"/>
          <c:y val="2.5851938895417155E-2"/>
          <c:w val="0.75687401592565684"/>
          <c:h val="0.92249118683901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Que1!$C$3:$C$4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Que1!$A$5:$B$8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Que1!$C$5:$C$8</c:f>
              <c:numCache>
                <c:formatCode>General</c:formatCode>
                <c:ptCount val="3"/>
                <c:pt idx="0">
                  <c:v>741999.79529999977</c:v>
                </c:pt>
                <c:pt idx="1">
                  <c:v>719047.03200000292</c:v>
                </c:pt>
                <c:pt idx="2">
                  <c:v>836154.03299999656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3-4CB5-A544-86FE0A6DF8BA}"/>
            </c:ext>
          </c:extLst>
        </c:ser>
        <c:ser>
          <c:idx val="1"/>
          <c:order val="1"/>
          <c:tx>
            <c:strRef>
              <c:f>Que1!$D$3:$D$4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cat>
            <c:strRef>
              <c:f>Que1!$A$5:$B$8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Que1!$D$5:$D$8</c:f>
              <c:numCache>
                <c:formatCode>General</c:formatCode>
                <c:ptCount val="3"/>
                <c:pt idx="0">
                  <c:v>18451.272799999992</c:v>
                </c:pt>
                <c:pt idx="1">
                  <c:v>122490.8008000001</c:v>
                </c:pt>
                <c:pt idx="2">
                  <c:v>145454.9480999998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3-4CB5-A544-86FE0A6DF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7030704"/>
        <c:axId val="1"/>
      </c:barChart>
      <c:catAx>
        <c:axId val="123703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03070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(Recovered).xls]Que2!PivotTable2</c:name>
    <c:fmtId val="7"/>
  </c:pivotSource>
  <c:chart>
    <c:title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2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3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5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6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>
              <a:lumMod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2">
              <a:lumMod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3">
              <a:lumMod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4">
              <a:lumMod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5">
              <a:lumMod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6">
              <a:lumMod val="6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>
              <a:lumMod val="80000"/>
              <a:lumOff val="2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2">
              <a:lumMod val="80000"/>
              <a:lumOff val="2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3">
              <a:lumMod val="80000"/>
              <a:lumOff val="2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4">
              <a:lumMod val="80000"/>
              <a:lumOff val="2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5">
              <a:lumMod val="80000"/>
              <a:lumOff val="2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6">
              <a:lumMod val="80000"/>
              <a:lumOff val="2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>
              <a:lumMod val="8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2">
              <a:lumMod val="8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3">
              <a:lumMod val="8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4">
              <a:lumMod val="8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5">
              <a:lumMod val="8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6">
              <a:lumMod val="8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2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3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4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5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6">
              <a:lumMod val="60000"/>
              <a:lumOff val="4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2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3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4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5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6">
              <a:lumMod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>
              <a:lumMod val="70000"/>
              <a:lumOff val="3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2">
              <a:lumMod val="70000"/>
              <a:lumOff val="3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3">
              <a:lumMod val="70000"/>
              <a:lumOff val="3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4">
              <a:lumMod val="70000"/>
              <a:lumOff val="3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5">
              <a:lumMod val="70000"/>
              <a:lumOff val="3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6">
              <a:lumMod val="70000"/>
              <a:lumOff val="3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>
              <a:lumMod val="7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2">
              <a:lumMod val="7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3">
              <a:lumMod val="7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4">
              <a:lumMod val="7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5">
              <a:lumMod val="7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6">
              <a:lumMod val="7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>
              <a:lumMod val="50000"/>
              <a:lumOff val="50000"/>
            </a:schemeClr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marker>
          <c:symbol val="none"/>
        </c:marker>
      </c:pivotFmt>
      <c:pivotFmt>
        <c:idx val="51"/>
        <c:marker>
          <c:symbol val="none"/>
        </c:marker>
      </c:pivotFmt>
    </c:pivotFmts>
    <c:view3D>
      <c:rotX val="30"/>
      <c:rotY val="0"/>
      <c:rAngAx val="0"/>
      <c:perspective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Que2!$C$4:$C$5</c:f>
              <c:strCache>
                <c:ptCount val="1"/>
                <c:pt idx="0">
                  <c:v>Total</c:v>
                </c:pt>
              </c:strCache>
            </c:strRef>
          </c:tx>
          <c:dPt>
            <c:idx val="33"/>
            <c:bubble3D val="0"/>
            <c:explosion val="11"/>
            <c:extLst>
              <c:ext xmlns:c16="http://schemas.microsoft.com/office/drawing/2014/chart" uri="{C3380CC4-5D6E-409C-BE32-E72D297353CC}">
                <c16:uniqueId val="{00000001-78E8-4C33-A961-DADDEC9EFA8C}"/>
              </c:ext>
            </c:extLst>
          </c:dPt>
          <c:cat>
            <c:multiLvlStrRef>
              <c:f>Que2!$A$6:$B$88</c:f>
              <c:multiLvlStrCache>
                <c:ptCount val="81"/>
                <c:lvl>
                  <c:pt idx="0">
                    <c:v>Anaheim</c:v>
                  </c:pt>
                  <c:pt idx="1">
                    <c:v>Antioch</c:v>
                  </c:pt>
                  <c:pt idx="2">
                    <c:v>Apple Valley</c:v>
                  </c:pt>
                  <c:pt idx="3">
                    <c:v>Bakersfield</c:v>
                  </c:pt>
                  <c:pt idx="4">
                    <c:v>Brentwood</c:v>
                  </c:pt>
                  <c:pt idx="5">
                    <c:v>Burbank</c:v>
                  </c:pt>
                  <c:pt idx="6">
                    <c:v>Camarillo</c:v>
                  </c:pt>
                  <c:pt idx="7">
                    <c:v>Chico</c:v>
                  </c:pt>
                  <c:pt idx="8">
                    <c:v>Chula Vista</c:v>
                  </c:pt>
                  <c:pt idx="9">
                    <c:v>Citrus Heights</c:v>
                  </c:pt>
                  <c:pt idx="10">
                    <c:v>Coachella</c:v>
                  </c:pt>
                  <c:pt idx="11">
                    <c:v>Concord</c:v>
                  </c:pt>
                  <c:pt idx="12">
                    <c:v>Costa Mesa</c:v>
                  </c:pt>
                  <c:pt idx="13">
                    <c:v>Danville</c:v>
                  </c:pt>
                  <c:pt idx="14">
                    <c:v>Davis</c:v>
                  </c:pt>
                  <c:pt idx="15">
                    <c:v>Dublin</c:v>
                  </c:pt>
                  <c:pt idx="16">
                    <c:v>El Cajon</c:v>
                  </c:pt>
                  <c:pt idx="17">
                    <c:v>Encinitas</c:v>
                  </c:pt>
                  <c:pt idx="18">
                    <c:v>Escondido</c:v>
                  </c:pt>
                  <c:pt idx="19">
                    <c:v>Fairfield</c:v>
                  </c:pt>
                  <c:pt idx="20">
                    <c:v>Fresno</c:v>
                  </c:pt>
                  <c:pt idx="21">
                    <c:v>Hesperia</c:v>
                  </c:pt>
                  <c:pt idx="22">
                    <c:v>Huntington Beach</c:v>
                  </c:pt>
                  <c:pt idx="23">
                    <c:v>Inglewood</c:v>
                  </c:pt>
                  <c:pt idx="24">
                    <c:v>La Mesa</c:v>
                  </c:pt>
                  <c:pt idx="25">
                    <c:v>La Quinta</c:v>
                  </c:pt>
                  <c:pt idx="26">
                    <c:v>Laguna Niguel</c:v>
                  </c:pt>
                  <c:pt idx="27">
                    <c:v>Lake Elsinore</c:v>
                  </c:pt>
                  <c:pt idx="28">
                    <c:v>Lake Forest</c:v>
                  </c:pt>
                  <c:pt idx="29">
                    <c:v>Lakewood</c:v>
                  </c:pt>
                  <c:pt idx="30">
                    <c:v>Lancaster</c:v>
                  </c:pt>
                  <c:pt idx="31">
                    <c:v>Lodi</c:v>
                  </c:pt>
                  <c:pt idx="32">
                    <c:v>Long Beach</c:v>
                  </c:pt>
                  <c:pt idx="33">
                    <c:v>Los Angeles</c:v>
                  </c:pt>
                  <c:pt idx="34">
                    <c:v>Manteca</c:v>
                  </c:pt>
                  <c:pt idx="35">
                    <c:v>Mission Viejo</c:v>
                  </c:pt>
                  <c:pt idx="36">
                    <c:v>Modesto</c:v>
                  </c:pt>
                  <c:pt idx="37">
                    <c:v>Montebello</c:v>
                  </c:pt>
                  <c:pt idx="38">
                    <c:v>Moreno Valley</c:v>
                  </c:pt>
                  <c:pt idx="39">
                    <c:v>Morgan Hill</c:v>
                  </c:pt>
                  <c:pt idx="40">
                    <c:v>Murrieta</c:v>
                  </c:pt>
                  <c:pt idx="41">
                    <c:v>Oakland</c:v>
                  </c:pt>
                  <c:pt idx="42">
                    <c:v>Oceanside</c:v>
                  </c:pt>
                  <c:pt idx="43">
                    <c:v>Ontario</c:v>
                  </c:pt>
                  <c:pt idx="44">
                    <c:v>Oxnard</c:v>
                  </c:pt>
                  <c:pt idx="45">
                    <c:v>Pasadena</c:v>
                  </c:pt>
                  <c:pt idx="46">
                    <c:v>Pico Rivera</c:v>
                  </c:pt>
                  <c:pt idx="47">
                    <c:v>Pomona</c:v>
                  </c:pt>
                  <c:pt idx="48">
                    <c:v>Rancho Cucamonga</c:v>
                  </c:pt>
                  <c:pt idx="49">
                    <c:v>Redding</c:v>
                  </c:pt>
                  <c:pt idx="50">
                    <c:v>Redlands</c:v>
                  </c:pt>
                  <c:pt idx="51">
                    <c:v>Redondo Beach</c:v>
                  </c:pt>
                  <c:pt idx="52">
                    <c:v>Redwood City</c:v>
                  </c:pt>
                  <c:pt idx="53">
                    <c:v>Riverside</c:v>
                  </c:pt>
                  <c:pt idx="54">
                    <c:v>Roseville</c:v>
                  </c:pt>
                  <c:pt idx="55">
                    <c:v>Sacramento</c:v>
                  </c:pt>
                  <c:pt idx="56">
                    <c:v>Salinas</c:v>
                  </c:pt>
                  <c:pt idx="57">
                    <c:v>San Bernardino</c:v>
                  </c:pt>
                  <c:pt idx="58">
                    <c:v>San Clemente</c:v>
                  </c:pt>
                  <c:pt idx="59">
                    <c:v>San Diego</c:v>
                  </c:pt>
                  <c:pt idx="60">
                    <c:v>San Francisco</c:v>
                  </c:pt>
                  <c:pt idx="61">
                    <c:v>San Gabriel</c:v>
                  </c:pt>
                  <c:pt idx="62">
                    <c:v>San Jose</c:v>
                  </c:pt>
                  <c:pt idx="63">
                    <c:v>San Luis Obispo</c:v>
                  </c:pt>
                  <c:pt idx="64">
                    <c:v>San Mateo</c:v>
                  </c:pt>
                  <c:pt idx="65">
                    <c:v>Santa Ana</c:v>
                  </c:pt>
                  <c:pt idx="66">
                    <c:v>Santa Barbara</c:v>
                  </c:pt>
                  <c:pt idx="67">
                    <c:v>Santa Clara</c:v>
                  </c:pt>
                  <c:pt idx="68">
                    <c:v>Santa Maria</c:v>
                  </c:pt>
                  <c:pt idx="69">
                    <c:v>Stockton</c:v>
                  </c:pt>
                  <c:pt idx="70">
                    <c:v>Sunnyvale</c:v>
                  </c:pt>
                  <c:pt idx="71">
                    <c:v>Temecula</c:v>
                  </c:pt>
                  <c:pt idx="72">
                    <c:v>Thousand Oaks</c:v>
                  </c:pt>
                  <c:pt idx="73">
                    <c:v>Torrance</c:v>
                  </c:pt>
                  <c:pt idx="74">
                    <c:v>Vacaville</c:v>
                  </c:pt>
                  <c:pt idx="75">
                    <c:v>Vallejo</c:v>
                  </c:pt>
                  <c:pt idx="76">
                    <c:v>Visalia</c:v>
                  </c:pt>
                  <c:pt idx="77">
                    <c:v>Westminster</c:v>
                  </c:pt>
                  <c:pt idx="78">
                    <c:v>Whittier</c:v>
                  </c:pt>
                  <c:pt idx="79">
                    <c:v>Woodland</c:v>
                  </c:pt>
                  <c:pt idx="80">
                    <c:v>Yucaipa</c:v>
                  </c:pt>
                </c:lvl>
                <c:lvl>
                  <c:pt idx="0">
                    <c:v>California</c:v>
                  </c:pt>
                </c:lvl>
              </c:multiLvlStrCache>
            </c:multiLvlStrRef>
          </c:cat>
          <c:val>
            <c:numRef>
              <c:f>Que2!$C$6:$C$88</c:f>
              <c:numCache>
                <c:formatCode>General</c:formatCode>
                <c:ptCount val="81"/>
                <c:pt idx="0">
                  <c:v>7986.8699999999981</c:v>
                </c:pt>
                <c:pt idx="1">
                  <c:v>19.440000000000001</c:v>
                </c:pt>
                <c:pt idx="2">
                  <c:v>1915.0810000000001</c:v>
                </c:pt>
                <c:pt idx="3">
                  <c:v>1377.2900000000004</c:v>
                </c:pt>
                <c:pt idx="4">
                  <c:v>5090.1140000000005</c:v>
                </c:pt>
                <c:pt idx="5">
                  <c:v>3247.1580000000004</c:v>
                </c:pt>
                <c:pt idx="6">
                  <c:v>1467.5174999999999</c:v>
                </c:pt>
                <c:pt idx="7">
                  <c:v>2050.1780000000003</c:v>
                </c:pt>
                <c:pt idx="8">
                  <c:v>1041.6199999999999</c:v>
                </c:pt>
                <c:pt idx="9">
                  <c:v>129.39000000000001</c:v>
                </c:pt>
                <c:pt idx="10">
                  <c:v>163.55000000000001</c:v>
                </c:pt>
                <c:pt idx="11">
                  <c:v>2602.9280000000003</c:v>
                </c:pt>
                <c:pt idx="12">
                  <c:v>1497.67</c:v>
                </c:pt>
                <c:pt idx="13">
                  <c:v>1158.8819999999998</c:v>
                </c:pt>
                <c:pt idx="14">
                  <c:v>32.400000000000006</c:v>
                </c:pt>
                <c:pt idx="15">
                  <c:v>22</c:v>
                </c:pt>
                <c:pt idx="16">
                  <c:v>865.61599999999999</c:v>
                </c:pt>
                <c:pt idx="17">
                  <c:v>591.98099999999999</c:v>
                </c:pt>
                <c:pt idx="18">
                  <c:v>94.548000000000002</c:v>
                </c:pt>
                <c:pt idx="19">
                  <c:v>1470.5840000000001</c:v>
                </c:pt>
                <c:pt idx="20">
                  <c:v>7888.5285000000003</c:v>
                </c:pt>
                <c:pt idx="21">
                  <c:v>1213.1714999999999</c:v>
                </c:pt>
                <c:pt idx="22">
                  <c:v>2527.8199999999997</c:v>
                </c:pt>
                <c:pt idx="23">
                  <c:v>3479.328</c:v>
                </c:pt>
                <c:pt idx="24">
                  <c:v>367.53</c:v>
                </c:pt>
                <c:pt idx="25">
                  <c:v>46.32</c:v>
                </c:pt>
                <c:pt idx="26">
                  <c:v>290.98299999999995</c:v>
                </c:pt>
                <c:pt idx="27">
                  <c:v>283.92</c:v>
                </c:pt>
                <c:pt idx="28">
                  <c:v>1625.5360000000001</c:v>
                </c:pt>
                <c:pt idx="29">
                  <c:v>1583.6830000000002</c:v>
                </c:pt>
                <c:pt idx="30">
                  <c:v>477.44400000000007</c:v>
                </c:pt>
                <c:pt idx="31">
                  <c:v>136.97999999999999</c:v>
                </c:pt>
                <c:pt idx="32">
                  <c:v>4933.8300000000008</c:v>
                </c:pt>
                <c:pt idx="33">
                  <c:v>175851.34099999987</c:v>
                </c:pt>
                <c:pt idx="34">
                  <c:v>452.18199999999996</c:v>
                </c:pt>
                <c:pt idx="35">
                  <c:v>775.98599999999988</c:v>
                </c:pt>
                <c:pt idx="36">
                  <c:v>326.15000000000003</c:v>
                </c:pt>
                <c:pt idx="37">
                  <c:v>27.88</c:v>
                </c:pt>
                <c:pt idx="38">
                  <c:v>1262.4660000000003</c:v>
                </c:pt>
                <c:pt idx="39">
                  <c:v>545.01</c:v>
                </c:pt>
                <c:pt idx="40">
                  <c:v>484.65000000000003</c:v>
                </c:pt>
                <c:pt idx="41">
                  <c:v>5964.4180000000015</c:v>
                </c:pt>
                <c:pt idx="42">
                  <c:v>499.61199999999997</c:v>
                </c:pt>
                <c:pt idx="43">
                  <c:v>283.92</c:v>
                </c:pt>
                <c:pt idx="44">
                  <c:v>1558.1000000000004</c:v>
                </c:pt>
                <c:pt idx="45">
                  <c:v>4112.688000000001</c:v>
                </c:pt>
                <c:pt idx="46">
                  <c:v>145.9</c:v>
                </c:pt>
                <c:pt idx="47">
                  <c:v>1482.5020000000004</c:v>
                </c:pt>
                <c:pt idx="48">
                  <c:v>231.85199999999998</c:v>
                </c:pt>
                <c:pt idx="49">
                  <c:v>333.57600000000002</c:v>
                </c:pt>
                <c:pt idx="50">
                  <c:v>2891.0209999999997</c:v>
                </c:pt>
                <c:pt idx="51">
                  <c:v>1959.8030000000001</c:v>
                </c:pt>
                <c:pt idx="52">
                  <c:v>41.904000000000003</c:v>
                </c:pt>
                <c:pt idx="53">
                  <c:v>1944.2460000000001</c:v>
                </c:pt>
                <c:pt idx="54">
                  <c:v>734.77600000000007</c:v>
                </c:pt>
                <c:pt idx="55">
                  <c:v>7311.2780000000002</c:v>
                </c:pt>
                <c:pt idx="56">
                  <c:v>728.89099999999996</c:v>
                </c:pt>
                <c:pt idx="57">
                  <c:v>979.3</c:v>
                </c:pt>
                <c:pt idx="58">
                  <c:v>90.057999999999993</c:v>
                </c:pt>
                <c:pt idx="59">
                  <c:v>47521.028999999966</c:v>
                </c:pt>
                <c:pt idx="60">
                  <c:v>112669.09199999992</c:v>
                </c:pt>
                <c:pt idx="61">
                  <c:v>2061.0100000000002</c:v>
                </c:pt>
                <c:pt idx="62">
                  <c:v>6071.2289999999994</c:v>
                </c:pt>
                <c:pt idx="63">
                  <c:v>3.62</c:v>
                </c:pt>
                <c:pt idx="64">
                  <c:v>75.179999999999993</c:v>
                </c:pt>
                <c:pt idx="65">
                  <c:v>3366.3100000000009</c:v>
                </c:pt>
                <c:pt idx="66">
                  <c:v>4289.2340000000013</c:v>
                </c:pt>
                <c:pt idx="67">
                  <c:v>222.19200000000004</c:v>
                </c:pt>
                <c:pt idx="68">
                  <c:v>115.44</c:v>
                </c:pt>
                <c:pt idx="69">
                  <c:v>1227.5999999999999</c:v>
                </c:pt>
                <c:pt idx="70">
                  <c:v>636.21</c:v>
                </c:pt>
                <c:pt idx="71">
                  <c:v>808.66600000000017</c:v>
                </c:pt>
                <c:pt idx="72">
                  <c:v>238.804</c:v>
                </c:pt>
                <c:pt idx="73">
                  <c:v>3132.268</c:v>
                </c:pt>
                <c:pt idx="74">
                  <c:v>423.28</c:v>
                </c:pt>
                <c:pt idx="75">
                  <c:v>1221.4099999999999</c:v>
                </c:pt>
                <c:pt idx="76">
                  <c:v>318.78000000000003</c:v>
                </c:pt>
                <c:pt idx="77">
                  <c:v>3826.6460000000006</c:v>
                </c:pt>
                <c:pt idx="78">
                  <c:v>444.76800000000003</c:v>
                </c:pt>
                <c:pt idx="79">
                  <c:v>264.66200000000003</c:v>
                </c:pt>
                <c:pt idx="80">
                  <c:v>50.8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E8-4C33-A961-DADDEC9EF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(Recovered).xls]Que3!PivotTable3</c:name>
    <c:fmtId val="3"/>
  </c:pivotSource>
  <c:chart>
    <c:title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marker>
          <c:symbol val="none"/>
        </c:marke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marker>
          <c:symbol val="none"/>
        </c:marke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marker>
          <c:symbol val="none"/>
        </c:marke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Que3!$B$3:$B$4</c:f>
              <c:strCache>
                <c:ptCount val="1"/>
                <c:pt idx="0">
                  <c:v>Sum of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AA-4F6D-8C1E-0C38437663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AA-4F6D-8C1E-0C38437663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AA-4F6D-8C1E-0C384376635B}"/>
              </c:ext>
            </c:extLst>
          </c:dPt>
          <c:cat>
            <c:strRef>
              <c:f>Que3!$A$5:$A$8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Que3!$B$5:$B$8</c:f>
              <c:numCache>
                <c:formatCode>General</c:formatCode>
                <c:ptCount val="3"/>
                <c:pt idx="0">
                  <c:v>1161401.3449999888</c:v>
                </c:pt>
                <c:pt idx="1">
                  <c:v>706146.36680000008</c:v>
                </c:pt>
                <c:pt idx="2">
                  <c:v>429653.1485000003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AA-4F6D-8C1E-0C384376635B}"/>
            </c:ext>
          </c:extLst>
        </c:ser>
        <c:ser>
          <c:idx val="1"/>
          <c:order val="1"/>
          <c:tx>
            <c:strRef>
              <c:f>Que3!$C$3:$C$4</c:f>
              <c:strCache>
                <c:ptCount val="1"/>
                <c:pt idx="0">
                  <c:v>Sum of 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CBAA-4F6D-8C1E-0C38437663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CBAA-4F6D-8C1E-0C38437663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CBAA-4F6D-8C1E-0C384376635B}"/>
              </c:ext>
            </c:extLst>
          </c:dPt>
          <c:cat>
            <c:strRef>
              <c:f>Que3!$A$5:$A$8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Que3!$C$5:$C$8</c:f>
              <c:numCache>
                <c:formatCode>General</c:formatCode>
                <c:ptCount val="3"/>
                <c:pt idx="0">
                  <c:v>134119.20919999972</c:v>
                </c:pt>
                <c:pt idx="1">
                  <c:v>91979.13400000018</c:v>
                </c:pt>
                <c:pt idx="2">
                  <c:v>60298.67850000006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BAA-4F6D-8C1E-0C3843766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(Recovered).xls]Que7!PivotTable5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Que7!$B$3:$B$4</c:f>
              <c:strCache>
                <c:ptCount val="1"/>
                <c:pt idx="0">
                  <c:v>Average of ProfitMargin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Que7!$A$5:$A$17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Que7!$B$5:$B$17</c:f>
              <c:numCache>
                <c:formatCode>General</c:formatCode>
                <c:ptCount val="12"/>
                <c:pt idx="0">
                  <c:v>34.01604835348062</c:v>
                </c:pt>
                <c:pt idx="1">
                  <c:v>15.579196217494085</c:v>
                </c:pt>
                <c:pt idx="2">
                  <c:v>3.4162895927601777</c:v>
                </c:pt>
                <c:pt idx="3">
                  <c:v>17.683893902105552</c:v>
                </c:pt>
                <c:pt idx="4">
                  <c:v>-11.548143486469487</c:v>
                </c:pt>
                <c:pt idx="5">
                  <c:v>-17.429193899782135</c:v>
                </c:pt>
                <c:pt idx="6">
                  <c:v>-22.249190938511322</c:v>
                </c:pt>
                <c:pt idx="7">
                  <c:v>-45.454545454545446</c:v>
                </c:pt>
                <c:pt idx="8">
                  <c:v>-54.909090909090907</c:v>
                </c:pt>
                <c:pt idx="9">
                  <c:v>-68.913043478260875</c:v>
                </c:pt>
                <c:pt idx="10">
                  <c:v>-79.473684210526358</c:v>
                </c:pt>
                <c:pt idx="11">
                  <c:v>-182.50000000000003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B-4BCA-ACB8-E2239455C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7028624"/>
        <c:axId val="1"/>
      </c:barChart>
      <c:lineChart>
        <c:grouping val="standard"/>
        <c:varyColors val="0"/>
        <c:ser>
          <c:idx val="1"/>
          <c:order val="1"/>
          <c:tx>
            <c:strRef>
              <c:f>Que7!$C$3:$C$4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Que7!$A$5:$A$17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Que7!$C$5:$C$17</c:f>
              <c:numCache>
                <c:formatCode>General</c:formatCode>
                <c:ptCount val="12"/>
                <c:pt idx="0">
                  <c:v>320987.60319999972</c:v>
                </c:pt>
                <c:pt idx="1">
                  <c:v>9029.176999999996</c:v>
                </c:pt>
                <c:pt idx="2">
                  <c:v>1418.991499999999</c:v>
                </c:pt>
                <c:pt idx="3">
                  <c:v>90337.306000000011</c:v>
                </c:pt>
                <c:pt idx="4">
                  <c:v>-10369.277399999997</c:v>
                </c:pt>
                <c:pt idx="5">
                  <c:v>-2391.1377000000007</c:v>
                </c:pt>
                <c:pt idx="6">
                  <c:v>-23057.050400000018</c:v>
                </c:pt>
                <c:pt idx="7">
                  <c:v>-2493.1111000000001</c:v>
                </c:pt>
                <c:pt idx="8">
                  <c:v>-20506.428099999997</c:v>
                </c:pt>
                <c:pt idx="9">
                  <c:v>-5944.6552000000029</c:v>
                </c:pt>
                <c:pt idx="10">
                  <c:v>-40075.356899999955</c:v>
                </c:pt>
                <c:pt idx="11">
                  <c:v>-30539.039199999988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7B-4BCA-ACB8-E2239455C4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7028624"/>
        <c:axId val="1"/>
      </c:lineChart>
      <c:catAx>
        <c:axId val="123702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702862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(Recovered).xls]Que10!PivotTable9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Que10!$B$3:$B$4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Que10!$A$5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Que10!$B$5</c:f>
              <c:numCache>
                <c:formatCode>General</c:formatCode>
                <c:ptCount val="1"/>
                <c:pt idx="0">
                  <c:v>385353.84640000021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6-430A-8E7B-4CFEFAD71DD3}"/>
            </c:ext>
          </c:extLst>
        </c:ser>
        <c:ser>
          <c:idx val="1"/>
          <c:order val="1"/>
          <c:tx>
            <c:strRef>
              <c:f>Que10!$C$3:$C$4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Que10!$A$5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Que10!$C$5</c:f>
              <c:numCache>
                <c:formatCode>General</c:formatCode>
                <c:ptCount val="1"/>
                <c:pt idx="0">
                  <c:v>428937.81570000126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86-430A-8E7B-4CFEFAD71DD3}"/>
            </c:ext>
          </c:extLst>
        </c:ser>
        <c:ser>
          <c:idx val="2"/>
          <c:order val="2"/>
          <c:tx>
            <c:strRef>
              <c:f>Que10!$D$3:$D$4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Que10!$A$5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Que10!$D$5</c:f>
              <c:numCache>
                <c:formatCode>General</c:formatCode>
                <c:ptCount val="1"/>
                <c:pt idx="0">
                  <c:v>287209.5021999997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86-430A-8E7B-4CFEFAD71DD3}"/>
            </c:ext>
          </c:extLst>
        </c:ser>
        <c:ser>
          <c:idx val="3"/>
          <c:order val="3"/>
          <c:tx>
            <c:strRef>
              <c:f>Que10!$E$3:$E$4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Que10!$A$5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Que10!$E$5</c:f>
              <c:numCache>
                <c:formatCode>General</c:formatCode>
                <c:ptCount val="1"/>
                <c:pt idx="0">
                  <c:v>88056.975200000015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86-430A-8E7B-4CFEFAD71DD3}"/>
            </c:ext>
          </c:extLst>
        </c:ser>
        <c:ser>
          <c:idx val="4"/>
          <c:order val="4"/>
          <c:tx>
            <c:strRef>
              <c:f>Que10!$F$3:$F$4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Que10!$A$5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Que10!$F$5</c:f>
              <c:numCache>
                <c:formatCode>General</c:formatCode>
                <c:ptCount val="1"/>
                <c:pt idx="0">
                  <c:v>321965.7784999999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586-430A-8E7B-4CFEFAD71DD3}"/>
            </c:ext>
          </c:extLst>
        </c:ser>
        <c:ser>
          <c:idx val="5"/>
          <c:order val="5"/>
          <c:tx>
            <c:strRef>
              <c:f>Que10!$G$3:$G$4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Que10!$A$5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Que10!$G$5</c:f>
              <c:numCache>
                <c:formatCode>General</c:formatCode>
                <c:ptCount val="1"/>
                <c:pt idx="0">
                  <c:v>427692.25929999992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586-430A-8E7B-4CFEFAD71DD3}"/>
            </c:ext>
          </c:extLst>
        </c:ser>
        <c:ser>
          <c:idx val="6"/>
          <c:order val="6"/>
          <c:tx>
            <c:strRef>
              <c:f>Que10!$H$3:$H$4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Que10!$A$5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Que10!$H$5</c:f>
              <c:numCache>
                <c:formatCode>General</c:formatCode>
                <c:ptCount val="1"/>
                <c:pt idx="0">
                  <c:v>357984.68300000025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86-430A-8E7B-4CFEFAD71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6242912"/>
        <c:axId val="1356243744"/>
      </c:barChart>
      <c:catAx>
        <c:axId val="135624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243744"/>
        <c:crosses val="autoZero"/>
        <c:auto val="1"/>
        <c:lblAlgn val="ctr"/>
        <c:lblOffset val="100"/>
        <c:noMultiLvlLbl val="0"/>
      </c:catAx>
      <c:valAx>
        <c:axId val="135624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24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15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8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05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4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9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8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7B5F9-95BB-439D-BE80-E2706A1DB2F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B55641-74C8-41C4-9E34-E8DEDFC05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store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insights  in data of super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5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smtClean="0"/>
              <a:t>Que9. How do sales vary monthly and yearly?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Insights:-in every year quater3 has high sales and profit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5068415"/>
              </p:ext>
            </p:extLst>
          </p:nvPr>
        </p:nvGraphicFramePr>
        <p:xfrm>
          <a:off x="6596743" y="1825633"/>
          <a:ext cx="5408022" cy="461200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77378">
                  <a:extLst>
                    <a:ext uri="{9D8B030D-6E8A-4147-A177-3AD203B41FA5}">
                      <a16:colId xmlns:a16="http://schemas.microsoft.com/office/drawing/2014/main" val="1390993313"/>
                    </a:ext>
                  </a:extLst>
                </a:gridCol>
                <a:gridCol w="1275888">
                  <a:extLst>
                    <a:ext uri="{9D8B030D-6E8A-4147-A177-3AD203B41FA5}">
                      <a16:colId xmlns:a16="http://schemas.microsoft.com/office/drawing/2014/main" val="219436761"/>
                    </a:ext>
                  </a:extLst>
                </a:gridCol>
                <a:gridCol w="1377378">
                  <a:extLst>
                    <a:ext uri="{9D8B030D-6E8A-4147-A177-3AD203B41FA5}">
                      <a16:colId xmlns:a16="http://schemas.microsoft.com/office/drawing/2014/main" val="3409761479"/>
                    </a:ext>
                  </a:extLst>
                </a:gridCol>
                <a:gridCol w="1377378">
                  <a:extLst>
                    <a:ext uri="{9D8B030D-6E8A-4147-A177-3AD203B41FA5}">
                      <a16:colId xmlns:a16="http://schemas.microsoft.com/office/drawing/2014/main" val="1792826607"/>
                    </a:ext>
                  </a:extLst>
                </a:gridCol>
              </a:tblGrid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Years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</a:rPr>
                        <a:t>Quarters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Sum of Sales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Sum of 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223842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83254.313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5664.9658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366527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Qtr2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88859.0006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11266.3399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092467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136362.4893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11949.5209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356882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175771.6952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20663.1475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108904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72633.5066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10203.1041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307026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87954.037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12343.9089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3867266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128132.3762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15304.2712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602223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181812.5892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23767.3195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109330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92759.897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11292.1728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377337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135821.204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15852.1572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719529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140088.3269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16236.6215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3920811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240536.1701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38414.2228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6112478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121020.7512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22667.065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720269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132017.1108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15783.1898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1225026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202371.76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28031.9329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0522242"/>
                  </a:ext>
                </a:extLst>
              </a:tr>
              <a:tr h="229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Qtr4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277805.6332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26957.0819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06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83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Que10. Which days of the week generate the highest sales?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 show in chart Monday and Friday generate the highest sales.</a:t>
            </a:r>
          </a:p>
          <a:p>
            <a:r>
              <a:rPr lang="en-US" dirty="0" smtClean="0"/>
              <a:t>Insights:-Best days for promotion is Friday, Sunday and Saturday.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944597"/>
              </p:ext>
            </p:extLst>
          </p:nvPr>
        </p:nvGraphicFramePr>
        <p:xfrm>
          <a:off x="6172200" y="1825624"/>
          <a:ext cx="5780314" cy="4457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48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Que11. What are the top 10 best-selling products?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863" y="3073103"/>
            <a:ext cx="8596312" cy="20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447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/>
              <a:t>Que12. Which products have the highest return on investment (ROI)?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Staple envelop  has the highest ROI.</a:t>
            </a:r>
          </a:p>
          <a:p>
            <a:r>
              <a:rPr lang="en-US" dirty="0" smtClean="0"/>
              <a:t>Most  cost effective products are Staples, Easy staples and Staple envelop.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Que1.Sales and profit analysis.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610380"/>
              </p:ext>
            </p:extLst>
          </p:nvPr>
        </p:nvGraphicFramePr>
        <p:xfrm>
          <a:off x="4778238" y="927463"/>
          <a:ext cx="6181499" cy="540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/>
              <a:t>From this bar chart we can say that the technology has high sales and profit.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01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Que2. Which states and cities contribute the most to total sales?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808523"/>
              </p:ext>
            </p:extLst>
          </p:nvPr>
        </p:nvGraphicFramePr>
        <p:xfrm>
          <a:off x="4760913" y="514350"/>
          <a:ext cx="4513262" cy="552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Here pie chart represent the California state’s Bakersfield city contribute the most sales.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735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Que3. Customer and Order Behavior Which customer segment generates the highest revenue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999799"/>
              </p:ext>
            </p:extLst>
          </p:nvPr>
        </p:nvGraphicFramePr>
        <p:xfrm>
          <a:off x="5183188" y="987425"/>
          <a:ext cx="5933304" cy="5204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As we seen in chart the  consumer segment of customers generates the highest revenue.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725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Que4. What is the average order quantity per customer segment?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763712"/>
              </p:ext>
            </p:extLst>
          </p:nvPr>
        </p:nvGraphicFramePr>
        <p:xfrm>
          <a:off x="1606731" y="2377439"/>
          <a:ext cx="6087292" cy="287290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615955">
                  <a:extLst>
                    <a:ext uri="{9D8B030D-6E8A-4147-A177-3AD203B41FA5}">
                      <a16:colId xmlns:a16="http://schemas.microsoft.com/office/drawing/2014/main" val="3239949524"/>
                    </a:ext>
                  </a:extLst>
                </a:gridCol>
                <a:gridCol w="2471337">
                  <a:extLst>
                    <a:ext uri="{9D8B030D-6E8A-4147-A177-3AD203B41FA5}">
                      <a16:colId xmlns:a16="http://schemas.microsoft.com/office/drawing/2014/main" val="1512588867"/>
                    </a:ext>
                  </a:extLst>
                </a:gridCol>
              </a:tblGrid>
              <a:tr h="708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Segment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          Average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order quantity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1748484"/>
                  </a:ext>
                </a:extLst>
              </a:tr>
              <a:tr h="541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Consumer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3.760547101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7712764"/>
                  </a:ext>
                </a:extLst>
              </a:tr>
              <a:tr h="541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Corporate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3.843708609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074066"/>
                  </a:ext>
                </a:extLst>
              </a:tr>
              <a:tr h="541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Home Office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3.782389232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209517"/>
                  </a:ext>
                </a:extLst>
              </a:tr>
              <a:tr h="541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3.789573744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60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61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 smtClean="0"/>
              <a:t>Que5. What is the average shipping time for each shipping mode?</a:t>
            </a:r>
            <a:endParaRPr lang="en-US" sz="3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Insights :- From this table we can say that ship mode of same  day is more efficient than other ship modes.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332042"/>
              </p:ext>
            </p:extLst>
          </p:nvPr>
        </p:nvGraphicFramePr>
        <p:xfrm>
          <a:off x="6559731" y="2324525"/>
          <a:ext cx="4794069" cy="33535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636520">
                  <a:extLst>
                    <a:ext uri="{9D8B030D-6E8A-4147-A177-3AD203B41FA5}">
                      <a16:colId xmlns:a16="http://schemas.microsoft.com/office/drawing/2014/main" val="3813415407"/>
                    </a:ext>
                  </a:extLst>
                </a:gridCol>
                <a:gridCol w="2157549">
                  <a:extLst>
                    <a:ext uri="{9D8B030D-6E8A-4147-A177-3AD203B41FA5}">
                      <a16:colId xmlns:a16="http://schemas.microsoft.com/office/drawing/2014/main" val="212367212"/>
                    </a:ext>
                  </a:extLst>
                </a:gridCol>
              </a:tblGrid>
              <a:tr h="6387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Ship Mode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Avg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Shipping 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588356"/>
                  </a:ext>
                </a:extLst>
              </a:tr>
              <a:tr h="542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First 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2.182704811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357573"/>
                  </a:ext>
                </a:extLst>
              </a:tr>
              <a:tr h="542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Same 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0.044198895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724483"/>
                  </a:ext>
                </a:extLst>
              </a:tr>
              <a:tr h="542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Second 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3.238046272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9954728"/>
                  </a:ext>
                </a:extLst>
              </a:tr>
              <a:tr h="542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Standard Class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5.006534853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073485"/>
                  </a:ext>
                </a:extLst>
              </a:tr>
              <a:tr h="542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3.958174905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912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8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Que6. Which regions have the longest average delivery time?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we see central region have the longest delivery time.</a:t>
            </a:r>
          </a:p>
          <a:p>
            <a:r>
              <a:rPr lang="en-US" dirty="0" smtClean="0"/>
              <a:t>Insight :- We need to optimize delivery time at  a central region.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9612385"/>
              </p:ext>
            </p:extLst>
          </p:nvPr>
        </p:nvGraphicFramePr>
        <p:xfrm>
          <a:off x="6871062" y="2063931"/>
          <a:ext cx="4990012" cy="384839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586447">
                  <a:extLst>
                    <a:ext uri="{9D8B030D-6E8A-4147-A177-3AD203B41FA5}">
                      <a16:colId xmlns:a16="http://schemas.microsoft.com/office/drawing/2014/main" val="3406764829"/>
                    </a:ext>
                  </a:extLst>
                </a:gridCol>
                <a:gridCol w="2403565">
                  <a:extLst>
                    <a:ext uri="{9D8B030D-6E8A-4147-A177-3AD203B41FA5}">
                      <a16:colId xmlns:a16="http://schemas.microsoft.com/office/drawing/2014/main" val="2549022260"/>
                    </a:ext>
                  </a:extLst>
                </a:gridCol>
              </a:tblGrid>
              <a:tr h="6345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Region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 smtClean="0">
                          <a:effectLst/>
                        </a:rPr>
                        <a:t>Avg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shipping duration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559330"/>
                  </a:ext>
                </a:extLst>
              </a:tr>
              <a:tr h="642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Central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4.058114507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2328373"/>
                  </a:ext>
                </a:extLst>
              </a:tr>
              <a:tr h="642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3.908707865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237261"/>
                  </a:ext>
                </a:extLst>
              </a:tr>
              <a:tr h="642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3.958024691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552376"/>
                  </a:ext>
                </a:extLst>
              </a:tr>
              <a:tr h="642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3.929753356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517207"/>
                  </a:ext>
                </a:extLst>
              </a:tr>
              <a:tr h="6427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Grand 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3.958174905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912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78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039" y="289895"/>
            <a:ext cx="7950984" cy="1081705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Que7. How does discount percentage impact profit margins?</a:t>
            </a:r>
            <a:endParaRPr lang="en-US" sz="3200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46907" y="1645920"/>
            <a:ext cx="5181600" cy="5452791"/>
          </a:xfrm>
        </p:spPr>
        <p:txBody>
          <a:bodyPr/>
          <a:lstStyle/>
          <a:p>
            <a:r>
              <a:rPr lang="en-US" dirty="0" smtClean="0"/>
              <a:t>Insights</a:t>
            </a:r>
            <a:r>
              <a:rPr lang="en-US" dirty="0" smtClean="0"/>
              <a:t>:-</a:t>
            </a:r>
            <a:r>
              <a:rPr lang="en-US" sz="2000" dirty="0" smtClean="0"/>
              <a:t>Going </a:t>
            </a:r>
            <a:r>
              <a:rPr lang="en-US" sz="2000" dirty="0" smtClean="0"/>
              <a:t>above 20% may lead to a decline in overall profitability, as the sum of profit becomes negative.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120281"/>
              </p:ext>
            </p:extLst>
          </p:nvPr>
        </p:nvGraphicFramePr>
        <p:xfrm>
          <a:off x="6119947" y="1887522"/>
          <a:ext cx="510104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82549"/>
              </p:ext>
            </p:extLst>
          </p:nvPr>
        </p:nvGraphicFramePr>
        <p:xfrm>
          <a:off x="968053" y="3289635"/>
          <a:ext cx="4649288" cy="294922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128336">
                  <a:extLst>
                    <a:ext uri="{9D8B030D-6E8A-4147-A177-3AD203B41FA5}">
                      <a16:colId xmlns:a16="http://schemas.microsoft.com/office/drawing/2014/main" val="2453738775"/>
                    </a:ext>
                  </a:extLst>
                </a:gridCol>
                <a:gridCol w="2229483">
                  <a:extLst>
                    <a:ext uri="{9D8B030D-6E8A-4147-A177-3AD203B41FA5}">
                      <a16:colId xmlns:a16="http://schemas.microsoft.com/office/drawing/2014/main" val="1041182314"/>
                    </a:ext>
                  </a:extLst>
                </a:gridCol>
                <a:gridCol w="1291469">
                  <a:extLst>
                    <a:ext uri="{9D8B030D-6E8A-4147-A177-3AD203B41FA5}">
                      <a16:colId xmlns:a16="http://schemas.microsoft.com/office/drawing/2014/main" val="1604808028"/>
                    </a:ext>
                  </a:extLst>
                </a:gridCol>
              </a:tblGrid>
              <a:tr h="239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Average of </a:t>
                      </a:r>
                      <a:r>
                        <a:rPr lang="en-US" sz="1600" u="none" strike="noStrike" dirty="0" smtClean="0">
                          <a:effectLst/>
                        </a:rPr>
                        <a:t>Profit Margin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Sum of Profit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621628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34.01604835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320987.6032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265675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15.57919622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9029.177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0738479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3.416289593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1418.9915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3304780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17.6838939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90337.306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3173453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-11.54814349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-10369.2774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551591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-17.4291939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-2391.1377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6993385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-22.24919094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-23057.0504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608354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-45.45454545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-2493.1111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3755661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-54.90909091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-20506.4281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394198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-68.91304348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-5944.6552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562281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-79.47368421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-40075.3569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404195"/>
                  </a:ext>
                </a:extLst>
              </a:tr>
              <a:tr h="224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-182.5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-30539.0392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04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Que8. Which product categories give the highest discounts but remain profitable?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 we see Office supplies  category gives highest discounts and remain profitable.</a:t>
            </a:r>
          </a:p>
          <a:p>
            <a:r>
              <a:rPr lang="en-US" dirty="0" smtClean="0"/>
              <a:t>Insights:-we need to optimize discounts in furniture category in order to increase profit.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8829565"/>
              </p:ext>
            </p:extLst>
          </p:nvPr>
        </p:nvGraphicFramePr>
        <p:xfrm>
          <a:off x="6779622" y="2991395"/>
          <a:ext cx="4574176" cy="198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71841">
                  <a:extLst>
                    <a:ext uri="{9D8B030D-6E8A-4147-A177-3AD203B41FA5}">
                      <a16:colId xmlns:a16="http://schemas.microsoft.com/office/drawing/2014/main" val="3015290288"/>
                    </a:ext>
                  </a:extLst>
                </a:gridCol>
                <a:gridCol w="1756573">
                  <a:extLst>
                    <a:ext uri="{9D8B030D-6E8A-4147-A177-3AD203B41FA5}">
                      <a16:colId xmlns:a16="http://schemas.microsoft.com/office/drawing/2014/main" val="1292204091"/>
                    </a:ext>
                  </a:extLst>
                </a:gridCol>
                <a:gridCol w="1345762">
                  <a:extLst>
                    <a:ext uri="{9D8B030D-6E8A-4147-A177-3AD203B41FA5}">
                      <a16:colId xmlns:a16="http://schemas.microsoft.com/office/drawing/2014/main" val="1183924356"/>
                    </a:ext>
                  </a:extLst>
                </a:gridCol>
              </a:tblGrid>
              <a:tr h="3165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Count of Discount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Sum of 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662380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Furniture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18451.2728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3188705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Office Supplies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6026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122490.8008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026728"/>
                  </a:ext>
                </a:extLst>
              </a:tr>
              <a:tr h="4770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Technology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145454.9481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58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053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547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Super store Analysis</vt:lpstr>
      <vt:lpstr>Que1.Sales and profit analysis.</vt:lpstr>
      <vt:lpstr>Que2. Which states and cities contribute the most to total sales?</vt:lpstr>
      <vt:lpstr>Que3. Customer and Order Behavior Which customer segment generates the highest revenue</vt:lpstr>
      <vt:lpstr>Que4. What is the average order quantity per customer segment?</vt:lpstr>
      <vt:lpstr>Que5. What is the average shipping time for each shipping mode?</vt:lpstr>
      <vt:lpstr>Que6. Which regions have the longest average delivery time?</vt:lpstr>
      <vt:lpstr>Que7. How does discount percentage impact profit margins?</vt:lpstr>
      <vt:lpstr>Que8. Which product categories give the highest discounts but remain profitable?</vt:lpstr>
      <vt:lpstr>Que9. How do sales vary monthly and yearly?</vt:lpstr>
      <vt:lpstr>Que10. Which days of the week generate the highest sales?</vt:lpstr>
      <vt:lpstr>Que11. What are the top 10 best-selling products?</vt:lpstr>
      <vt:lpstr>Que12. Which products have the highest return on investment (ROI)?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Analysis</dc:title>
  <dc:creator>DC</dc:creator>
  <cp:lastModifiedBy>DC</cp:lastModifiedBy>
  <cp:revision>21</cp:revision>
  <dcterms:created xsi:type="dcterms:W3CDTF">2025-01-29T05:22:52Z</dcterms:created>
  <dcterms:modified xsi:type="dcterms:W3CDTF">2025-01-30T05:20:52Z</dcterms:modified>
</cp:coreProperties>
</file>