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8" r:id="rId1"/>
  </p:sldMasterIdLst>
  <p:notesMasterIdLst>
    <p:notesMasterId r:id="rId19"/>
  </p:notesMasterIdLst>
  <p:sldIdLst>
    <p:sldId id="256" r:id="rId2"/>
    <p:sldId id="269" r:id="rId3"/>
    <p:sldId id="257" r:id="rId4"/>
    <p:sldId id="258" r:id="rId5"/>
    <p:sldId id="259" r:id="rId6"/>
    <p:sldId id="260" r:id="rId7"/>
    <p:sldId id="261" r:id="rId8"/>
    <p:sldId id="270" r:id="rId9"/>
    <p:sldId id="262" r:id="rId10"/>
    <p:sldId id="271" r:id="rId11"/>
    <p:sldId id="263" r:id="rId12"/>
    <p:sldId id="264" r:id="rId13"/>
    <p:sldId id="265" r:id="rId14"/>
    <p:sldId id="266" r:id="rId15"/>
    <p:sldId id="267" r:id="rId16"/>
    <p:sldId id="272" r:id="rId17"/>
    <p:sldId id="26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p:cViewPr varScale="1">
        <p:scale>
          <a:sx n="78" d="100"/>
          <a:sy n="78" d="100"/>
        </p:scale>
        <p:origin x="1565"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2A3089-B12D-4DEE-8084-5D86B9D9D44C}" type="datetimeFigureOut">
              <a:rPr lang="en-IN" smtClean="0"/>
              <a:t>25-09-2020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946243-DB29-40FB-B937-B554725E3FAF}" type="slidenum">
              <a:rPr lang="en-IN" smtClean="0"/>
              <a:t>‹#›</a:t>
            </a:fld>
            <a:endParaRPr lang="en-IN"/>
          </a:p>
        </p:txBody>
      </p:sp>
    </p:spTree>
    <p:extLst>
      <p:ext uri="{BB962C8B-B14F-4D97-AF65-F5344CB8AC3E}">
        <p14:creationId xmlns:p14="http://schemas.microsoft.com/office/powerpoint/2010/main" val="3776529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3946243-DB29-40FB-B937-B554725E3FAF}" type="slidenum">
              <a:rPr lang="en-IN" smtClean="0"/>
              <a:t>2</a:t>
            </a:fld>
            <a:endParaRPr lang="en-IN"/>
          </a:p>
        </p:txBody>
      </p:sp>
    </p:spTree>
    <p:extLst>
      <p:ext uri="{BB962C8B-B14F-4D97-AF65-F5344CB8AC3E}">
        <p14:creationId xmlns:p14="http://schemas.microsoft.com/office/powerpoint/2010/main" val="2579563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C0E06DB0-4963-48E3-B5BD-6329E05FBF99}" type="datetimeFigureOut">
              <a:rPr lang="en-US" smtClean="0"/>
              <a:t>9/25/2020</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672C24A8-9FB9-4000-B2CE-824671F4CD5E}"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E06DB0-4963-48E3-B5BD-6329E05FBF99}"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C24A8-9FB9-4000-B2CE-824671F4CD5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E06DB0-4963-48E3-B5BD-6329E05FBF99}"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672C24A8-9FB9-4000-B2CE-824671F4CD5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E06DB0-4963-48E3-B5BD-6329E05FBF99}" type="datetimeFigureOut">
              <a:rPr lang="en-US" smtClean="0"/>
              <a:t>9/25/2020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2C24A8-9FB9-4000-B2CE-824671F4CD5E}"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C0E06DB0-4963-48E3-B5BD-6329E05FBF99}" type="datetimeFigureOut">
              <a:rPr lang="en-US" smtClean="0"/>
              <a:t>9/25/2020</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672C24A8-9FB9-4000-B2CE-824671F4CD5E}"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E06DB0-4963-48E3-B5BD-6329E05FBF99}" type="datetimeFigureOut">
              <a:rPr lang="en-US" smtClean="0"/>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2C24A8-9FB9-4000-B2CE-824671F4CD5E}"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E06DB0-4963-48E3-B5BD-6329E05FBF99}" type="datetimeFigureOut">
              <a:rPr lang="en-US" smtClean="0"/>
              <a:t>9/25/2020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2C24A8-9FB9-4000-B2CE-824671F4CD5E}"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0E06DB0-4963-48E3-B5BD-6329E05FBF99}" type="datetimeFigureOut">
              <a:rPr lang="en-US" smtClean="0"/>
              <a:t>9/25/2020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2C24A8-9FB9-4000-B2CE-824671F4CD5E}"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C0E06DB0-4963-48E3-B5BD-6329E05FBF99}" type="datetimeFigureOut">
              <a:rPr lang="en-US" smtClean="0"/>
              <a:t>9/25/2020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2C24A8-9FB9-4000-B2CE-824671F4CD5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E06DB0-4963-48E3-B5BD-6329E05FBF99}" type="datetimeFigureOut">
              <a:rPr lang="en-US" smtClean="0"/>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672C24A8-9FB9-4000-B2CE-824671F4CD5E}" type="slidenum">
              <a:rPr lang="en-US" smtClean="0"/>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E06DB0-4963-48E3-B5BD-6329E05FBF99}" type="datetimeFigureOut">
              <a:rPr lang="en-US" smtClean="0"/>
              <a:t>9/25/2020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2C24A8-9FB9-4000-B2CE-824671F4CD5E}"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C0E06DB0-4963-48E3-B5BD-6329E05FBF99}" type="datetimeFigureOut">
              <a:rPr lang="en-US" smtClean="0"/>
              <a:t>9/25/2020</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672C24A8-9FB9-4000-B2CE-824671F4CD5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fif"/><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4343400"/>
            <a:ext cx="6324600" cy="1828800"/>
          </a:xfrm>
        </p:spPr>
        <p:txBody>
          <a:bodyPr/>
          <a:lstStyle/>
          <a:p>
            <a:r>
              <a:rPr lang="en-US" u="sng" dirty="0"/>
              <a:t>PRESENTED BY </a:t>
            </a:r>
            <a:r>
              <a:rPr lang="en-US" dirty="0"/>
              <a:t>:</a:t>
            </a:r>
          </a:p>
          <a:p>
            <a:endParaRPr lang="en-US" dirty="0"/>
          </a:p>
          <a:p>
            <a:r>
              <a:rPr lang="en-US" dirty="0"/>
              <a:t>ABHIJEET TAKLE  (PC-46)</a:t>
            </a:r>
          </a:p>
          <a:p>
            <a:r>
              <a:rPr lang="en-US" dirty="0"/>
              <a:t>&amp; </a:t>
            </a:r>
          </a:p>
          <a:p>
            <a:r>
              <a:rPr lang="en-US" dirty="0"/>
              <a:t>JAY SRIVASTAVA  (PC 53)</a:t>
            </a:r>
          </a:p>
        </p:txBody>
      </p:sp>
      <p:sp>
        <p:nvSpPr>
          <p:cNvPr id="2" name="Title 1"/>
          <p:cNvSpPr>
            <a:spLocks noGrp="1"/>
          </p:cNvSpPr>
          <p:nvPr>
            <p:ph type="title"/>
          </p:nvPr>
        </p:nvSpPr>
        <p:spPr>
          <a:xfrm>
            <a:off x="228600" y="457200"/>
            <a:ext cx="6324600" cy="1828800"/>
          </a:xfrm>
        </p:spPr>
        <p:txBody>
          <a:bodyPr/>
          <a:lstStyle/>
          <a:p>
            <a:pPr algn="ctr"/>
            <a:r>
              <a:rPr lang="en-US" sz="8000" b="1" dirty="0">
                <a:latin typeface="Bahnschrift Condensed" panose="020B0502040204020203" pitchFamily="34" charset="0"/>
              </a:rPr>
              <a:t>FM TRANSMITTER</a:t>
            </a:r>
          </a:p>
        </p:txBody>
      </p:sp>
    </p:spTree>
    <p:extLst>
      <p:ext uri="{BB962C8B-B14F-4D97-AF65-F5344CB8AC3E}">
        <p14:creationId xmlns:p14="http://schemas.microsoft.com/office/powerpoint/2010/main" val="4151207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AB7F08-9F6B-4D3D-A91F-78F402A8F69B}"/>
              </a:ext>
            </a:extLst>
          </p:cNvPr>
          <p:cNvSpPr>
            <a:spLocks noGrp="1"/>
          </p:cNvSpPr>
          <p:nvPr>
            <p:ph type="title"/>
          </p:nvPr>
        </p:nvSpPr>
        <p:spPr/>
        <p:txBody>
          <a:bodyPr/>
          <a:lstStyle/>
          <a:p>
            <a:r>
              <a:rPr lang="en-US" sz="5400" dirty="0">
                <a:latin typeface="Bahnschrift SemiBold SemiConden" panose="020B0502040204020203" pitchFamily="34" charset="0"/>
              </a:rPr>
              <a:t>Implemented diagram</a:t>
            </a:r>
            <a:endParaRPr lang="en-IN" sz="5400" dirty="0">
              <a:latin typeface="Bahnschrift SemiBold SemiConden" panose="020B0502040204020203" pitchFamily="34" charset="0"/>
            </a:endParaRPr>
          </a:p>
        </p:txBody>
      </p:sp>
      <p:pic>
        <p:nvPicPr>
          <p:cNvPr id="15" name="Content Placeholder 14">
            <a:extLst>
              <a:ext uri="{FF2B5EF4-FFF2-40B4-BE49-F238E27FC236}">
                <a16:creationId xmlns:a16="http://schemas.microsoft.com/office/drawing/2014/main" id="{830229B8-1654-417C-B139-871A522055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7211" y="1719263"/>
            <a:ext cx="6934977" cy="4406900"/>
          </a:xfrm>
        </p:spPr>
      </p:pic>
    </p:spTree>
    <p:extLst>
      <p:ext uri="{BB962C8B-B14F-4D97-AF65-F5344CB8AC3E}">
        <p14:creationId xmlns:p14="http://schemas.microsoft.com/office/powerpoint/2010/main" val="208433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Audio input from the microphone or any other device is first amplified using the common emitter configuration of BC109.</a:t>
            </a:r>
          </a:p>
          <a:p>
            <a:r>
              <a:rPr lang="en-US" dirty="0"/>
              <a:t>Audio signal from the microphone is very low level signal, of the order of mill volts. This extremely small voltage needs to be first amplified. A common emitter configuration of a bipolar transistor, biased to operate in class A region, produces an amplified signal.</a:t>
            </a:r>
          </a:p>
          <a:p>
            <a:r>
              <a:rPr lang="en-US" dirty="0"/>
              <a:t>This amplified signal is then given to the oscillator circuit through the coupling capacitor. </a:t>
            </a:r>
          </a:p>
          <a:p>
            <a:r>
              <a:rPr lang="en-US" dirty="0"/>
              <a:t>Another important aspect of this circuit is the Colpitts oscillator circuit. This is a LC oscillator where energy moves back and forth between the inductor and capacitor forming oscillations. It is mainly used for RF application.</a:t>
            </a:r>
          </a:p>
        </p:txBody>
      </p:sp>
      <p:sp>
        <p:nvSpPr>
          <p:cNvPr id="3" name="Title 2"/>
          <p:cNvSpPr>
            <a:spLocks noGrp="1"/>
          </p:cNvSpPr>
          <p:nvPr>
            <p:ph type="title"/>
          </p:nvPr>
        </p:nvSpPr>
        <p:spPr/>
        <p:txBody>
          <a:bodyPr/>
          <a:lstStyle/>
          <a:p>
            <a:r>
              <a:rPr lang="en-US" sz="7200" dirty="0">
                <a:latin typeface="Bahnschrift Condensed" panose="020B0502040204020203" pitchFamily="34" charset="0"/>
              </a:rPr>
              <a:t>WORKING</a:t>
            </a:r>
          </a:p>
        </p:txBody>
      </p:sp>
    </p:spTree>
    <p:extLst>
      <p:ext uri="{BB962C8B-B14F-4D97-AF65-F5344CB8AC3E}">
        <p14:creationId xmlns:p14="http://schemas.microsoft.com/office/powerpoint/2010/main" val="1349206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this oscillator is given a voltage input, the output signal is a mixture of the input signal and the oscillating output signal, producing a modulated signal.  In other words, the frequency of the oscillator generated circuit varies with the application of an input signal, producing a frequency modulated signal.</a:t>
            </a:r>
          </a:p>
          <a:p>
            <a:r>
              <a:rPr lang="en-US" dirty="0"/>
              <a:t> The output signal from the emitter of the transistor is coupled to the input of the power amplifier transistor using the coupling capacitor. As this signal is amplified, the variable capacitor in the power amplifier section tends to maintain an output matching with that of the oscillator. The amplified RF signal is then transmitted using antenna.</a:t>
            </a:r>
          </a:p>
        </p:txBody>
      </p:sp>
      <p:sp>
        <p:nvSpPr>
          <p:cNvPr id="3" name="Title 2"/>
          <p:cNvSpPr>
            <a:spLocks noGrp="1"/>
          </p:cNvSpPr>
          <p:nvPr>
            <p:ph type="title"/>
          </p:nvPr>
        </p:nvSpPr>
        <p:spPr/>
        <p:txBody>
          <a:bodyPr/>
          <a:lstStyle/>
          <a:p>
            <a:r>
              <a:rPr lang="en-US" sz="800" dirty="0">
                <a:latin typeface="Bahnschrift Condensed" panose="020B0502040204020203" pitchFamily="34" charset="0"/>
              </a:rPr>
              <a:t>.</a:t>
            </a:r>
          </a:p>
        </p:txBody>
      </p:sp>
    </p:spTree>
    <p:extLst>
      <p:ext uri="{BB962C8B-B14F-4D97-AF65-F5344CB8AC3E}">
        <p14:creationId xmlns:p14="http://schemas.microsoft.com/office/powerpoint/2010/main" val="331680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solidFill>
                  <a:srgbClr val="002060"/>
                </a:solidFill>
              </a:rPr>
              <a:t>Broadcasting : </a:t>
            </a:r>
            <a:r>
              <a:rPr lang="en-US" dirty="0"/>
              <a:t>Frequency modulation can be used for the broadcasting of FM radio. This helps in larger signal to noise ratio.</a:t>
            </a:r>
          </a:p>
          <a:p>
            <a:r>
              <a:rPr lang="en-US" b="1" dirty="0">
                <a:solidFill>
                  <a:srgbClr val="002060"/>
                </a:solidFill>
              </a:rPr>
              <a:t>Telemetry</a:t>
            </a:r>
            <a:r>
              <a:rPr lang="en-US" dirty="0"/>
              <a:t>, radar and seismic prospecting, EEG monitoring of newborns </a:t>
            </a:r>
            <a:r>
              <a:rPr lang="en-US" dirty="0" err="1"/>
              <a:t>etc</a:t>
            </a:r>
            <a:r>
              <a:rPr lang="en-US" dirty="0"/>
              <a:t>  also use the technique of frequency modulation.</a:t>
            </a:r>
          </a:p>
          <a:p>
            <a:r>
              <a:rPr lang="en-US" dirty="0"/>
              <a:t>It is also used in music synthesis, some systems that use video-transmission and also for magnetic tape-recording systems.</a:t>
            </a:r>
          </a:p>
          <a:p>
            <a:r>
              <a:rPr lang="en-US" dirty="0"/>
              <a:t> T</a:t>
            </a:r>
            <a:r>
              <a:rPr lang="en-US" b="0" i="0" dirty="0">
                <a:solidFill>
                  <a:srgbClr val="404040"/>
                </a:solidFill>
                <a:effectLst/>
              </a:rPr>
              <a:t>hese are used in wireless components for vehicles and offices.</a:t>
            </a:r>
            <a:endParaRPr lang="en-US" dirty="0"/>
          </a:p>
          <a:p>
            <a:endParaRPr lang="en-US" dirty="0"/>
          </a:p>
          <a:p>
            <a:pPr marL="45720" indent="0">
              <a:buNone/>
            </a:pPr>
            <a:endParaRPr lang="en-US" dirty="0"/>
          </a:p>
          <a:p>
            <a:endParaRPr lang="en-US" dirty="0"/>
          </a:p>
        </p:txBody>
      </p:sp>
      <p:sp>
        <p:nvSpPr>
          <p:cNvPr id="3" name="Title 2"/>
          <p:cNvSpPr>
            <a:spLocks noGrp="1"/>
          </p:cNvSpPr>
          <p:nvPr>
            <p:ph type="title"/>
          </p:nvPr>
        </p:nvSpPr>
        <p:spPr/>
        <p:txBody>
          <a:bodyPr/>
          <a:lstStyle/>
          <a:p>
            <a:r>
              <a:rPr lang="en-US" sz="7200" dirty="0">
                <a:latin typeface="Bahnschrift Condensed" panose="020B0502040204020203" pitchFamily="34" charset="0"/>
              </a:rPr>
              <a:t>APPLICATIONS</a:t>
            </a:r>
          </a:p>
        </p:txBody>
      </p:sp>
    </p:spTree>
    <p:extLst>
      <p:ext uri="{BB962C8B-B14F-4D97-AF65-F5344CB8AC3E}">
        <p14:creationId xmlns:p14="http://schemas.microsoft.com/office/powerpoint/2010/main" val="1195319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Frequency modulation is resilient to signal level variations. Any variation in signal level does not affect the output as long as the receiver is able to cope up with the signal level. This makes the FM ideal for two-way radio communication or mobile communication application.</a:t>
            </a:r>
          </a:p>
          <a:p>
            <a:r>
              <a:rPr lang="en-US" dirty="0"/>
              <a:t>Frequency modulation is also resilient to noise and interference.</a:t>
            </a:r>
          </a:p>
          <a:p>
            <a:r>
              <a:rPr lang="en-US" dirty="0"/>
              <a:t>It is also easier to apply modulation at a low level power stage of a transmitter.</a:t>
            </a:r>
          </a:p>
          <a:p>
            <a:r>
              <a:rPr lang="en-US" dirty="0"/>
              <a:t>With the help of frequency modulated signals, we can use RF amplifiers.</a:t>
            </a:r>
          </a:p>
          <a:p>
            <a:endParaRPr lang="en-US" dirty="0"/>
          </a:p>
        </p:txBody>
      </p:sp>
      <p:sp>
        <p:nvSpPr>
          <p:cNvPr id="3" name="Title 2"/>
          <p:cNvSpPr>
            <a:spLocks noGrp="1"/>
          </p:cNvSpPr>
          <p:nvPr>
            <p:ph type="title"/>
          </p:nvPr>
        </p:nvSpPr>
        <p:spPr/>
        <p:txBody>
          <a:bodyPr/>
          <a:lstStyle/>
          <a:p>
            <a:r>
              <a:rPr lang="en-US" sz="5400" dirty="0">
                <a:latin typeface="Bahnschrift Condensed" panose="020B0502040204020203" pitchFamily="34" charset="0"/>
              </a:rPr>
              <a:t>ADVANTAGES OF FM TRANSMITTER</a:t>
            </a:r>
          </a:p>
        </p:txBody>
      </p:sp>
    </p:spTree>
    <p:extLst>
      <p:ext uri="{BB962C8B-B14F-4D97-AF65-F5344CB8AC3E}">
        <p14:creationId xmlns:p14="http://schemas.microsoft.com/office/powerpoint/2010/main" val="4279876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FM doesn’t have as efficient spectral efficiency as some of the other modulation formats.</a:t>
            </a:r>
          </a:p>
          <a:p>
            <a:r>
              <a:rPr lang="en-US" dirty="0"/>
              <a:t>Frequency modulation has a little more complicated and slightly more expensive demodulator than the AM.</a:t>
            </a:r>
          </a:p>
          <a:p>
            <a:r>
              <a:rPr lang="en-US" dirty="0"/>
              <a:t>The sidebands for frequency modulation transmission extend out to infinity. While they are significant for wideband FM transmissions, they fall small for narrow band FM. Filters are used.</a:t>
            </a:r>
          </a:p>
          <a:p>
            <a:endParaRPr lang="en-US" dirty="0"/>
          </a:p>
        </p:txBody>
      </p:sp>
      <p:sp>
        <p:nvSpPr>
          <p:cNvPr id="3" name="Title 2"/>
          <p:cNvSpPr>
            <a:spLocks noGrp="1"/>
          </p:cNvSpPr>
          <p:nvPr>
            <p:ph type="title"/>
          </p:nvPr>
        </p:nvSpPr>
        <p:spPr/>
        <p:txBody>
          <a:bodyPr/>
          <a:lstStyle/>
          <a:p>
            <a:r>
              <a:rPr lang="en-US" sz="4800" dirty="0">
                <a:latin typeface="Bahnschrift Condensed" panose="020B0502040204020203" pitchFamily="34" charset="0"/>
              </a:rPr>
              <a:t>DISADVANTAGES OF FM TRANSMITTER</a:t>
            </a:r>
          </a:p>
        </p:txBody>
      </p:sp>
    </p:spTree>
    <p:extLst>
      <p:ext uri="{BB962C8B-B14F-4D97-AF65-F5344CB8AC3E}">
        <p14:creationId xmlns:p14="http://schemas.microsoft.com/office/powerpoint/2010/main" val="577884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9743A0-EB5E-405A-A802-4D05B5820A35}"/>
              </a:ext>
            </a:extLst>
          </p:cNvPr>
          <p:cNvSpPr>
            <a:spLocks noGrp="1"/>
          </p:cNvSpPr>
          <p:nvPr>
            <p:ph idx="1"/>
          </p:nvPr>
        </p:nvSpPr>
        <p:spPr/>
        <p:txBody>
          <a:bodyPr/>
          <a:lstStyle/>
          <a:p>
            <a:r>
              <a:rPr lang="en-US" dirty="0"/>
              <a:t> Hence , the frequency of the oscillated wave we got is 91MHz which is in the range of FM Bandwidth </a:t>
            </a:r>
            <a:r>
              <a:rPr lang="en-US" dirty="0" err="1"/>
              <a:t>i.e</a:t>
            </a:r>
            <a:r>
              <a:rPr lang="en-US" dirty="0"/>
              <a:t> from 88MHz to 108 </a:t>
            </a:r>
            <a:r>
              <a:rPr lang="en-US" dirty="0" err="1"/>
              <a:t>MHz.</a:t>
            </a:r>
            <a:endParaRPr lang="en-US" dirty="0"/>
          </a:p>
          <a:p>
            <a:endParaRPr lang="en-US" dirty="0"/>
          </a:p>
          <a:p>
            <a:r>
              <a:rPr lang="en-US" dirty="0"/>
              <a:t>The VCEO of the transistor used in the above circuit is 40V , thus a power supply of lower voltages is used (a 9V Power supply)</a:t>
            </a:r>
          </a:p>
          <a:p>
            <a:endParaRPr lang="en-US" dirty="0"/>
          </a:p>
          <a:p>
            <a:r>
              <a:rPr lang="en-US" dirty="0"/>
              <a:t>  The height of the antenna used to be 1/4</a:t>
            </a:r>
            <a:r>
              <a:rPr lang="en-US" baseline="30000" dirty="0"/>
              <a:t>th</a:t>
            </a:r>
            <a:r>
              <a:rPr lang="en-US" dirty="0"/>
              <a:t> of wavelength of </a:t>
            </a:r>
            <a:r>
              <a:rPr lang="en-US"/>
              <a:t>the signal used.</a:t>
            </a:r>
          </a:p>
          <a:p>
            <a:pPr marL="45720" indent="0">
              <a:buNone/>
            </a:pPr>
            <a:endParaRPr lang="en-IN" dirty="0"/>
          </a:p>
        </p:txBody>
      </p:sp>
      <p:sp>
        <p:nvSpPr>
          <p:cNvPr id="3" name="Title 2">
            <a:extLst>
              <a:ext uri="{FF2B5EF4-FFF2-40B4-BE49-F238E27FC236}">
                <a16:creationId xmlns:a16="http://schemas.microsoft.com/office/drawing/2014/main" id="{4B48EFD3-B361-418E-9BA2-A89A35CDCFB4}"/>
              </a:ext>
            </a:extLst>
          </p:cNvPr>
          <p:cNvSpPr>
            <a:spLocks noGrp="1"/>
          </p:cNvSpPr>
          <p:nvPr>
            <p:ph type="title"/>
          </p:nvPr>
        </p:nvSpPr>
        <p:spPr/>
        <p:txBody>
          <a:bodyPr/>
          <a:lstStyle/>
          <a:p>
            <a:r>
              <a:rPr lang="en-US" sz="8000" dirty="0">
                <a:latin typeface="Bahnschrift Condensed" panose="020B0502040204020203" pitchFamily="34" charset="0"/>
              </a:rPr>
              <a:t>CONCLUSION</a:t>
            </a:r>
            <a:endParaRPr lang="en-IN" sz="8000" dirty="0">
              <a:latin typeface="Bahnschrift Condensed" panose="020B0502040204020203" pitchFamily="34" charset="0"/>
            </a:endParaRPr>
          </a:p>
        </p:txBody>
      </p:sp>
    </p:spTree>
    <p:extLst>
      <p:ext uri="{BB962C8B-B14F-4D97-AF65-F5344CB8AC3E}">
        <p14:creationId xmlns:p14="http://schemas.microsoft.com/office/powerpoint/2010/main" val="845750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2220428"/>
            <a:ext cx="8001000" cy="1938992"/>
          </a:xfrm>
          <a:prstGeom prst="rect">
            <a:avLst/>
          </a:prstGeom>
          <a:noFill/>
        </p:spPr>
        <p:txBody>
          <a:bodyPr wrap="square" rtlCol="0">
            <a:spAutoFit/>
          </a:bodyPr>
          <a:lstStyle/>
          <a:p>
            <a:pPr algn="ctr"/>
            <a:r>
              <a:rPr lang="en-US" sz="12000" dirty="0">
                <a:latin typeface="Bahnschrift SemiBold SemiConden" panose="020B0502040204020203" pitchFamily="34" charset="0"/>
              </a:rPr>
              <a:t>THANK YOU</a:t>
            </a:r>
          </a:p>
        </p:txBody>
      </p:sp>
    </p:spTree>
    <p:extLst>
      <p:ext uri="{BB962C8B-B14F-4D97-AF65-F5344CB8AC3E}">
        <p14:creationId xmlns:p14="http://schemas.microsoft.com/office/powerpoint/2010/main" val="3796111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6B1B81-3DB0-4871-809F-2A605857F52A}"/>
              </a:ext>
            </a:extLst>
          </p:cNvPr>
          <p:cNvSpPr>
            <a:spLocks noGrp="1"/>
          </p:cNvSpPr>
          <p:nvPr>
            <p:ph idx="1"/>
          </p:nvPr>
        </p:nvSpPr>
        <p:spPr/>
        <p:txBody>
          <a:bodyPr/>
          <a:lstStyle/>
          <a:p>
            <a:r>
              <a:rPr lang="en-US" dirty="0"/>
              <a:t> INTRODUCTION </a:t>
            </a:r>
          </a:p>
          <a:p>
            <a:r>
              <a:rPr lang="en-US" dirty="0"/>
              <a:t> WORKING PRINCIPLE</a:t>
            </a:r>
          </a:p>
          <a:p>
            <a:r>
              <a:rPr lang="en-US" dirty="0"/>
              <a:t>COMPONENTS USED </a:t>
            </a:r>
          </a:p>
          <a:p>
            <a:r>
              <a:rPr lang="en-US" dirty="0"/>
              <a:t> CIRCUIT DIAGRAM</a:t>
            </a:r>
          </a:p>
          <a:p>
            <a:r>
              <a:rPr lang="en-US" dirty="0"/>
              <a:t> APPLICATIONS OF FM TRANSMITTER</a:t>
            </a:r>
          </a:p>
          <a:p>
            <a:r>
              <a:rPr lang="en-US" dirty="0"/>
              <a:t>ADVANTAGES </a:t>
            </a:r>
          </a:p>
          <a:p>
            <a:r>
              <a:rPr lang="en-US" dirty="0"/>
              <a:t>DISADVANTAGES</a:t>
            </a:r>
          </a:p>
          <a:p>
            <a:endParaRPr lang="en-US" dirty="0"/>
          </a:p>
          <a:p>
            <a:endParaRPr lang="en-US" dirty="0"/>
          </a:p>
          <a:p>
            <a:endParaRPr lang="en-US" dirty="0"/>
          </a:p>
          <a:p>
            <a:endParaRPr lang="en-US" dirty="0"/>
          </a:p>
          <a:p>
            <a:pPr marL="45720" indent="0">
              <a:buNone/>
            </a:pPr>
            <a:endParaRPr lang="en-IN" dirty="0"/>
          </a:p>
        </p:txBody>
      </p:sp>
      <p:sp>
        <p:nvSpPr>
          <p:cNvPr id="3" name="Title 2">
            <a:extLst>
              <a:ext uri="{FF2B5EF4-FFF2-40B4-BE49-F238E27FC236}">
                <a16:creationId xmlns:a16="http://schemas.microsoft.com/office/drawing/2014/main" id="{1443CD7F-489D-45A7-B5F0-C083AF946B34}"/>
              </a:ext>
            </a:extLst>
          </p:cNvPr>
          <p:cNvSpPr>
            <a:spLocks noGrp="1"/>
          </p:cNvSpPr>
          <p:nvPr>
            <p:ph type="title"/>
          </p:nvPr>
        </p:nvSpPr>
        <p:spPr/>
        <p:txBody>
          <a:bodyPr/>
          <a:lstStyle/>
          <a:p>
            <a:r>
              <a:rPr lang="en-US" sz="8000" dirty="0">
                <a:latin typeface="Bahnschrift Condensed" panose="020B0502040204020203" pitchFamily="34" charset="0"/>
              </a:rPr>
              <a:t>CONTENTS</a:t>
            </a:r>
            <a:endParaRPr lang="en-IN" sz="8000" dirty="0">
              <a:latin typeface="Bahnschrift Condensed" panose="020B0502040204020203" pitchFamily="34" charset="0"/>
            </a:endParaRPr>
          </a:p>
        </p:txBody>
      </p:sp>
    </p:spTree>
    <p:extLst>
      <p:ext uri="{BB962C8B-B14F-4D97-AF65-F5344CB8AC3E}">
        <p14:creationId xmlns:p14="http://schemas.microsoft.com/office/powerpoint/2010/main" val="962903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0" i="0" dirty="0">
                <a:solidFill>
                  <a:schemeClr val="tx2">
                    <a:lumMod val="75000"/>
                  </a:schemeClr>
                </a:solidFill>
                <a:effectLst/>
              </a:rPr>
              <a:t>FM transmission is done by the process of audio pre amplification, modulation and then transmission.</a:t>
            </a:r>
          </a:p>
          <a:p>
            <a:r>
              <a:rPr lang="en-US" b="0" i="0" dirty="0">
                <a:solidFill>
                  <a:schemeClr val="tx2">
                    <a:lumMod val="75000"/>
                  </a:schemeClr>
                </a:solidFill>
                <a:effectLst/>
              </a:rPr>
              <a:t>Here we have adapted the same formula by first amplifying the audio signal, generating a carrier signal using an oscillating and then modulating the carrier signal with the amplified audio signal.</a:t>
            </a:r>
          </a:p>
          <a:p>
            <a:r>
              <a:rPr lang="en-US" b="1" i="0" dirty="0">
                <a:solidFill>
                  <a:schemeClr val="tx2">
                    <a:lumMod val="75000"/>
                  </a:schemeClr>
                </a:solidFill>
                <a:effectLst/>
              </a:rPr>
              <a:t>The amplification is done by an amplifier, whereas the modulation and carrier signal generation is done by an variable frequency.</a:t>
            </a:r>
          </a:p>
          <a:p>
            <a:r>
              <a:rPr lang="en-US" b="1" dirty="0">
                <a:solidFill>
                  <a:schemeClr val="tx2">
                    <a:lumMod val="75000"/>
                  </a:schemeClr>
                </a:solidFill>
              </a:rPr>
              <a:t> </a:t>
            </a:r>
            <a:r>
              <a:rPr lang="en-US" b="0" i="0" dirty="0">
                <a:solidFill>
                  <a:schemeClr val="tx2">
                    <a:lumMod val="75000"/>
                  </a:schemeClr>
                </a:solidFill>
                <a:effectLst/>
              </a:rPr>
              <a:t>The frequency is set at anywhere between the FM frequency range is </a:t>
            </a:r>
            <a:r>
              <a:rPr lang="en-IN" b="0" i="0" dirty="0">
                <a:solidFill>
                  <a:schemeClr val="tx2">
                    <a:lumMod val="75000"/>
                  </a:schemeClr>
                </a:solidFill>
                <a:effectLst/>
              </a:rPr>
              <a:t>from 88MHz to 108MHz</a:t>
            </a:r>
            <a:endParaRPr lang="en-US" b="1" i="0" dirty="0">
              <a:solidFill>
                <a:schemeClr val="tx2">
                  <a:lumMod val="75000"/>
                </a:schemeClr>
              </a:solidFill>
              <a:effectLst/>
            </a:endParaRPr>
          </a:p>
          <a:p>
            <a:endParaRPr lang="en-US" b="1" dirty="0">
              <a:solidFill>
                <a:schemeClr val="tx2">
                  <a:lumMod val="75000"/>
                </a:schemeClr>
              </a:solidFill>
              <a:latin typeface="Bahnschrift SemiBold SemiConden" panose="020B0502040204020203" pitchFamily="34" charset="0"/>
            </a:endParaRPr>
          </a:p>
          <a:p>
            <a:pPr marL="45720" indent="0">
              <a:buNone/>
            </a:pPr>
            <a:endParaRPr lang="en-US" b="1" dirty="0">
              <a:solidFill>
                <a:schemeClr val="tx2">
                  <a:lumMod val="75000"/>
                </a:schemeClr>
              </a:solidFill>
              <a:latin typeface="Bahnschrift SemiBold SemiConden" panose="020B0502040204020203" pitchFamily="34" charset="0"/>
            </a:endParaRPr>
          </a:p>
          <a:p>
            <a:pPr marL="45720" indent="0">
              <a:buNone/>
            </a:pPr>
            <a:endParaRPr lang="en-US" dirty="0">
              <a:solidFill>
                <a:srgbClr val="666666"/>
              </a:solidFill>
              <a:latin typeface="Bahnschrift SemiBold SemiConden" panose="020B0502040204020203" pitchFamily="34" charset="0"/>
            </a:endParaRPr>
          </a:p>
          <a:p>
            <a:pPr marL="45720" indent="0">
              <a:buNone/>
            </a:pPr>
            <a:endParaRPr lang="en-US" dirty="0">
              <a:latin typeface="Bahnschrift SemiBold SemiConden" panose="020B0502040204020203" pitchFamily="34" charset="0"/>
            </a:endParaRPr>
          </a:p>
        </p:txBody>
      </p:sp>
      <p:sp>
        <p:nvSpPr>
          <p:cNvPr id="2" name="Title 1"/>
          <p:cNvSpPr>
            <a:spLocks noGrp="1"/>
          </p:cNvSpPr>
          <p:nvPr>
            <p:ph type="title"/>
          </p:nvPr>
        </p:nvSpPr>
        <p:spPr/>
        <p:txBody>
          <a:bodyPr/>
          <a:lstStyle/>
          <a:p>
            <a:r>
              <a:rPr lang="en-US" sz="8000" dirty="0">
                <a:latin typeface="Bahnschrift Condensed" panose="020B0502040204020203" pitchFamily="34" charset="0"/>
              </a:rPr>
              <a:t>INTRODUCTION</a:t>
            </a:r>
          </a:p>
        </p:txBody>
      </p:sp>
    </p:spTree>
    <p:extLst>
      <p:ext uri="{BB962C8B-B14F-4D97-AF65-F5344CB8AC3E}">
        <p14:creationId xmlns:p14="http://schemas.microsoft.com/office/powerpoint/2010/main" val="3742382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 indent="0">
              <a:buNone/>
            </a:pPr>
            <a:r>
              <a:rPr lang="en-US" dirty="0"/>
              <a:t> FM transmission is done by the process of audio pre amplification, modulation and then transmission. ... The power of the FM signal from the oscillator is then amplified using a power amplifier to produce a low impedance output, matching that with the antenna</a:t>
            </a:r>
          </a:p>
          <a:p>
            <a:pPr marL="45720" indent="0">
              <a:buNone/>
            </a:pPr>
            <a:endParaRPr lang="en-US" dirty="0"/>
          </a:p>
        </p:txBody>
      </p:sp>
      <p:sp>
        <p:nvSpPr>
          <p:cNvPr id="3" name="Title 2"/>
          <p:cNvSpPr>
            <a:spLocks noGrp="1"/>
          </p:cNvSpPr>
          <p:nvPr>
            <p:ph type="title"/>
          </p:nvPr>
        </p:nvSpPr>
        <p:spPr/>
        <p:txBody>
          <a:bodyPr/>
          <a:lstStyle/>
          <a:p>
            <a:r>
              <a:rPr lang="en-US" sz="6600" dirty="0">
                <a:latin typeface="Bahnschrift Condensed" panose="020B0502040204020203" pitchFamily="34" charset="0"/>
              </a:rPr>
              <a:t>WORKING PRINCIPLE</a:t>
            </a:r>
          </a:p>
        </p:txBody>
      </p:sp>
      <p:pic>
        <p:nvPicPr>
          <p:cNvPr id="5" name="Picture 4">
            <a:extLst>
              <a:ext uri="{FF2B5EF4-FFF2-40B4-BE49-F238E27FC236}">
                <a16:creationId xmlns:a16="http://schemas.microsoft.com/office/drawing/2014/main" id="{3275C4C4-0231-4AA1-B485-E49885E0B4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3200400"/>
            <a:ext cx="4597346" cy="3101913"/>
          </a:xfrm>
          <a:prstGeom prst="rect">
            <a:avLst/>
          </a:prstGeom>
        </p:spPr>
      </p:pic>
    </p:spTree>
    <p:extLst>
      <p:ext uri="{BB962C8B-B14F-4D97-AF65-F5344CB8AC3E}">
        <p14:creationId xmlns:p14="http://schemas.microsoft.com/office/powerpoint/2010/main" val="4149090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999" y="1752600"/>
            <a:ext cx="8407893" cy="5181600"/>
          </a:xfrm>
        </p:spPr>
        <p:txBody>
          <a:bodyPr>
            <a:normAutofit fontScale="70000" lnSpcReduction="20000"/>
          </a:bodyPr>
          <a:lstStyle/>
          <a:p>
            <a:r>
              <a:rPr lang="en-US" sz="2600" b="1" u="sng" dirty="0"/>
              <a:t>Design of Audio Pre-amplifier</a:t>
            </a:r>
            <a:r>
              <a:rPr lang="en-US" sz="2600" b="1" dirty="0"/>
              <a:t>:</a:t>
            </a:r>
          </a:p>
          <a:p>
            <a:pPr marL="45720" indent="0">
              <a:buNone/>
            </a:pPr>
            <a:r>
              <a:rPr lang="en-US" sz="2600" dirty="0"/>
              <a:t>   Here we are designing a simple single stage common emitter amplifier as the pre-amplifier.</a:t>
            </a:r>
          </a:p>
          <a:p>
            <a:r>
              <a:rPr lang="en-US" sz="2600" b="1" dirty="0"/>
              <a:t> </a:t>
            </a:r>
            <a:r>
              <a:rPr lang="en-US" sz="2600" b="1" u="sng" dirty="0"/>
              <a:t>Selection of V(cc) </a:t>
            </a:r>
            <a:r>
              <a:rPr lang="en-US" sz="2600" b="1" dirty="0"/>
              <a:t>: </a:t>
            </a:r>
            <a:r>
              <a:rPr lang="en-US" sz="2600" dirty="0"/>
              <a:t>Here we have selected the NPN Bipolar Junction Transistor, BC109. Since V</a:t>
            </a:r>
            <a:r>
              <a:rPr lang="en-US" sz="2600" baseline="-25000" dirty="0"/>
              <a:t>CEO</a:t>
            </a:r>
            <a:r>
              <a:rPr lang="en-US" sz="2600" dirty="0"/>
              <a:t> for this transistor is around 40V, we choose a much lesser </a:t>
            </a:r>
            <a:r>
              <a:rPr lang="en-US" sz="2600" dirty="0" err="1"/>
              <a:t>Vcc</a:t>
            </a:r>
            <a:r>
              <a:rPr lang="en-US" sz="2600" dirty="0"/>
              <a:t>, of about 9V.</a:t>
            </a:r>
          </a:p>
          <a:p>
            <a:r>
              <a:rPr lang="en-US" sz="2600" b="1" u="sng" dirty="0"/>
              <a:t> Selection of Load Resistor, R4</a:t>
            </a:r>
            <a:r>
              <a:rPr lang="en-US" sz="2600" b="1" dirty="0"/>
              <a:t>: </a:t>
            </a:r>
            <a:r>
              <a:rPr lang="en-US" sz="2600" dirty="0"/>
              <a:t>R4=4.5K. We select a 5K resistor for better operation.</a:t>
            </a:r>
          </a:p>
          <a:p>
            <a:r>
              <a:rPr lang="en-US" sz="2600" b="1" u="sng" dirty="0"/>
              <a:t>Selection of Voltage Divider Resistors R2 and R3</a:t>
            </a:r>
            <a:r>
              <a:rPr lang="en-US" sz="2600" b="1" dirty="0"/>
              <a:t>: </a:t>
            </a:r>
            <a:r>
              <a:rPr lang="en-US" sz="2600" dirty="0"/>
              <a:t>The voltage divider resistors, R2=22K resistor,R3=90K resistor.</a:t>
            </a:r>
          </a:p>
          <a:p>
            <a:r>
              <a:rPr lang="en-US" sz="2600" b="1" u="sng" dirty="0"/>
              <a:t>Selection of Emitter Resistor R5</a:t>
            </a:r>
            <a:r>
              <a:rPr lang="en-US" sz="2600" b="1" dirty="0"/>
              <a:t>: </a:t>
            </a:r>
            <a:r>
              <a:rPr lang="en-US" sz="2600" dirty="0"/>
              <a:t>R5=540 Ohms. Here we select a 500 Ohms resistor.  It serves the purpose of bypassing the emitter current.</a:t>
            </a:r>
          </a:p>
          <a:p>
            <a:r>
              <a:rPr lang="en-US" sz="2600" b="1" dirty="0"/>
              <a:t> </a:t>
            </a:r>
            <a:r>
              <a:rPr lang="en-US" sz="2600" b="1" u="sng" dirty="0"/>
              <a:t>Selection of coupling capacitor, C1</a:t>
            </a:r>
            <a:r>
              <a:rPr lang="en-US" sz="2600" b="1" dirty="0"/>
              <a:t>: </a:t>
            </a:r>
            <a:r>
              <a:rPr lang="en-US" sz="2600" dirty="0"/>
              <a:t>Here we select a value of 5 </a:t>
            </a:r>
            <a:r>
              <a:rPr lang="en-US" sz="2600" dirty="0" err="1"/>
              <a:t>uF</a:t>
            </a:r>
            <a:r>
              <a:rPr lang="en-US" sz="2600" dirty="0"/>
              <a:t>.</a:t>
            </a:r>
          </a:p>
          <a:p>
            <a:r>
              <a:rPr lang="en-US" sz="2600" b="1" dirty="0"/>
              <a:t> </a:t>
            </a:r>
            <a:r>
              <a:rPr lang="en-US" sz="2600" b="1" u="sng" dirty="0"/>
              <a:t>Selection of Microphone Resistor R1</a:t>
            </a:r>
            <a:r>
              <a:rPr lang="en-US" sz="2600" b="1" dirty="0"/>
              <a:t>: </a:t>
            </a:r>
            <a:r>
              <a:rPr lang="en-US" sz="2600" dirty="0"/>
              <a:t>Here we select a 18K resistor.</a:t>
            </a:r>
          </a:p>
          <a:p>
            <a:r>
              <a:rPr lang="en-US" sz="2600" b="1" dirty="0"/>
              <a:t> </a:t>
            </a:r>
            <a:r>
              <a:rPr lang="en-US" sz="2600" b="1" u="sng" dirty="0"/>
              <a:t>Selection of Bypass Capacitor, C4</a:t>
            </a:r>
            <a:r>
              <a:rPr lang="en-US" sz="2600" b="1" dirty="0"/>
              <a:t>: </a:t>
            </a:r>
            <a:r>
              <a:rPr lang="en-US" sz="2600" dirty="0"/>
              <a:t>Here we select an electrolyte capacitor of 15 </a:t>
            </a:r>
            <a:r>
              <a:rPr lang="en-US" sz="2600" dirty="0" err="1"/>
              <a:t>uF</a:t>
            </a:r>
            <a:r>
              <a:rPr lang="en-US" sz="2600" dirty="0"/>
              <a:t>, which bypasses the DC signal.</a:t>
            </a:r>
          </a:p>
          <a:p>
            <a:endParaRPr lang="en-US" dirty="0"/>
          </a:p>
        </p:txBody>
      </p:sp>
      <p:sp>
        <p:nvSpPr>
          <p:cNvPr id="3" name="Title 2"/>
          <p:cNvSpPr>
            <a:spLocks noGrp="1"/>
          </p:cNvSpPr>
          <p:nvPr>
            <p:ph type="title"/>
          </p:nvPr>
        </p:nvSpPr>
        <p:spPr/>
        <p:txBody>
          <a:bodyPr/>
          <a:lstStyle/>
          <a:p>
            <a:r>
              <a:rPr lang="en-US" sz="6000" dirty="0">
                <a:latin typeface="Bahnschrift Condensed" panose="020B0502040204020203" pitchFamily="34" charset="0"/>
              </a:rPr>
              <a:t>COMPONENTS USED</a:t>
            </a:r>
          </a:p>
        </p:txBody>
      </p:sp>
    </p:spTree>
    <p:extLst>
      <p:ext uri="{BB962C8B-B14F-4D97-AF65-F5344CB8AC3E}">
        <p14:creationId xmlns:p14="http://schemas.microsoft.com/office/powerpoint/2010/main" val="1608806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lnSpcReduction="10000"/>
              </a:bodyPr>
              <a:lstStyle/>
              <a:p>
                <a:r>
                  <a:rPr lang="en-US" b="1" u="sng" dirty="0"/>
                  <a:t>Design of Oscillator Circuit</a:t>
                </a:r>
                <a:r>
                  <a:rPr lang="en-US" b="1" dirty="0"/>
                  <a:t>:</a:t>
                </a:r>
              </a:p>
              <a:p>
                <a:pPr marL="45720" indent="0">
                  <a:buNone/>
                </a:pPr>
                <a:r>
                  <a:rPr lang="en-US" b="1" dirty="0"/>
                  <a:t>a) Selection of tank circuit components  L1 and C6: </a:t>
                </a:r>
                <a:r>
                  <a:rPr lang="en-US" dirty="0"/>
                  <a:t>Let us    select a 0.2uH inductor. Here we select a variable capacitor in the range 5 to 20pF.</a:t>
                </a:r>
              </a:p>
              <a:p>
                <a:pPr marL="45720" indent="0">
                  <a:buNone/>
                </a:pPr>
                <a:r>
                  <a:rPr lang="en-US" dirty="0"/>
                  <a:t>The frequency of oscillation is given as </a:t>
                </a:r>
                <a:r>
                  <a:rPr lang="en-US" dirty="0">
                    <a:solidFill>
                      <a:srgbClr val="002060"/>
                    </a:solidFill>
                  </a:rPr>
                  <a:t>f=1/2</a:t>
                </a:r>
                <a14:m>
                  <m:oMath xmlns:m="http://schemas.openxmlformats.org/officeDocument/2006/math">
                    <m:r>
                      <a:rPr lang="en-US" i="1" smtClean="0">
                        <a:solidFill>
                          <a:srgbClr val="002060"/>
                        </a:solidFill>
                        <a:latin typeface="Cambria Math" panose="02040503050406030204" pitchFamily="18" charset="0"/>
                        <a:ea typeface="Cambria Math" panose="02040503050406030204" pitchFamily="18" charset="0"/>
                      </a:rPr>
                      <m:t>𝜋</m:t>
                    </m:r>
                    <m:rad>
                      <m:radPr>
                        <m:degHide m:val="on"/>
                        <m:ctrlPr>
                          <a:rPr lang="en-US" i="1" smtClean="0">
                            <a:solidFill>
                              <a:srgbClr val="002060"/>
                            </a:solidFill>
                            <a:latin typeface="Cambria Math" panose="02040503050406030204" pitchFamily="18" charset="0"/>
                            <a:ea typeface="Cambria Math" panose="02040503050406030204" pitchFamily="18" charset="0"/>
                          </a:rPr>
                        </m:ctrlPr>
                      </m:radPr>
                      <m:deg/>
                      <m:e>
                        <m:r>
                          <a:rPr lang="en-US" b="0" i="1" smtClean="0">
                            <a:solidFill>
                              <a:srgbClr val="002060"/>
                            </a:solidFill>
                            <a:latin typeface="Cambria Math" panose="02040503050406030204" pitchFamily="18" charset="0"/>
                            <a:ea typeface="Cambria Math" panose="02040503050406030204" pitchFamily="18" charset="0"/>
                          </a:rPr>
                          <m:t>𝐿𝐶</m:t>
                        </m:r>
                      </m:e>
                    </m:rad>
                  </m:oMath>
                </a14:m>
                <a:r>
                  <a:rPr lang="en-US" dirty="0"/>
                  <a:t>.</a:t>
                </a:r>
              </a:p>
              <a:p>
                <a:pPr marL="45720" indent="0">
                  <a:buNone/>
                </a:pPr>
                <a:r>
                  <a:rPr lang="en-US" b="1" dirty="0"/>
                  <a:t>b) Selection of Tank Capacitor, C9: </a:t>
                </a:r>
                <a:r>
                  <a:rPr lang="en-US" dirty="0"/>
                  <a:t>Let us select a 5 pF capacitor.</a:t>
                </a:r>
              </a:p>
              <a:p>
                <a:pPr marL="45720" indent="0">
                  <a:buNone/>
                </a:pPr>
                <a:r>
                  <a:rPr lang="en-US" b="1" dirty="0"/>
                  <a:t>c) Selection of bias resistors R6 and R7: W</a:t>
                </a:r>
                <a:r>
                  <a:rPr lang="en-US" dirty="0"/>
                  <a:t>e select the values of bias resistors R6 and R7 to be 9 K</a:t>
                </a:r>
                <a:r>
                  <a:rPr lang="el-GR" dirty="0"/>
                  <a:t> Ω</a:t>
                </a:r>
                <a:r>
                  <a:rPr lang="en-US" dirty="0"/>
                  <a:t> and 40 K</a:t>
                </a:r>
                <a:r>
                  <a:rPr lang="el-GR" dirty="0"/>
                  <a:t> Ω</a:t>
                </a:r>
                <a:r>
                  <a:rPr lang="en-US" dirty="0"/>
                  <a:t> respectively.</a:t>
                </a:r>
              </a:p>
              <a:p>
                <a:pPr marL="45720" indent="0">
                  <a:buNone/>
                </a:pPr>
                <a:r>
                  <a:rPr lang="en-US" b="1" dirty="0"/>
                  <a:t>d) Selection of coupling capacitor, C3: </a:t>
                </a:r>
                <a:r>
                  <a:rPr lang="en-US" dirty="0"/>
                  <a:t>Here we select electrolyte capacitors of about  0.01 </a:t>
                </a:r>
                <a:r>
                  <a:rPr lang="en-US" dirty="0" err="1"/>
                  <a:t>μFarad</a:t>
                </a:r>
                <a:r>
                  <a:rPr lang="en-US" dirty="0"/>
                  <a:t> as the coupling capacitor.</a:t>
                </a:r>
              </a:p>
              <a:p>
                <a:pPr marL="45720" indent="0">
                  <a:buNone/>
                </a:pPr>
                <a:r>
                  <a:rPr lang="en-US" b="1" dirty="0"/>
                  <a:t>e) Selection of emitter resistor, R8: T</a:t>
                </a:r>
                <a:r>
                  <a:rPr lang="en-US" dirty="0"/>
                  <a:t>he value of emitter resistor to be around 1K</a:t>
                </a:r>
                <a:r>
                  <a:rPr lang="el-GR" dirty="0"/>
                  <a:t>Ω</a:t>
                </a:r>
                <a:r>
                  <a:rPr lang="en-US" dirty="0"/>
                  <a:t>.</a:t>
                </a:r>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145" t="-1383" r="-1594" b="-830"/>
                </a:stretch>
              </a:blipFill>
            </p:spPr>
            <p:txBody>
              <a:bodyPr/>
              <a:lstStyle/>
              <a:p>
                <a:r>
                  <a:rPr lang="en-IN">
                    <a:noFill/>
                  </a:rPr>
                  <a:t> </a:t>
                </a:r>
              </a:p>
            </p:txBody>
          </p:sp>
        </mc:Fallback>
      </mc:AlternateContent>
      <p:sp>
        <p:nvSpPr>
          <p:cNvPr id="3" name="Title 2"/>
          <p:cNvSpPr>
            <a:spLocks noGrp="1"/>
          </p:cNvSpPr>
          <p:nvPr>
            <p:ph type="title"/>
          </p:nvPr>
        </p:nvSpPr>
        <p:spPr/>
        <p:txBody>
          <a:bodyPr/>
          <a:lstStyle/>
          <a:p>
            <a:r>
              <a:rPr lang="en-US" sz="6000" dirty="0">
                <a:latin typeface="Bahnschrift Condensed" panose="020B0502040204020203" pitchFamily="34" charset="0"/>
              </a:rPr>
              <a:t>.</a:t>
            </a:r>
          </a:p>
        </p:txBody>
      </p:sp>
    </p:spTree>
    <p:extLst>
      <p:ext uri="{BB962C8B-B14F-4D97-AF65-F5344CB8AC3E}">
        <p14:creationId xmlns:p14="http://schemas.microsoft.com/office/powerpoint/2010/main" val="4097834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a:t>Design of Power Amplifier Circuit</a:t>
            </a:r>
            <a:r>
              <a:rPr lang="en-US" b="1" dirty="0"/>
              <a:t>:</a:t>
            </a:r>
          </a:p>
          <a:p>
            <a:pPr marL="45720" indent="0" algn="just">
              <a:buNone/>
            </a:pPr>
            <a:r>
              <a:rPr lang="en-US" dirty="0"/>
              <a:t>Since we require a low power output, we prefer using a class A power amplifier with LC tank circuit at the output. Here we select the biasing resistor to be about 20k</a:t>
            </a:r>
            <a:r>
              <a:rPr lang="el-GR" dirty="0"/>
              <a:t>Ω</a:t>
            </a:r>
            <a:r>
              <a:rPr lang="en-US" dirty="0"/>
              <a:t> and coupling capacitor of about 10 </a:t>
            </a:r>
            <a:r>
              <a:rPr lang="en-US" dirty="0" err="1"/>
              <a:t>pF.</a:t>
            </a:r>
            <a:endParaRPr lang="en-US" dirty="0"/>
          </a:p>
          <a:p>
            <a:r>
              <a:rPr lang="en-US" b="1" u="sng" dirty="0"/>
              <a:t>Selection of Antenna</a:t>
            </a:r>
            <a:r>
              <a:rPr lang="en-US" b="1" dirty="0"/>
              <a:t>:</a:t>
            </a:r>
          </a:p>
          <a:p>
            <a:pPr marL="45720" indent="0">
              <a:buNone/>
            </a:pPr>
            <a:r>
              <a:rPr lang="en-US" dirty="0"/>
              <a:t>Since the range is about 2 km, we can prepare an antenna using a stick antenna or a wire of 30 inches approximately which would be about 1/4</a:t>
            </a:r>
            <a:r>
              <a:rPr lang="en-US" baseline="30000" dirty="0"/>
              <a:t>th</a:t>
            </a:r>
            <a:r>
              <a:rPr lang="en-US" dirty="0"/>
              <a:t> of the transmitting wavelength.</a:t>
            </a:r>
          </a:p>
          <a:p>
            <a:endParaRPr lang="en-US" dirty="0"/>
          </a:p>
        </p:txBody>
      </p:sp>
      <p:sp>
        <p:nvSpPr>
          <p:cNvPr id="3" name="Title 2"/>
          <p:cNvSpPr>
            <a:spLocks noGrp="1"/>
          </p:cNvSpPr>
          <p:nvPr>
            <p:ph type="title"/>
          </p:nvPr>
        </p:nvSpPr>
        <p:spPr/>
        <p:txBody>
          <a:bodyPr/>
          <a:lstStyle/>
          <a:p>
            <a:r>
              <a:rPr lang="en-US" sz="6600" dirty="0">
                <a:latin typeface="Bahnschrift Condensed" panose="020B0502040204020203" pitchFamily="34" charset="0"/>
              </a:rPr>
              <a:t>.</a:t>
            </a:r>
          </a:p>
        </p:txBody>
      </p:sp>
    </p:spTree>
    <p:extLst>
      <p:ext uri="{BB962C8B-B14F-4D97-AF65-F5344CB8AC3E}">
        <p14:creationId xmlns:p14="http://schemas.microsoft.com/office/powerpoint/2010/main" val="1352221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21D122-BA5E-480C-93BB-FF7B6483006A}"/>
              </a:ext>
            </a:extLst>
          </p:cNvPr>
          <p:cNvSpPr>
            <a:spLocks noGrp="1"/>
          </p:cNvSpPr>
          <p:nvPr>
            <p:ph type="title"/>
          </p:nvPr>
        </p:nvSpPr>
        <p:spPr/>
        <p:txBody>
          <a:bodyPr/>
          <a:lstStyle/>
          <a:p>
            <a:r>
              <a:rPr lang="en-US" dirty="0"/>
              <a:t>.</a:t>
            </a:r>
            <a:endParaRPr lang="en-IN" dirty="0"/>
          </a:p>
        </p:txBody>
      </p:sp>
      <p:sp>
        <p:nvSpPr>
          <p:cNvPr id="6" name="TextBox 5">
            <a:extLst>
              <a:ext uri="{FF2B5EF4-FFF2-40B4-BE49-F238E27FC236}">
                <a16:creationId xmlns:a16="http://schemas.microsoft.com/office/drawing/2014/main" id="{97D900AC-A9EF-4F67-B7D9-6281B3780236}"/>
              </a:ext>
            </a:extLst>
          </p:cNvPr>
          <p:cNvSpPr txBox="1"/>
          <p:nvPr/>
        </p:nvSpPr>
        <p:spPr>
          <a:xfrm>
            <a:off x="304800" y="3609061"/>
            <a:ext cx="2971800" cy="369332"/>
          </a:xfrm>
          <a:prstGeom prst="rect">
            <a:avLst/>
          </a:prstGeom>
          <a:noFill/>
        </p:spPr>
        <p:txBody>
          <a:bodyPr wrap="square" rtlCol="0">
            <a:spAutoFit/>
          </a:bodyPr>
          <a:lstStyle/>
          <a:p>
            <a:r>
              <a:rPr lang="en-US" dirty="0">
                <a:latin typeface="Bahnschrift SemiBold SemiConden" panose="020B0502040204020203" pitchFamily="34" charset="0"/>
              </a:rPr>
              <a:t>BC109BP TRANSISTOR</a:t>
            </a:r>
            <a:endParaRPr lang="en-IN" dirty="0">
              <a:latin typeface="Bahnschrift SemiBold SemiConden" panose="020B0502040204020203" pitchFamily="34" charset="0"/>
            </a:endParaRPr>
          </a:p>
        </p:txBody>
      </p:sp>
      <p:pic>
        <p:nvPicPr>
          <p:cNvPr id="8" name="Picture 7">
            <a:extLst>
              <a:ext uri="{FF2B5EF4-FFF2-40B4-BE49-F238E27FC236}">
                <a16:creationId xmlns:a16="http://schemas.microsoft.com/office/drawing/2014/main" id="{0C046528-B09E-48DA-B77B-20A12A5E42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1" y="4038600"/>
            <a:ext cx="2438400" cy="1981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8EA1255D-A80C-4DC2-A0E8-CAD1DB6CBBB7}"/>
              </a:ext>
            </a:extLst>
          </p:cNvPr>
          <p:cNvSpPr txBox="1"/>
          <p:nvPr/>
        </p:nvSpPr>
        <p:spPr>
          <a:xfrm>
            <a:off x="1066800" y="6121891"/>
            <a:ext cx="1981200" cy="369332"/>
          </a:xfrm>
          <a:prstGeom prst="rect">
            <a:avLst/>
          </a:prstGeom>
          <a:noFill/>
        </p:spPr>
        <p:txBody>
          <a:bodyPr wrap="square" rtlCol="0">
            <a:spAutoFit/>
          </a:bodyPr>
          <a:lstStyle/>
          <a:p>
            <a:r>
              <a:rPr lang="en-US" dirty="0"/>
              <a:t>RESISTORS</a:t>
            </a:r>
            <a:endParaRPr lang="en-IN" dirty="0"/>
          </a:p>
        </p:txBody>
      </p:sp>
      <p:pic>
        <p:nvPicPr>
          <p:cNvPr id="11" name="Picture 10">
            <a:extLst>
              <a:ext uri="{FF2B5EF4-FFF2-40B4-BE49-F238E27FC236}">
                <a16:creationId xmlns:a16="http://schemas.microsoft.com/office/drawing/2014/main" id="{FE11A4BE-1904-4ECE-85D3-80A9D7C398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8630" y="1822736"/>
            <a:ext cx="2286000" cy="17863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6F33C601-056F-47DD-8106-7032F847AE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200" y="1821698"/>
            <a:ext cx="2286000" cy="17873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TextBox 13">
            <a:extLst>
              <a:ext uri="{FF2B5EF4-FFF2-40B4-BE49-F238E27FC236}">
                <a16:creationId xmlns:a16="http://schemas.microsoft.com/office/drawing/2014/main" id="{F3FCF6FD-5DDC-4963-BC6A-9D5DAF98156C}"/>
              </a:ext>
            </a:extLst>
          </p:cNvPr>
          <p:cNvSpPr txBox="1"/>
          <p:nvPr/>
        </p:nvSpPr>
        <p:spPr>
          <a:xfrm>
            <a:off x="3625645" y="3836890"/>
            <a:ext cx="1981200" cy="369332"/>
          </a:xfrm>
          <a:prstGeom prst="rect">
            <a:avLst/>
          </a:prstGeom>
          <a:noFill/>
        </p:spPr>
        <p:txBody>
          <a:bodyPr wrap="square" rtlCol="0">
            <a:spAutoFit/>
          </a:bodyPr>
          <a:lstStyle/>
          <a:p>
            <a:r>
              <a:rPr lang="en-US" dirty="0"/>
              <a:t>INDUCTORS</a:t>
            </a:r>
            <a:endParaRPr lang="en-IN" dirty="0"/>
          </a:p>
        </p:txBody>
      </p:sp>
      <p:sp>
        <p:nvSpPr>
          <p:cNvPr id="15" name="TextBox 14">
            <a:extLst>
              <a:ext uri="{FF2B5EF4-FFF2-40B4-BE49-F238E27FC236}">
                <a16:creationId xmlns:a16="http://schemas.microsoft.com/office/drawing/2014/main" id="{8A41F293-5EAE-449D-AF81-0D82FAEB2A30}"/>
              </a:ext>
            </a:extLst>
          </p:cNvPr>
          <p:cNvSpPr txBox="1"/>
          <p:nvPr/>
        </p:nvSpPr>
        <p:spPr>
          <a:xfrm>
            <a:off x="6403257" y="3793727"/>
            <a:ext cx="1524000" cy="369332"/>
          </a:xfrm>
          <a:prstGeom prst="rect">
            <a:avLst/>
          </a:prstGeom>
          <a:noFill/>
        </p:spPr>
        <p:txBody>
          <a:bodyPr wrap="square" rtlCol="0">
            <a:spAutoFit/>
          </a:bodyPr>
          <a:lstStyle/>
          <a:p>
            <a:r>
              <a:rPr lang="en-US" dirty="0"/>
              <a:t>CAPACITORS</a:t>
            </a:r>
            <a:endParaRPr lang="en-IN" dirty="0"/>
          </a:p>
        </p:txBody>
      </p:sp>
      <p:pic>
        <p:nvPicPr>
          <p:cNvPr id="10" name="Content Placeholder 9">
            <a:extLst>
              <a:ext uri="{FF2B5EF4-FFF2-40B4-BE49-F238E27FC236}">
                <a16:creationId xmlns:a16="http://schemas.microsoft.com/office/drawing/2014/main" id="{220C0A6F-D8F2-44D6-915B-8163285B7F2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766578" y="1646956"/>
            <a:ext cx="1724025" cy="1962105"/>
          </a:xfrm>
        </p:spPr>
      </p:pic>
    </p:spTree>
    <p:extLst>
      <p:ext uri="{BB962C8B-B14F-4D97-AF65-F5344CB8AC3E}">
        <p14:creationId xmlns:p14="http://schemas.microsoft.com/office/powerpoint/2010/main" val="2471440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2133600"/>
            <a:ext cx="7918438" cy="4038600"/>
          </a:xfrm>
        </p:spPr>
      </p:pic>
      <p:sp>
        <p:nvSpPr>
          <p:cNvPr id="3" name="Title 2"/>
          <p:cNvSpPr>
            <a:spLocks noGrp="1"/>
          </p:cNvSpPr>
          <p:nvPr>
            <p:ph type="title"/>
          </p:nvPr>
        </p:nvSpPr>
        <p:spPr/>
        <p:txBody>
          <a:bodyPr/>
          <a:lstStyle/>
          <a:p>
            <a:r>
              <a:rPr lang="en-US" sz="6600" dirty="0"/>
              <a:t>CIRCUIT DIAGRAM</a:t>
            </a:r>
          </a:p>
        </p:txBody>
      </p:sp>
    </p:spTree>
    <p:extLst>
      <p:ext uri="{BB962C8B-B14F-4D97-AF65-F5344CB8AC3E}">
        <p14:creationId xmlns:p14="http://schemas.microsoft.com/office/powerpoint/2010/main" val="36787541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Grid</Template>
  <TotalTime>0</TotalTime>
  <Words>1155</Words>
  <Application>Microsoft Office PowerPoint</Application>
  <PresentationFormat>On-screen Show (4:3)</PresentationFormat>
  <Paragraphs>87</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Bahnschrift Condensed</vt:lpstr>
      <vt:lpstr>Bahnschrift SemiBold SemiConden</vt:lpstr>
      <vt:lpstr>Calibri</vt:lpstr>
      <vt:lpstr>Cambria Math</vt:lpstr>
      <vt:lpstr>Franklin Gothic Medium</vt:lpstr>
      <vt:lpstr>Wingdings</vt:lpstr>
      <vt:lpstr>Wingdings 2</vt:lpstr>
      <vt:lpstr>Grid</vt:lpstr>
      <vt:lpstr>FM TRANSMITTER</vt:lpstr>
      <vt:lpstr>CONTENTS</vt:lpstr>
      <vt:lpstr>INTRODUCTION</vt:lpstr>
      <vt:lpstr>WORKING PRINCIPLE</vt:lpstr>
      <vt:lpstr>COMPONENTS USED</vt:lpstr>
      <vt:lpstr>.</vt:lpstr>
      <vt:lpstr>.</vt:lpstr>
      <vt:lpstr>.</vt:lpstr>
      <vt:lpstr>CIRCUIT DIAGRAM</vt:lpstr>
      <vt:lpstr>Implemented diagram</vt:lpstr>
      <vt:lpstr>WORKING</vt:lpstr>
      <vt:lpstr>.</vt:lpstr>
      <vt:lpstr>APPLICATIONS</vt:lpstr>
      <vt:lpstr>ADVANTAGES OF FM TRANSMITTER</vt:lpstr>
      <vt:lpstr>DISADVANTAGES OF FM TRANSMITTER</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FM TRANSMETTOR</dc:title>
  <dc:creator>lenovo</dc:creator>
  <cp:lastModifiedBy>Jay Srivastava</cp:lastModifiedBy>
  <cp:revision>30</cp:revision>
  <dcterms:created xsi:type="dcterms:W3CDTF">2020-09-24T11:22:51Z</dcterms:created>
  <dcterms:modified xsi:type="dcterms:W3CDTF">2020-09-25T06:30:54Z</dcterms:modified>
</cp:coreProperties>
</file>