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60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544331-5351-4260-AC94-995FC59D23D5}"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426311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44331-5351-4260-AC94-995FC59D23D5}"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2248219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44331-5351-4260-AC94-995FC59D23D5}"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3409770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44331-5351-4260-AC94-995FC59D23D5}"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189F3-67A2-4ABC-9337-5187889D2E0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4061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44331-5351-4260-AC94-995FC59D23D5}"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3270397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544331-5351-4260-AC94-995FC59D23D5}"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1700836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4544331-5351-4260-AC94-995FC59D23D5}"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378049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544331-5351-4260-AC94-995FC59D23D5}"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1689060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544331-5351-4260-AC94-995FC59D23D5}"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222296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544331-5351-4260-AC94-995FC59D23D5}"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684521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544331-5351-4260-AC94-995FC59D23D5}"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1682124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544331-5351-4260-AC94-995FC59D23D5}"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4190511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544331-5351-4260-AC94-995FC59D23D5}"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2704498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544331-5351-4260-AC94-995FC59D23D5}"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2720773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544331-5351-4260-AC94-995FC59D23D5}"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90960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44331-5351-4260-AC94-995FC59D23D5}"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4235264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544331-5351-4260-AC94-995FC59D23D5}"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8189F3-67A2-4ABC-9337-5187889D2E09}" type="slidenum">
              <a:rPr lang="en-US" smtClean="0"/>
              <a:t>‹#›</a:t>
            </a:fld>
            <a:endParaRPr lang="en-US"/>
          </a:p>
        </p:txBody>
      </p:sp>
    </p:spTree>
    <p:extLst>
      <p:ext uri="{BB962C8B-B14F-4D97-AF65-F5344CB8AC3E}">
        <p14:creationId xmlns:p14="http://schemas.microsoft.com/office/powerpoint/2010/main" val="12739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4544331-5351-4260-AC94-995FC59D23D5}" type="datetimeFigureOut">
              <a:rPr lang="en-US" smtClean="0"/>
              <a:t>4/19/2024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F8189F3-67A2-4ABC-9337-5187889D2E09}" type="slidenum">
              <a:rPr lang="en-US" smtClean="0"/>
              <a:t>‹#›</a:t>
            </a:fld>
            <a:endParaRPr lang="en-US"/>
          </a:p>
        </p:txBody>
      </p:sp>
    </p:spTree>
    <p:extLst>
      <p:ext uri="{BB962C8B-B14F-4D97-AF65-F5344CB8AC3E}">
        <p14:creationId xmlns:p14="http://schemas.microsoft.com/office/powerpoint/2010/main" val="2488909366"/>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511CFD-A53B-ED9A-88A6-69A325E3C8C8}"/>
              </a:ext>
            </a:extLst>
          </p:cNvPr>
          <p:cNvPicPr>
            <a:picLocks noChangeAspect="1"/>
          </p:cNvPicPr>
          <p:nvPr/>
        </p:nvPicPr>
        <p:blipFill rotWithShape="1">
          <a:blip r:embed="rId2">
            <a:duotone>
              <a:prstClr val="black"/>
              <a:schemeClr val="tx2">
                <a:tint val="45000"/>
                <a:satMod val="400000"/>
              </a:schemeClr>
            </a:duotone>
            <a:alphaModFix amt="25000"/>
          </a:blip>
          <a:srcRect t="5245" b="22407"/>
          <a:stretch/>
        </p:blipFill>
        <p:spPr>
          <a:xfrm>
            <a:off x="20" y="975"/>
            <a:ext cx="12191980" cy="6858000"/>
          </a:xfrm>
          <a:prstGeom prst="rect">
            <a:avLst/>
          </a:prstGeom>
        </p:spPr>
      </p:pic>
      <p:sp>
        <p:nvSpPr>
          <p:cNvPr id="2" name="Title 1">
            <a:extLst>
              <a:ext uri="{FF2B5EF4-FFF2-40B4-BE49-F238E27FC236}">
                <a16:creationId xmlns:a16="http://schemas.microsoft.com/office/drawing/2014/main" id="{F75203CA-648C-D0C0-DAEC-839A947EB79A}"/>
              </a:ext>
            </a:extLst>
          </p:cNvPr>
          <p:cNvSpPr>
            <a:spLocks noGrp="1"/>
          </p:cNvSpPr>
          <p:nvPr>
            <p:ph type="ctrTitle"/>
          </p:nvPr>
        </p:nvSpPr>
        <p:spPr/>
        <p:txBody>
          <a:bodyPr>
            <a:normAutofit/>
          </a:bodyPr>
          <a:lstStyle/>
          <a:p>
            <a:r>
              <a:rPr lang="en-US">
                <a:solidFill>
                  <a:schemeClr val="tx1"/>
                </a:solidFill>
              </a:rPr>
              <a:t>OOPs</a:t>
            </a:r>
          </a:p>
        </p:txBody>
      </p:sp>
      <p:sp>
        <p:nvSpPr>
          <p:cNvPr id="3" name="Subtitle 2">
            <a:extLst>
              <a:ext uri="{FF2B5EF4-FFF2-40B4-BE49-F238E27FC236}">
                <a16:creationId xmlns:a16="http://schemas.microsoft.com/office/drawing/2014/main" id="{974A5C0A-550D-D7C7-8943-AD4B6DDE76E2}"/>
              </a:ext>
            </a:extLst>
          </p:cNvPr>
          <p:cNvSpPr>
            <a:spLocks noGrp="1"/>
          </p:cNvSpPr>
          <p:nvPr>
            <p:ph type="subTitle" idx="1"/>
          </p:nvPr>
        </p:nvSpPr>
        <p:spPr/>
        <p:txBody>
          <a:bodyPr>
            <a:normAutofit fontScale="85000" lnSpcReduction="20000"/>
          </a:bodyPr>
          <a:lstStyle/>
          <a:p>
            <a:r>
              <a:rPr lang="en-US">
                <a:solidFill>
                  <a:schemeClr val="tx1"/>
                </a:solidFill>
              </a:rPr>
              <a:t>By – </a:t>
            </a:r>
          </a:p>
          <a:p>
            <a:r>
              <a:rPr lang="en-US">
                <a:solidFill>
                  <a:schemeClr val="tx1"/>
                </a:solidFill>
              </a:rPr>
              <a:t>Raj Nandani </a:t>
            </a:r>
            <a:br>
              <a:rPr lang="en-US">
                <a:solidFill>
                  <a:schemeClr val="tx1"/>
                </a:solidFill>
              </a:rPr>
            </a:br>
            <a:r>
              <a:rPr lang="en-US">
                <a:solidFill>
                  <a:schemeClr val="tx1"/>
                </a:solidFill>
              </a:rPr>
              <a:t>Vaishali Ahirwar</a:t>
            </a:r>
          </a:p>
          <a:p>
            <a:r>
              <a:rPr lang="en-US">
                <a:solidFill>
                  <a:schemeClr val="tx1"/>
                </a:solidFill>
              </a:rPr>
              <a:t>Jayshree</a:t>
            </a:r>
          </a:p>
          <a:p>
            <a:endParaRPr lang="en-US">
              <a:solidFill>
                <a:schemeClr val="tx1"/>
              </a:solidFill>
            </a:endParaRPr>
          </a:p>
        </p:txBody>
      </p:sp>
    </p:spTree>
    <p:extLst>
      <p:ext uri="{BB962C8B-B14F-4D97-AF65-F5344CB8AC3E}">
        <p14:creationId xmlns:p14="http://schemas.microsoft.com/office/powerpoint/2010/main" val="39853728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DBDB-0407-9E9F-232A-53040A4D2C65}"/>
              </a:ext>
            </a:extLst>
          </p:cNvPr>
          <p:cNvSpPr>
            <a:spLocks noGrp="1"/>
          </p:cNvSpPr>
          <p:nvPr>
            <p:ph type="title"/>
          </p:nvPr>
        </p:nvSpPr>
        <p:spPr>
          <a:xfrm>
            <a:off x="913795" y="138587"/>
            <a:ext cx="10353761" cy="1326321"/>
          </a:xfrm>
        </p:spPr>
        <p:txBody>
          <a:bodyPr/>
          <a:lstStyle/>
          <a:p>
            <a:r>
              <a:rPr lang="en-US" dirty="0"/>
              <a:t>EXAMPLE</a:t>
            </a:r>
          </a:p>
        </p:txBody>
      </p:sp>
      <p:sp>
        <p:nvSpPr>
          <p:cNvPr id="3" name="Content Placeholder 2">
            <a:extLst>
              <a:ext uri="{FF2B5EF4-FFF2-40B4-BE49-F238E27FC236}">
                <a16:creationId xmlns:a16="http://schemas.microsoft.com/office/drawing/2014/main" id="{CD42CCE0-D5A2-28E0-BAFB-F87803DE1ED2}"/>
              </a:ext>
            </a:extLst>
          </p:cNvPr>
          <p:cNvSpPr>
            <a:spLocks noGrp="1"/>
          </p:cNvSpPr>
          <p:nvPr>
            <p:ph idx="1"/>
          </p:nvPr>
        </p:nvSpPr>
        <p:spPr>
          <a:xfrm>
            <a:off x="892023" y="1149007"/>
            <a:ext cx="10353762" cy="3695136"/>
          </a:xfrm>
        </p:spPr>
        <p:txBody>
          <a:bodyPr/>
          <a:lstStyle/>
          <a:p>
            <a:r>
              <a:rPr lang="en-US" b="1" i="0" dirty="0">
                <a:solidFill>
                  <a:srgbClr val="FFFFFF"/>
                </a:solidFill>
                <a:effectLst/>
                <a:latin typeface="Nunito" pitchFamily="2" charset="0"/>
              </a:rPr>
              <a:t>Members of a class are private by default and members of a structure are public by default. </a:t>
            </a:r>
          </a:p>
          <a:p>
            <a:r>
              <a:rPr lang="en-US" b="0" i="0" dirty="0">
                <a:solidFill>
                  <a:srgbClr val="FFFFFF"/>
                </a:solidFill>
                <a:effectLst/>
                <a:latin typeface="Nunito" pitchFamily="2" charset="0"/>
              </a:rPr>
              <a:t>For example, program 1 fails in compilation but program 2 works fine, </a:t>
            </a:r>
            <a:endParaRPr lang="en-US" dirty="0"/>
          </a:p>
        </p:txBody>
      </p:sp>
      <p:pic>
        <p:nvPicPr>
          <p:cNvPr id="5" name="Picture 4">
            <a:extLst>
              <a:ext uri="{FF2B5EF4-FFF2-40B4-BE49-F238E27FC236}">
                <a16:creationId xmlns:a16="http://schemas.microsoft.com/office/drawing/2014/main" id="{6F677A84-B963-9B03-C594-986C5E66F3AF}"/>
              </a:ext>
            </a:extLst>
          </p:cNvPr>
          <p:cNvPicPr>
            <a:picLocks noChangeAspect="1"/>
          </p:cNvPicPr>
          <p:nvPr/>
        </p:nvPicPr>
        <p:blipFill>
          <a:blip r:embed="rId2"/>
          <a:stretch>
            <a:fillRect/>
          </a:stretch>
        </p:blipFill>
        <p:spPr>
          <a:xfrm>
            <a:off x="657004" y="2754086"/>
            <a:ext cx="4058642" cy="3859689"/>
          </a:xfrm>
          <a:prstGeom prst="rect">
            <a:avLst/>
          </a:prstGeom>
        </p:spPr>
      </p:pic>
      <p:pic>
        <p:nvPicPr>
          <p:cNvPr id="7" name="Picture 6">
            <a:extLst>
              <a:ext uri="{FF2B5EF4-FFF2-40B4-BE49-F238E27FC236}">
                <a16:creationId xmlns:a16="http://schemas.microsoft.com/office/drawing/2014/main" id="{6E890247-B156-F23F-A4AF-E06CDA1DE070}"/>
              </a:ext>
            </a:extLst>
          </p:cNvPr>
          <p:cNvPicPr>
            <a:picLocks noChangeAspect="1"/>
          </p:cNvPicPr>
          <p:nvPr/>
        </p:nvPicPr>
        <p:blipFill>
          <a:blip r:embed="rId3"/>
          <a:stretch>
            <a:fillRect/>
          </a:stretch>
        </p:blipFill>
        <p:spPr>
          <a:xfrm>
            <a:off x="4950665" y="2996575"/>
            <a:ext cx="7107586" cy="3596758"/>
          </a:xfrm>
          <a:prstGeom prst="rect">
            <a:avLst/>
          </a:prstGeom>
        </p:spPr>
      </p:pic>
    </p:spTree>
    <p:extLst>
      <p:ext uri="{BB962C8B-B14F-4D97-AF65-F5344CB8AC3E}">
        <p14:creationId xmlns:p14="http://schemas.microsoft.com/office/powerpoint/2010/main" val="338457021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1540A-28C5-8E71-8FA4-D0152E4DFC36}"/>
              </a:ext>
            </a:extLst>
          </p:cNvPr>
          <p:cNvSpPr>
            <a:spLocks noGrp="1"/>
          </p:cNvSpPr>
          <p:nvPr>
            <p:ph type="title"/>
          </p:nvPr>
        </p:nvSpPr>
        <p:spPr/>
        <p:txBody>
          <a:bodyPr/>
          <a:lstStyle/>
          <a:p>
            <a:r>
              <a:rPr lang="en-US" b="1" i="0" dirty="0">
                <a:solidFill>
                  <a:srgbClr val="FFFFFF"/>
                </a:solidFill>
                <a:effectLst/>
                <a:latin typeface="Nunito" pitchFamily="2" charset="0"/>
              </a:rPr>
              <a:t>Program 2:</a:t>
            </a:r>
            <a:r>
              <a:rPr lang="en-US" b="0" i="0" dirty="0">
                <a:solidFill>
                  <a:srgbClr val="FFFFFF"/>
                </a:solidFill>
                <a:effectLst/>
                <a:latin typeface="Nunito" pitchFamily="2" charset="0"/>
              </a:rPr>
              <a:t> </a:t>
            </a:r>
            <a:endParaRPr lang="en-US" dirty="0"/>
          </a:p>
        </p:txBody>
      </p:sp>
      <p:pic>
        <p:nvPicPr>
          <p:cNvPr id="5" name="Content Placeholder 4">
            <a:extLst>
              <a:ext uri="{FF2B5EF4-FFF2-40B4-BE49-F238E27FC236}">
                <a16:creationId xmlns:a16="http://schemas.microsoft.com/office/drawing/2014/main" id="{6AAB1F09-1901-76B0-93FE-60AC555D8198}"/>
              </a:ext>
            </a:extLst>
          </p:cNvPr>
          <p:cNvPicPr>
            <a:picLocks noGrp="1" noChangeAspect="1"/>
          </p:cNvPicPr>
          <p:nvPr>
            <p:ph idx="1"/>
          </p:nvPr>
        </p:nvPicPr>
        <p:blipFill>
          <a:blip r:embed="rId2"/>
          <a:stretch>
            <a:fillRect/>
          </a:stretch>
        </p:blipFill>
        <p:spPr>
          <a:xfrm>
            <a:off x="706465" y="1616528"/>
            <a:ext cx="4397519" cy="3445329"/>
          </a:xfrm>
        </p:spPr>
      </p:pic>
      <p:pic>
        <p:nvPicPr>
          <p:cNvPr id="7" name="Picture 6">
            <a:extLst>
              <a:ext uri="{FF2B5EF4-FFF2-40B4-BE49-F238E27FC236}">
                <a16:creationId xmlns:a16="http://schemas.microsoft.com/office/drawing/2014/main" id="{2116B6AE-6E17-B1A0-862E-3AA7B8079C9F}"/>
              </a:ext>
            </a:extLst>
          </p:cNvPr>
          <p:cNvPicPr>
            <a:picLocks noChangeAspect="1"/>
          </p:cNvPicPr>
          <p:nvPr/>
        </p:nvPicPr>
        <p:blipFill>
          <a:blip r:embed="rId3"/>
          <a:stretch>
            <a:fillRect/>
          </a:stretch>
        </p:blipFill>
        <p:spPr>
          <a:xfrm>
            <a:off x="3337070" y="5241472"/>
            <a:ext cx="8245330" cy="1388612"/>
          </a:xfrm>
          <a:prstGeom prst="rect">
            <a:avLst/>
          </a:prstGeom>
        </p:spPr>
      </p:pic>
    </p:spTree>
    <p:extLst>
      <p:ext uri="{BB962C8B-B14F-4D97-AF65-F5344CB8AC3E}">
        <p14:creationId xmlns:p14="http://schemas.microsoft.com/office/powerpoint/2010/main" val="381812003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3" descr="Aerial view of a highway near the ocean">
            <a:extLst>
              <a:ext uri="{FF2B5EF4-FFF2-40B4-BE49-F238E27FC236}">
                <a16:creationId xmlns:a16="http://schemas.microsoft.com/office/drawing/2014/main" id="{CDBA7BC5-6F1A-310C-CDF7-64C83F0FDA83}"/>
              </a:ext>
            </a:extLst>
          </p:cNvPr>
          <p:cNvPicPr>
            <a:picLocks noChangeAspect="1"/>
          </p:cNvPicPr>
          <p:nvPr/>
        </p:nvPicPr>
        <p:blipFill rotWithShape="1">
          <a:blip r:embed="rId3">
            <a:alphaModFix amt="35000"/>
            <a:grayscl/>
          </a:blip>
          <a:srcRect t="11833" b="13167"/>
          <a:stretch/>
        </p:blipFill>
        <p:spPr>
          <a:xfrm>
            <a:off x="20" y="10"/>
            <a:ext cx="12191980" cy="6857990"/>
          </a:xfrm>
          <a:prstGeom prst="rect">
            <a:avLst/>
          </a:prstGeom>
        </p:spPr>
      </p:pic>
      <p:sp>
        <p:nvSpPr>
          <p:cNvPr id="8" name="Rectangle 7">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a:extLst>
              <a:ext uri="{FF2B5EF4-FFF2-40B4-BE49-F238E27FC236}">
                <a16:creationId xmlns:a16="http://schemas.microsoft.com/office/drawing/2014/main" id="{57371BD8-3088-50F5-845F-66F4ECADC00D}"/>
              </a:ext>
            </a:extLst>
          </p:cNvPr>
          <p:cNvSpPr>
            <a:spLocks noGrp="1"/>
          </p:cNvSpPr>
          <p:nvPr>
            <p:ph type="title"/>
          </p:nvPr>
        </p:nvSpPr>
        <p:spPr>
          <a:xfrm>
            <a:off x="1595269" y="1122363"/>
            <a:ext cx="9001462" cy="2387600"/>
          </a:xfrm>
        </p:spPr>
        <p:txBody>
          <a:bodyPr vert="horz" lIns="91440" tIns="45720" rIns="91440" bIns="45720" rtlCol="0" anchor="b">
            <a:normAutofit/>
          </a:bodyPr>
          <a:lstStyle/>
          <a:p>
            <a:r>
              <a:rPr lang="en-US" sz="4800"/>
              <a:t>THANK YOU</a:t>
            </a:r>
          </a:p>
        </p:txBody>
      </p:sp>
    </p:spTree>
    <p:extLst>
      <p:ext uri="{BB962C8B-B14F-4D97-AF65-F5344CB8AC3E}">
        <p14:creationId xmlns:p14="http://schemas.microsoft.com/office/powerpoint/2010/main" val="197277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CE963-24D8-F617-9EEB-9189B1652A77}"/>
              </a:ext>
            </a:extLst>
          </p:cNvPr>
          <p:cNvSpPr>
            <a:spLocks noGrp="1"/>
          </p:cNvSpPr>
          <p:nvPr>
            <p:ph type="title"/>
          </p:nvPr>
        </p:nvSpPr>
        <p:spPr>
          <a:xfrm>
            <a:off x="1024128" y="585216"/>
            <a:ext cx="6007027" cy="1499616"/>
          </a:xfrm>
        </p:spPr>
        <p:txBody>
          <a:bodyPr>
            <a:normAutofit/>
          </a:bodyPr>
          <a:lstStyle/>
          <a:p>
            <a:r>
              <a:rPr lang="en-US">
                <a:solidFill>
                  <a:srgbClr val="FFFFFF"/>
                </a:solidFill>
              </a:rPr>
              <a:t>Object Oriented Programming in C++</a:t>
            </a:r>
          </a:p>
        </p:txBody>
      </p:sp>
      <p:sp>
        <p:nvSpPr>
          <p:cNvPr id="3" name="Content Placeholder 2">
            <a:extLst>
              <a:ext uri="{FF2B5EF4-FFF2-40B4-BE49-F238E27FC236}">
                <a16:creationId xmlns:a16="http://schemas.microsoft.com/office/drawing/2014/main" id="{FE7AAF70-ADC0-1131-6B17-EAABF3BEBFB9}"/>
              </a:ext>
            </a:extLst>
          </p:cNvPr>
          <p:cNvSpPr>
            <a:spLocks noGrp="1"/>
          </p:cNvSpPr>
          <p:nvPr>
            <p:ph idx="1"/>
          </p:nvPr>
        </p:nvSpPr>
        <p:spPr>
          <a:xfrm>
            <a:off x="1024127" y="2761489"/>
            <a:ext cx="6007027" cy="4023360"/>
          </a:xfrm>
        </p:spPr>
        <p:txBody>
          <a:bodyPr>
            <a:normAutofit/>
          </a:bodyPr>
          <a:lstStyle/>
          <a:p>
            <a:r>
              <a:rPr lang="en-US" dirty="0">
                <a:solidFill>
                  <a:srgbClr val="FFFFFF"/>
                </a:solidFill>
              </a:rPr>
              <a:t>Object-oriented programming – As the name suggests uses objects in programming. Object-oriented programming aims to implement real-world entities like inheritance, hiding, polymorphism, etc. in programming. The main aim of OOP is to bind together the data and the functions that operate on them so that no other part of the code can access this data except that function.</a:t>
            </a:r>
          </a:p>
        </p:txBody>
      </p:sp>
      <p:pic>
        <p:nvPicPr>
          <p:cNvPr id="5" name="Picture 4" descr="Abstract background of data">
            <a:extLst>
              <a:ext uri="{FF2B5EF4-FFF2-40B4-BE49-F238E27FC236}">
                <a16:creationId xmlns:a16="http://schemas.microsoft.com/office/drawing/2014/main" id="{8CE43FF9-38F9-C9D4-475D-9D499F5458DD}"/>
              </a:ext>
            </a:extLst>
          </p:cNvPr>
          <p:cNvPicPr>
            <a:picLocks noChangeAspect="1"/>
          </p:cNvPicPr>
          <p:nvPr/>
        </p:nvPicPr>
        <p:blipFill rotWithShape="1">
          <a:blip r:embed="rId2"/>
          <a:srcRect l="26763" r="35182"/>
          <a:stretch/>
        </p:blipFill>
        <p:spPr>
          <a:xfrm>
            <a:off x="7552266" y="10"/>
            <a:ext cx="4639733" cy="6857990"/>
          </a:xfrm>
          <a:prstGeom prst="rect">
            <a:avLst/>
          </a:prstGeom>
        </p:spPr>
      </p:pic>
    </p:spTree>
    <p:extLst>
      <p:ext uri="{BB962C8B-B14F-4D97-AF65-F5344CB8AC3E}">
        <p14:creationId xmlns:p14="http://schemas.microsoft.com/office/powerpoint/2010/main" val="6263898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CA1F6-848C-DC53-94FB-CDFDDF839572}"/>
              </a:ext>
            </a:extLst>
          </p:cNvPr>
          <p:cNvSpPr>
            <a:spLocks noGrp="1"/>
          </p:cNvSpPr>
          <p:nvPr>
            <p:ph type="title"/>
          </p:nvPr>
        </p:nvSpPr>
        <p:spPr>
          <a:xfrm>
            <a:off x="913796" y="927100"/>
            <a:ext cx="3418766" cy="4616450"/>
          </a:xfrm>
        </p:spPr>
        <p:txBody>
          <a:bodyPr>
            <a:normAutofit/>
          </a:bodyPr>
          <a:lstStyle/>
          <a:p>
            <a:r>
              <a:rPr lang="en-US" dirty="0"/>
              <a:t>Class</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2BA93C1-050A-99FE-8184-E35B4A82AD51}"/>
              </a:ext>
            </a:extLst>
          </p:cNvPr>
          <p:cNvSpPr>
            <a:spLocks noGrp="1"/>
          </p:cNvSpPr>
          <p:nvPr>
            <p:ph idx="1"/>
          </p:nvPr>
        </p:nvSpPr>
        <p:spPr>
          <a:xfrm>
            <a:off x="4976029" y="971549"/>
            <a:ext cx="6291528" cy="4616450"/>
          </a:xfrm>
        </p:spPr>
        <p:txBody>
          <a:bodyPr anchor="ctr">
            <a:normAutofit/>
          </a:bodyPr>
          <a:lstStyle/>
          <a:p>
            <a:pPr>
              <a:lnSpc>
                <a:spcPct val="110000"/>
              </a:lnSpc>
            </a:pPr>
            <a:r>
              <a:rPr lang="en-US" sz="1600" dirty="0"/>
              <a:t>Class in C++ is the building block that leads to Object-Oriented programming. It is a user-defined data type, which holds its own data members and member functions, which can be accessed and used by creating an instance of that class.</a:t>
            </a:r>
          </a:p>
          <a:p>
            <a:pPr>
              <a:lnSpc>
                <a:spcPct val="110000"/>
              </a:lnSpc>
            </a:pPr>
            <a:r>
              <a:rPr lang="en-US" sz="1600" dirty="0"/>
              <a:t>A C++ class is like a blueprint for an object. For Example: Consider the Class of Cars. There may be many cars with different names and brands but all of them will share some common properties like all of them will have 4 wheels, Speed Limit, Mileage range, etc. </a:t>
            </a:r>
          </a:p>
          <a:p>
            <a:pPr>
              <a:lnSpc>
                <a:spcPct val="110000"/>
              </a:lnSpc>
            </a:pPr>
            <a:r>
              <a:rPr lang="en-US" sz="1600" b="1" dirty="0"/>
              <a:t>SYNTAX:-</a:t>
            </a:r>
          </a:p>
          <a:p>
            <a:pPr marL="0" indent="0">
              <a:lnSpc>
                <a:spcPct val="110000"/>
              </a:lnSpc>
              <a:buNone/>
            </a:pPr>
            <a:r>
              <a:rPr lang="en-US" sz="1600" dirty="0"/>
              <a:t>class ClassName {</a:t>
            </a:r>
          </a:p>
          <a:p>
            <a:pPr marL="0" indent="0">
              <a:lnSpc>
                <a:spcPct val="110000"/>
              </a:lnSpc>
              <a:buNone/>
            </a:pPr>
            <a:r>
              <a:rPr lang="en-US" sz="1600" dirty="0"/>
              <a:t>   // some data</a:t>
            </a:r>
          </a:p>
          <a:p>
            <a:pPr marL="0" indent="0">
              <a:lnSpc>
                <a:spcPct val="110000"/>
              </a:lnSpc>
              <a:buNone/>
            </a:pPr>
            <a:r>
              <a:rPr lang="en-US" sz="1600" dirty="0"/>
              <a:t>   // some functions</a:t>
            </a:r>
          </a:p>
          <a:p>
            <a:pPr marL="0" indent="0">
              <a:lnSpc>
                <a:spcPct val="110000"/>
              </a:lnSpc>
              <a:buNone/>
            </a:pPr>
            <a:r>
              <a:rPr lang="en-US" sz="1600" dirty="0"/>
              <a:t>};</a:t>
            </a:r>
          </a:p>
          <a:p>
            <a:pPr>
              <a:lnSpc>
                <a:spcPct val="110000"/>
              </a:lnSpc>
            </a:pPr>
            <a:endParaRPr lang="en-US" sz="1600" dirty="0"/>
          </a:p>
        </p:txBody>
      </p:sp>
    </p:spTree>
    <p:extLst>
      <p:ext uri="{BB962C8B-B14F-4D97-AF65-F5344CB8AC3E}">
        <p14:creationId xmlns:p14="http://schemas.microsoft.com/office/powerpoint/2010/main" val="15369590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E0481DF-3257-2846-4DFB-735D02A31897}"/>
              </a:ext>
            </a:extLst>
          </p:cNvPr>
          <p:cNvPicPr>
            <a:picLocks noGrp="1" noChangeAspect="1"/>
          </p:cNvPicPr>
          <p:nvPr>
            <p:ph idx="1"/>
          </p:nvPr>
        </p:nvPicPr>
        <p:blipFill>
          <a:blip r:embed="rId2"/>
          <a:stretch>
            <a:fillRect/>
          </a:stretch>
        </p:blipFill>
        <p:spPr>
          <a:xfrm>
            <a:off x="1513136" y="1034144"/>
            <a:ext cx="8741866" cy="5274582"/>
          </a:xfrm>
        </p:spPr>
      </p:pic>
    </p:spTree>
    <p:extLst>
      <p:ext uri="{BB962C8B-B14F-4D97-AF65-F5344CB8AC3E}">
        <p14:creationId xmlns:p14="http://schemas.microsoft.com/office/powerpoint/2010/main" val="8405240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1544-915D-12A2-279D-E081C0F71DAC}"/>
              </a:ext>
            </a:extLst>
          </p:cNvPr>
          <p:cNvSpPr>
            <a:spLocks noGrp="1"/>
          </p:cNvSpPr>
          <p:nvPr>
            <p:ph type="title"/>
          </p:nvPr>
        </p:nvSpPr>
        <p:spPr/>
        <p:txBody>
          <a:bodyPr/>
          <a:lstStyle/>
          <a:p>
            <a:r>
              <a:rPr lang="en-US" dirty="0"/>
              <a:t>Object</a:t>
            </a:r>
          </a:p>
        </p:txBody>
      </p:sp>
      <p:sp>
        <p:nvSpPr>
          <p:cNvPr id="3" name="Content Placeholder 2">
            <a:extLst>
              <a:ext uri="{FF2B5EF4-FFF2-40B4-BE49-F238E27FC236}">
                <a16:creationId xmlns:a16="http://schemas.microsoft.com/office/drawing/2014/main" id="{B98C840D-3DDC-6E3D-F7C6-4375FEF8238F}"/>
              </a:ext>
            </a:extLst>
          </p:cNvPr>
          <p:cNvSpPr>
            <a:spLocks noGrp="1"/>
          </p:cNvSpPr>
          <p:nvPr>
            <p:ph idx="1"/>
          </p:nvPr>
        </p:nvSpPr>
        <p:spPr>
          <a:xfrm>
            <a:off x="913795" y="1506071"/>
            <a:ext cx="10353762" cy="5056094"/>
          </a:xfrm>
        </p:spPr>
        <p:txBody>
          <a:bodyPr>
            <a:normAutofit fontScale="92500" lnSpcReduction="20000"/>
          </a:bodyPr>
          <a:lstStyle/>
          <a:p>
            <a:r>
              <a:rPr lang="en-US" sz="1600" b="0" i="0" dirty="0">
                <a:effectLst/>
                <a:latin typeface="Times New Roman" panose="02020603050405020304" pitchFamily="18" charset="0"/>
                <a:cs typeface="Times New Roman" panose="02020603050405020304" pitchFamily="18" charset="0"/>
              </a:rPr>
              <a:t>When a class is defined, only the specification for the object is defined; no memory or storage is allocated.</a:t>
            </a:r>
          </a:p>
          <a:p>
            <a:pPr algn="l"/>
            <a:r>
              <a:rPr lang="en-US" sz="1600" b="0" i="0" dirty="0">
                <a:effectLst/>
                <a:latin typeface="Times New Roman" panose="02020603050405020304" pitchFamily="18" charset="0"/>
                <a:cs typeface="Times New Roman" panose="02020603050405020304" pitchFamily="18" charset="0"/>
              </a:rPr>
              <a:t>To use the data and access functions defined in the class, we need to create objects.</a:t>
            </a:r>
          </a:p>
          <a:p>
            <a:r>
              <a:rPr lang="en-US" sz="1600" b="1" dirty="0">
                <a:latin typeface="Times New Roman" panose="02020603050405020304" pitchFamily="18" charset="0"/>
                <a:cs typeface="Times New Roman" panose="02020603050405020304" pitchFamily="18" charset="0"/>
              </a:rPr>
              <a:t>SYNTAX:-</a:t>
            </a:r>
          </a:p>
          <a:p>
            <a:r>
              <a:rPr lang="en-US" sz="1600" b="1" dirty="0">
                <a:latin typeface="Times New Roman" panose="02020603050405020304" pitchFamily="18" charset="0"/>
                <a:cs typeface="Times New Roman" panose="02020603050405020304" pitchFamily="18" charset="0"/>
              </a:rPr>
              <a:t>ClassName object_name;</a:t>
            </a:r>
          </a:p>
          <a:p>
            <a:r>
              <a:rPr lang="en-US" sz="1600" b="1" dirty="0">
                <a:latin typeface="Times New Roman" panose="02020603050405020304" pitchFamily="18" charset="0"/>
                <a:cs typeface="Times New Roman" panose="02020603050405020304" pitchFamily="18" charset="0"/>
              </a:rPr>
              <a:t>// sample function</a:t>
            </a:r>
          </a:p>
          <a:p>
            <a:r>
              <a:rPr lang="en-US" sz="1600" b="1" dirty="0">
                <a:latin typeface="Times New Roman" panose="02020603050405020304" pitchFamily="18" charset="0"/>
                <a:cs typeface="Times New Roman" panose="02020603050405020304" pitchFamily="18" charset="0"/>
              </a:rPr>
              <a:t>void </a:t>
            </a:r>
            <a:r>
              <a:rPr lang="en-US" sz="1600" b="1" dirty="0" err="1">
                <a:latin typeface="Times New Roman" panose="02020603050405020304" pitchFamily="18" charset="0"/>
                <a:cs typeface="Times New Roman" panose="02020603050405020304" pitchFamily="18" charset="0"/>
              </a:rPr>
              <a:t>sample_function</a:t>
            </a:r>
            <a:r>
              <a:rPr lang="en-US" sz="1600" b="1"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    // create objects</a:t>
            </a:r>
          </a:p>
          <a:p>
            <a:r>
              <a:rPr lang="en-US" sz="1600" b="1" dirty="0">
                <a:latin typeface="Times New Roman" panose="02020603050405020304" pitchFamily="18" charset="0"/>
                <a:cs typeface="Times New Roman" panose="02020603050405020304" pitchFamily="18" charset="0"/>
              </a:rPr>
              <a:t>    Room room1, room2;</a:t>
            </a:r>
          </a:p>
          <a:p>
            <a:r>
              <a:rPr lang="en-US" sz="1600" b="1" dirty="0">
                <a:latin typeface="Times New Roman" panose="02020603050405020304" pitchFamily="18" charset="0"/>
                <a:cs typeface="Times New Roman" panose="02020603050405020304" pitchFamily="18" charset="0"/>
              </a:rPr>
              <a:t>}</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int main(){</a:t>
            </a:r>
          </a:p>
          <a:p>
            <a:r>
              <a:rPr lang="en-US" sz="1600" b="1" dirty="0">
                <a:latin typeface="Times New Roman" panose="02020603050405020304" pitchFamily="18" charset="0"/>
                <a:cs typeface="Times New Roman" panose="02020603050405020304" pitchFamily="18" charset="0"/>
              </a:rPr>
              <a:t>    // create objects </a:t>
            </a:r>
          </a:p>
          <a:p>
            <a:r>
              <a:rPr lang="en-US" sz="1600" b="1" dirty="0">
                <a:latin typeface="Times New Roman" panose="02020603050405020304" pitchFamily="18" charset="0"/>
                <a:cs typeface="Times New Roman" panose="02020603050405020304" pitchFamily="18" charset="0"/>
              </a:rPr>
              <a:t>    Room room3, room4;</a:t>
            </a:r>
          </a:p>
          <a:p>
            <a:r>
              <a:rPr lang="en-US" sz="1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738995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1F579-4DC5-9BB4-2699-2F1F0D498217}"/>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49F57E37-B474-0306-F1BB-0CC657AA0FC8}"/>
              </a:ext>
            </a:extLst>
          </p:cNvPr>
          <p:cNvSpPr>
            <a:spLocks noGrp="1"/>
          </p:cNvSpPr>
          <p:nvPr>
            <p:ph idx="1"/>
          </p:nvPr>
        </p:nvSpPr>
        <p:spPr/>
        <p:txBody>
          <a:bodyPr/>
          <a:lstStyle/>
          <a:p>
            <a:r>
              <a:rPr lang="en-US" b="0" i="0" dirty="0">
                <a:solidFill>
                  <a:srgbClr val="FFFFFF"/>
                </a:solidFill>
                <a:effectLst/>
                <a:latin typeface="Nunito" pitchFamily="2" charset="0"/>
              </a:rPr>
              <a:t>Encapsulation</a:t>
            </a:r>
            <a:r>
              <a:rPr lang="en-US" b="1" i="0" dirty="0">
                <a:solidFill>
                  <a:srgbClr val="FFFFFF"/>
                </a:solidFill>
                <a:effectLst/>
                <a:latin typeface="Nunito" pitchFamily="2" charset="0"/>
              </a:rPr>
              <a:t> </a:t>
            </a:r>
            <a:r>
              <a:rPr lang="en-US" b="0" i="0" dirty="0">
                <a:solidFill>
                  <a:srgbClr val="FFFFFF"/>
                </a:solidFill>
                <a:effectLst/>
                <a:latin typeface="Nunito" pitchFamily="2" charset="0"/>
              </a:rPr>
              <a:t>in C++ is defined as the wrapping up of data and information in a single unit. In Object Oriented Programming, Encapsulation is defined as binding together the data and the functions that manipulate them.</a:t>
            </a:r>
            <a:endParaRPr lang="en-US" dirty="0"/>
          </a:p>
        </p:txBody>
      </p:sp>
      <p:pic>
        <p:nvPicPr>
          <p:cNvPr id="5" name="Picture 4">
            <a:extLst>
              <a:ext uri="{FF2B5EF4-FFF2-40B4-BE49-F238E27FC236}">
                <a16:creationId xmlns:a16="http://schemas.microsoft.com/office/drawing/2014/main" id="{C2AE0408-831A-9AE4-79D8-F72523D73964}"/>
              </a:ext>
            </a:extLst>
          </p:cNvPr>
          <p:cNvPicPr>
            <a:picLocks noChangeAspect="1"/>
          </p:cNvPicPr>
          <p:nvPr/>
        </p:nvPicPr>
        <p:blipFill>
          <a:blip r:embed="rId2"/>
          <a:stretch>
            <a:fillRect/>
          </a:stretch>
        </p:blipFill>
        <p:spPr>
          <a:xfrm>
            <a:off x="7279861" y="3640228"/>
            <a:ext cx="4150140" cy="2773928"/>
          </a:xfrm>
          <a:prstGeom prst="rect">
            <a:avLst/>
          </a:prstGeom>
        </p:spPr>
      </p:pic>
      <p:pic>
        <p:nvPicPr>
          <p:cNvPr id="7" name="Picture 6">
            <a:extLst>
              <a:ext uri="{FF2B5EF4-FFF2-40B4-BE49-F238E27FC236}">
                <a16:creationId xmlns:a16="http://schemas.microsoft.com/office/drawing/2014/main" id="{17760F0F-D781-8B5C-0A21-63D132D1C47B}"/>
              </a:ext>
            </a:extLst>
          </p:cNvPr>
          <p:cNvPicPr>
            <a:picLocks noChangeAspect="1"/>
          </p:cNvPicPr>
          <p:nvPr/>
        </p:nvPicPr>
        <p:blipFill>
          <a:blip r:embed="rId3"/>
          <a:stretch>
            <a:fillRect/>
          </a:stretch>
        </p:blipFill>
        <p:spPr>
          <a:xfrm>
            <a:off x="1066800" y="3424345"/>
            <a:ext cx="5192486" cy="3161274"/>
          </a:xfrm>
          <a:prstGeom prst="rect">
            <a:avLst/>
          </a:prstGeom>
        </p:spPr>
      </p:pic>
    </p:spTree>
    <p:extLst>
      <p:ext uri="{BB962C8B-B14F-4D97-AF65-F5344CB8AC3E}">
        <p14:creationId xmlns:p14="http://schemas.microsoft.com/office/powerpoint/2010/main" val="183081978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902B-8175-1A7A-64E9-9860F377E77A}"/>
              </a:ext>
            </a:extLst>
          </p:cNvPr>
          <p:cNvSpPr>
            <a:spLocks noGrp="1"/>
          </p:cNvSpPr>
          <p:nvPr>
            <p:ph type="title"/>
          </p:nvPr>
        </p:nvSpPr>
        <p:spPr/>
        <p:txBody>
          <a:bodyPr/>
          <a:lstStyle/>
          <a:p>
            <a:r>
              <a:rPr lang="en-US" dirty="0"/>
              <a:t>COnstructor</a:t>
            </a:r>
          </a:p>
        </p:txBody>
      </p:sp>
      <p:sp>
        <p:nvSpPr>
          <p:cNvPr id="3" name="Content Placeholder 2">
            <a:extLst>
              <a:ext uri="{FF2B5EF4-FFF2-40B4-BE49-F238E27FC236}">
                <a16:creationId xmlns:a16="http://schemas.microsoft.com/office/drawing/2014/main" id="{87FD2BF6-9356-B532-5A49-92D373EE9FC5}"/>
              </a:ext>
            </a:extLst>
          </p:cNvPr>
          <p:cNvSpPr>
            <a:spLocks noGrp="1"/>
          </p:cNvSpPr>
          <p:nvPr>
            <p:ph idx="1"/>
          </p:nvPr>
        </p:nvSpPr>
        <p:spPr/>
        <p:txBody>
          <a:bodyPr>
            <a:normAutofit fontScale="85000" lnSpcReduction="20000"/>
          </a:bodyPr>
          <a:lstStyle/>
          <a:p>
            <a:r>
              <a:rPr lang="en-US" b="1" i="0" dirty="0">
                <a:solidFill>
                  <a:srgbClr val="FFFFFF"/>
                </a:solidFill>
                <a:effectLst/>
                <a:latin typeface="Nunito" pitchFamily="2" charset="0"/>
              </a:rPr>
              <a:t>Constructor in C++</a:t>
            </a:r>
            <a:r>
              <a:rPr lang="en-US" b="0" i="0" dirty="0">
                <a:solidFill>
                  <a:srgbClr val="FFFFFF"/>
                </a:solidFill>
                <a:effectLst/>
                <a:latin typeface="Nunito" pitchFamily="2" charset="0"/>
              </a:rPr>
              <a:t> is a special method that is invoked automatically at the time of object creation. It is used to initialize the data members of new objects generally. The constructor in C++ has the same name as the class or structure. It constructs the values i.e. provides data for the object which is why it is known as a constructor.</a:t>
            </a:r>
          </a:p>
          <a:p>
            <a:r>
              <a:rPr lang="en-US" sz="2400" b="1" i="0" dirty="0">
                <a:solidFill>
                  <a:srgbClr val="FFFFFF"/>
                </a:solidFill>
                <a:effectLst/>
                <a:latin typeface="Nunito" pitchFamily="2" charset="0"/>
              </a:rPr>
              <a:t>Syntax of Constructors in C++</a:t>
            </a:r>
          </a:p>
          <a:p>
            <a:r>
              <a:rPr lang="en-US" dirty="0"/>
              <a:t>class-name&gt; (list-of-parameters);</a:t>
            </a:r>
          </a:p>
          <a:p>
            <a:r>
              <a:rPr lang="en-US" dirty="0"/>
              <a:t>&lt;class-name&gt; (list-of-parameters)</a:t>
            </a:r>
          </a:p>
          <a:p>
            <a:r>
              <a:rPr lang="en-US" dirty="0"/>
              <a:t>{</a:t>
            </a:r>
          </a:p>
          <a:p>
            <a:r>
              <a:rPr lang="en-US" dirty="0"/>
              <a:t>     // constructor definition</a:t>
            </a:r>
          </a:p>
          <a:p>
            <a:r>
              <a:rPr lang="en-US" dirty="0"/>
              <a:t>}</a:t>
            </a:r>
          </a:p>
        </p:txBody>
      </p:sp>
    </p:spTree>
    <p:extLst>
      <p:ext uri="{BB962C8B-B14F-4D97-AF65-F5344CB8AC3E}">
        <p14:creationId xmlns:p14="http://schemas.microsoft.com/office/powerpoint/2010/main" val="36293153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BF19-1B42-425D-B714-2B6DD77CC797}"/>
              </a:ext>
            </a:extLst>
          </p:cNvPr>
          <p:cNvSpPr>
            <a:spLocks noGrp="1"/>
          </p:cNvSpPr>
          <p:nvPr>
            <p:ph type="title"/>
          </p:nvPr>
        </p:nvSpPr>
        <p:spPr/>
        <p:txBody>
          <a:bodyPr/>
          <a:lstStyle/>
          <a:p>
            <a:r>
              <a:rPr lang="en-US" b="1" i="0" dirty="0">
                <a:solidFill>
                  <a:srgbClr val="FFFFFF"/>
                </a:solidFill>
                <a:effectLst/>
                <a:latin typeface="Nunito" pitchFamily="2" charset="0"/>
              </a:rPr>
              <a:t>Types of Constructor in C++</a:t>
            </a:r>
            <a:endParaRPr lang="en-US" dirty="0"/>
          </a:p>
        </p:txBody>
      </p:sp>
      <p:sp>
        <p:nvSpPr>
          <p:cNvPr id="3" name="Content Placeholder 2">
            <a:extLst>
              <a:ext uri="{FF2B5EF4-FFF2-40B4-BE49-F238E27FC236}">
                <a16:creationId xmlns:a16="http://schemas.microsoft.com/office/drawing/2014/main" id="{9C3173F3-0AE9-C4F8-F992-C98024A6C47F}"/>
              </a:ext>
            </a:extLst>
          </p:cNvPr>
          <p:cNvSpPr>
            <a:spLocks noGrp="1"/>
          </p:cNvSpPr>
          <p:nvPr>
            <p:ph idx="1"/>
          </p:nvPr>
        </p:nvSpPr>
        <p:spPr/>
        <p:txBody>
          <a:bodyPr/>
          <a:lstStyle/>
          <a:p>
            <a:pPr algn="just" rtl="0" fontAlgn="base"/>
            <a:r>
              <a:rPr lang="en-US" b="0" i="0" dirty="0">
                <a:solidFill>
                  <a:srgbClr val="FFFFFF"/>
                </a:solidFill>
                <a:effectLst/>
                <a:latin typeface="Nunito" pitchFamily="2" charset="0"/>
              </a:rPr>
              <a:t>Constructors can be classified based on in which situations they are being used. There are 4 types of constructors in C++:</a:t>
            </a:r>
          </a:p>
          <a:p>
            <a:pPr algn="l" fontAlgn="base">
              <a:buFont typeface="+mj-lt"/>
              <a:buAutoNum type="arabicPeriod"/>
            </a:pPr>
            <a:r>
              <a:rPr lang="en-US" b="1" i="0" dirty="0">
                <a:solidFill>
                  <a:srgbClr val="FFFFFF"/>
                </a:solidFill>
                <a:effectLst/>
                <a:latin typeface="Nunito" pitchFamily="2" charset="0"/>
              </a:rPr>
              <a:t>Default Constructor</a:t>
            </a:r>
            <a:endParaRPr lang="en-US" b="0" i="0" dirty="0">
              <a:solidFill>
                <a:srgbClr val="FFFFFF"/>
              </a:solidFill>
              <a:effectLst/>
              <a:latin typeface="Nunito" pitchFamily="2" charset="0"/>
            </a:endParaRPr>
          </a:p>
          <a:p>
            <a:pPr algn="l" fontAlgn="base">
              <a:buFont typeface="+mj-lt"/>
              <a:buAutoNum type="arabicPeriod" startAt="2"/>
            </a:pPr>
            <a:r>
              <a:rPr lang="en-US" b="1" i="0" dirty="0">
                <a:solidFill>
                  <a:srgbClr val="FFFFFF"/>
                </a:solidFill>
                <a:effectLst/>
                <a:latin typeface="Nunito" pitchFamily="2" charset="0"/>
              </a:rPr>
              <a:t>Parameterized Constructor</a:t>
            </a:r>
            <a:endParaRPr lang="en-US" b="0" i="0" dirty="0">
              <a:solidFill>
                <a:srgbClr val="FFFFFF"/>
              </a:solidFill>
              <a:effectLst/>
              <a:latin typeface="Nunito" pitchFamily="2" charset="0"/>
            </a:endParaRPr>
          </a:p>
          <a:p>
            <a:pPr algn="l" fontAlgn="base">
              <a:buFont typeface="+mj-lt"/>
              <a:buAutoNum type="arabicPeriod" startAt="3"/>
            </a:pPr>
            <a:r>
              <a:rPr lang="en-US" b="1" i="0" dirty="0">
                <a:solidFill>
                  <a:srgbClr val="FFFFFF"/>
                </a:solidFill>
                <a:effectLst/>
                <a:latin typeface="Nunito" pitchFamily="2" charset="0"/>
              </a:rPr>
              <a:t>Copy Constructor</a:t>
            </a:r>
            <a:endParaRPr lang="en-US" b="0" i="0" dirty="0">
              <a:solidFill>
                <a:srgbClr val="FFFFFF"/>
              </a:solidFill>
              <a:effectLst/>
              <a:latin typeface="Nunito" pitchFamily="2" charset="0"/>
            </a:endParaRPr>
          </a:p>
          <a:p>
            <a:pPr algn="l" fontAlgn="base">
              <a:buFont typeface="+mj-lt"/>
              <a:buAutoNum type="arabicPeriod" startAt="4"/>
            </a:pPr>
            <a:r>
              <a:rPr lang="en-US" b="1" i="0" dirty="0">
                <a:solidFill>
                  <a:srgbClr val="FFFFFF"/>
                </a:solidFill>
                <a:effectLst/>
                <a:latin typeface="Nunito" pitchFamily="2" charset="0"/>
              </a:rPr>
              <a:t>Move Constructor</a:t>
            </a:r>
            <a:endParaRPr lang="en-US" b="0" i="0" dirty="0">
              <a:solidFill>
                <a:srgbClr val="FFFFFF"/>
              </a:solidFill>
              <a:effectLst/>
              <a:latin typeface="Nunito" pitchFamily="2" charset="0"/>
            </a:endParaRPr>
          </a:p>
          <a:p>
            <a:pPr marL="0" indent="0" algn="l" fontAlgn="base">
              <a:buNone/>
            </a:pPr>
            <a:endParaRPr lang="en-US" b="0" i="0" dirty="0">
              <a:solidFill>
                <a:srgbClr val="FFFFFF"/>
              </a:solidFill>
              <a:effectLst/>
              <a:latin typeface="Nunito" pitchFamily="2" charset="0"/>
            </a:endParaRPr>
          </a:p>
        </p:txBody>
      </p:sp>
      <p:pic>
        <p:nvPicPr>
          <p:cNvPr id="5" name="Picture 4">
            <a:extLst>
              <a:ext uri="{FF2B5EF4-FFF2-40B4-BE49-F238E27FC236}">
                <a16:creationId xmlns:a16="http://schemas.microsoft.com/office/drawing/2014/main" id="{9E87896C-7087-9218-DCE5-7C5694391315}"/>
              </a:ext>
            </a:extLst>
          </p:cNvPr>
          <p:cNvPicPr>
            <a:picLocks noChangeAspect="1"/>
          </p:cNvPicPr>
          <p:nvPr/>
        </p:nvPicPr>
        <p:blipFill>
          <a:blip r:embed="rId2"/>
          <a:stretch>
            <a:fillRect/>
          </a:stretch>
        </p:blipFill>
        <p:spPr>
          <a:xfrm>
            <a:off x="4829205" y="3775011"/>
            <a:ext cx="6012968" cy="2684032"/>
          </a:xfrm>
          <a:prstGeom prst="rect">
            <a:avLst/>
          </a:prstGeom>
        </p:spPr>
      </p:pic>
    </p:spTree>
    <p:extLst>
      <p:ext uri="{BB962C8B-B14F-4D97-AF65-F5344CB8AC3E}">
        <p14:creationId xmlns:p14="http://schemas.microsoft.com/office/powerpoint/2010/main" val="574805496"/>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39439-7E90-810F-3CC9-93028BA807A4}"/>
              </a:ext>
            </a:extLst>
          </p:cNvPr>
          <p:cNvSpPr>
            <a:spLocks noGrp="1"/>
          </p:cNvSpPr>
          <p:nvPr>
            <p:ph type="title"/>
          </p:nvPr>
        </p:nvSpPr>
        <p:spPr/>
        <p:txBody>
          <a:bodyPr/>
          <a:lstStyle/>
          <a:p>
            <a:r>
              <a:rPr lang="en-US" dirty="0"/>
              <a:t>Difference Between Class And Structure</a:t>
            </a:r>
          </a:p>
        </p:txBody>
      </p:sp>
      <p:pic>
        <p:nvPicPr>
          <p:cNvPr id="13" name="Picture 12">
            <a:extLst>
              <a:ext uri="{FF2B5EF4-FFF2-40B4-BE49-F238E27FC236}">
                <a16:creationId xmlns:a16="http://schemas.microsoft.com/office/drawing/2014/main" id="{6913A891-8603-38CA-BBB6-B17B9A1D8E9B}"/>
              </a:ext>
            </a:extLst>
          </p:cNvPr>
          <p:cNvPicPr>
            <a:picLocks noChangeAspect="1"/>
          </p:cNvPicPr>
          <p:nvPr/>
        </p:nvPicPr>
        <p:blipFill>
          <a:blip r:embed="rId2"/>
          <a:stretch>
            <a:fillRect/>
          </a:stretch>
        </p:blipFill>
        <p:spPr>
          <a:xfrm>
            <a:off x="478971" y="1813531"/>
            <a:ext cx="11005457" cy="4885497"/>
          </a:xfrm>
          <a:prstGeom prst="rect">
            <a:avLst/>
          </a:prstGeom>
        </p:spPr>
      </p:pic>
    </p:spTree>
    <p:extLst>
      <p:ext uri="{BB962C8B-B14F-4D97-AF65-F5344CB8AC3E}">
        <p14:creationId xmlns:p14="http://schemas.microsoft.com/office/powerpoint/2010/main" val="402765485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31</TotalTime>
  <Words>493</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Bookman Old Style</vt:lpstr>
      <vt:lpstr>Calibri</vt:lpstr>
      <vt:lpstr>Nunito</vt:lpstr>
      <vt:lpstr>Rockwell</vt:lpstr>
      <vt:lpstr>Times New Roman</vt:lpstr>
      <vt:lpstr>Damask</vt:lpstr>
      <vt:lpstr>OOPs</vt:lpstr>
      <vt:lpstr>Object Oriented Programming in C++</vt:lpstr>
      <vt:lpstr>Class</vt:lpstr>
      <vt:lpstr>PowerPoint Presentation</vt:lpstr>
      <vt:lpstr>Object</vt:lpstr>
      <vt:lpstr>Encapsulation</vt:lpstr>
      <vt:lpstr>COnstructor</vt:lpstr>
      <vt:lpstr>Types of Constructor in C++</vt:lpstr>
      <vt:lpstr>Difference Between Class And Structure</vt:lpstr>
      <vt:lpstr>EXAMPLE</vt:lpstr>
      <vt:lpstr>Program 2: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dc:title>
  <dc:creator>Krishika Jaiswal</dc:creator>
  <cp:lastModifiedBy>Krishika Jaiswal</cp:lastModifiedBy>
  <cp:revision>1</cp:revision>
  <dcterms:created xsi:type="dcterms:W3CDTF">2024-04-18T18:48:26Z</dcterms:created>
  <dcterms:modified xsi:type="dcterms:W3CDTF">2024-04-18T19:19:43Z</dcterms:modified>
</cp:coreProperties>
</file>