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1" r:id="rId6"/>
    <p:sldId id="260"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D30DE6C-0C34-49BB-85D8-66C3EEC9A9FA}" v="2" dt="2021-10-21T06:55:13.453"/>
    <p1510:client id="{5BEA045F-7867-4D17-87E7-6CA722056FEA}" v="741" dt="2021-08-13T18:06:11.867"/>
    <p1510:client id="{B9D4CD27-AFB5-4090-ADD3-89F2DE28DD1B}" v="2" dt="2021-09-30T06:04:43.71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nan Patel" userId="5c40bfc010afc511" providerId="Windows Live" clId="Web-{2D30DE6C-0C34-49BB-85D8-66C3EEC9A9FA}"/>
    <pc:docChg chg="modSld">
      <pc:chgData name="Manan Patel" userId="5c40bfc010afc511" providerId="Windows Live" clId="Web-{2D30DE6C-0C34-49BB-85D8-66C3EEC9A9FA}" dt="2021-10-21T06:55:13.453" v="1" actId="1076"/>
      <pc:docMkLst>
        <pc:docMk/>
      </pc:docMkLst>
      <pc:sldChg chg="modSp">
        <pc:chgData name="Manan Patel" userId="5c40bfc010afc511" providerId="Windows Live" clId="Web-{2D30DE6C-0C34-49BB-85D8-66C3EEC9A9FA}" dt="2021-10-21T06:54:27.202" v="0" actId="1076"/>
        <pc:sldMkLst>
          <pc:docMk/>
          <pc:sldMk cId="270573588" sldId="257"/>
        </pc:sldMkLst>
        <pc:spChg chg="mod">
          <ac:chgData name="Manan Patel" userId="5c40bfc010afc511" providerId="Windows Live" clId="Web-{2D30DE6C-0C34-49BB-85D8-66C3EEC9A9FA}" dt="2021-10-21T06:54:27.202" v="0" actId="1076"/>
          <ac:spMkLst>
            <pc:docMk/>
            <pc:sldMk cId="270573588" sldId="257"/>
            <ac:spMk id="3" creationId="{F30C2A18-1523-457C-BAE5-082A018EF1D1}"/>
          </ac:spMkLst>
        </pc:spChg>
      </pc:sldChg>
      <pc:sldChg chg="modSp">
        <pc:chgData name="Manan Patel" userId="5c40bfc010afc511" providerId="Windows Live" clId="Web-{2D30DE6C-0C34-49BB-85D8-66C3EEC9A9FA}" dt="2021-10-21T06:55:13.453" v="1" actId="1076"/>
        <pc:sldMkLst>
          <pc:docMk/>
          <pc:sldMk cId="354124273" sldId="258"/>
        </pc:sldMkLst>
        <pc:spChg chg="mod">
          <ac:chgData name="Manan Patel" userId="5c40bfc010afc511" providerId="Windows Live" clId="Web-{2D30DE6C-0C34-49BB-85D8-66C3EEC9A9FA}" dt="2021-10-21T06:55:13.453" v="1" actId="1076"/>
          <ac:spMkLst>
            <pc:docMk/>
            <pc:sldMk cId="354124273" sldId="258"/>
            <ac:spMk id="5" creationId="{4C429942-E141-4BC6-ADFA-14182697ECFF}"/>
          </ac:spMkLst>
        </pc:spChg>
      </pc:sldChg>
    </pc:docChg>
  </pc:docChgLst>
</pc:chgInfo>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dirty="0"/>
              <a:t>Click to edit Master title style</a:t>
            </a:r>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10/20/2021</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554446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dirty="0"/>
              <a:t>Click to edit Master title style</a:t>
            </a:r>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8016538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dirty="0"/>
              <a:t>Click to edit Master title style</a:t>
            </a:r>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128122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633887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dirty="0"/>
              <a:t>Click to edit Master title style</a:t>
            </a:r>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6379842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dirty="0"/>
              <a:t>Click to edit Master title style</a:t>
            </a:r>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838784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dirty="0"/>
              <a:t>Click to edit Master title style</a:t>
            </a:r>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015026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10/20/2021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955356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10/20/2021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367431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2647F38-B617-4D2F-AE0A-013F0C4D2C57}" type="datetimeFigureOut">
              <a:rPr lang="en-US" dirty="0"/>
              <a:t>10/20/2021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extLst>
      <p:ext uri="{BB962C8B-B14F-4D97-AF65-F5344CB8AC3E}">
        <p14:creationId xmlns:p14="http://schemas.microsoft.com/office/powerpoint/2010/main" val="11342751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dirty="0"/>
              <a:t>Click to edit Master title style</a:t>
            </a:r>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938740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05BFA754-D5C3-4E66-96A6-867B257F58DC}" type="datetimeFigureOut">
              <a:rPr lang="en-US" dirty="0"/>
              <a:t>10/20/2021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extLst>
      <p:ext uri="{BB962C8B-B14F-4D97-AF65-F5344CB8AC3E}">
        <p14:creationId xmlns:p14="http://schemas.microsoft.com/office/powerpoint/2010/main" val="39325775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10/20/2021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893521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10/20/2021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635751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10/20/2021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1527759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dirty="0"/>
              <a:t>Click to edit Master title style</a:t>
            </a:r>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740311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dirty="0"/>
              <a:t>Click to edit Master title style</a:t>
            </a:r>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106543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10/20/2021</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126530903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i="1" dirty="0">
                <a:solidFill>
                  <a:schemeClr val="accent1">
                    <a:lumMod val="60000"/>
                    <a:lumOff val="40000"/>
                  </a:schemeClr>
                </a:solidFill>
                <a:latin typeface="Franklin Gothic Medium"/>
              </a:rPr>
              <a:t>Smart lock system.</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3840B-4936-474D-8862-3C0E9CC2B4C4}"/>
              </a:ext>
            </a:extLst>
          </p:cNvPr>
          <p:cNvSpPr>
            <a:spLocks noGrp="1"/>
          </p:cNvSpPr>
          <p:nvPr>
            <p:ph type="title"/>
          </p:nvPr>
        </p:nvSpPr>
        <p:spPr/>
        <p:txBody>
          <a:bodyPr/>
          <a:lstStyle/>
          <a:p>
            <a:r>
              <a:rPr lang="en-US" dirty="0"/>
              <a:t>Tools required</a:t>
            </a:r>
          </a:p>
        </p:txBody>
      </p:sp>
      <p:sp>
        <p:nvSpPr>
          <p:cNvPr id="3" name="Content Placeholder 2">
            <a:extLst>
              <a:ext uri="{FF2B5EF4-FFF2-40B4-BE49-F238E27FC236}">
                <a16:creationId xmlns:a16="http://schemas.microsoft.com/office/drawing/2014/main" id="{F30C2A18-1523-457C-BAE5-082A018EF1D1}"/>
              </a:ext>
            </a:extLst>
          </p:cNvPr>
          <p:cNvSpPr>
            <a:spLocks noGrp="1"/>
          </p:cNvSpPr>
          <p:nvPr>
            <p:ph idx="1"/>
          </p:nvPr>
        </p:nvSpPr>
        <p:spPr>
          <a:xfrm>
            <a:off x="1358901" y="2567515"/>
            <a:ext cx="9601196" cy="3318936"/>
          </a:xfrm>
        </p:spPr>
        <p:txBody>
          <a:bodyPr>
            <a:normAutofit fontScale="92500" lnSpcReduction="10000"/>
          </a:bodyPr>
          <a:lstStyle/>
          <a:p>
            <a:pPr marL="457200" indent="-457200">
              <a:buAutoNum type="arabicPeriod"/>
            </a:pPr>
            <a:r>
              <a:rPr lang="en-US" dirty="0"/>
              <a:t>Arduino Uno circuit.</a:t>
            </a:r>
            <a:endParaRPr lang="en-US"/>
          </a:p>
          <a:p>
            <a:pPr marL="457200" indent="-457200">
              <a:buSzPct val="114999"/>
              <a:buAutoNum type="arabicPeriod"/>
            </a:pPr>
            <a:r>
              <a:rPr lang="en-US" dirty="0"/>
              <a:t>RIFD Sensor.</a:t>
            </a:r>
            <a:endParaRPr lang="en-US"/>
          </a:p>
          <a:p>
            <a:pPr marL="457200" indent="-457200">
              <a:buSzPct val="114999"/>
              <a:buAutoNum type="arabicPeriod"/>
            </a:pPr>
            <a:r>
              <a:rPr lang="en-US" dirty="0"/>
              <a:t>RIFD Tags/Card.</a:t>
            </a:r>
            <a:endParaRPr lang="en-US"/>
          </a:p>
          <a:p>
            <a:pPr marL="457200" indent="-457200">
              <a:buSzPct val="114999"/>
              <a:buAutoNum type="arabicPeriod"/>
            </a:pPr>
            <a:r>
              <a:rPr lang="en-US" dirty="0"/>
              <a:t>Relay Board.</a:t>
            </a:r>
            <a:endParaRPr lang="en-US"/>
          </a:p>
          <a:p>
            <a:pPr marL="457200" indent="-457200">
              <a:buSzPct val="114999"/>
              <a:buAutoNum type="arabicPeriod"/>
            </a:pPr>
            <a:r>
              <a:rPr lang="en-US" dirty="0"/>
              <a:t>Solenoid Lock.</a:t>
            </a:r>
            <a:endParaRPr lang="en-US"/>
          </a:p>
          <a:p>
            <a:pPr marL="457200" indent="-457200">
              <a:buSzPct val="114999"/>
              <a:buAutoNum type="arabicPeriod"/>
            </a:pPr>
            <a:r>
              <a:rPr lang="en-US" dirty="0"/>
              <a:t>Jumper cables.</a:t>
            </a:r>
            <a:endParaRPr lang="en-US"/>
          </a:p>
          <a:p>
            <a:pPr marL="457200" indent="-457200">
              <a:buSzPct val="114999"/>
              <a:buAutoNum type="arabicPeriod"/>
            </a:pPr>
            <a:r>
              <a:rPr lang="en-US" dirty="0"/>
              <a:t>9-12 Volt Battery.</a:t>
            </a:r>
            <a:endParaRPr lang="en-US"/>
          </a:p>
          <a:p>
            <a:pPr marL="457200" indent="-457200">
              <a:buSzPct val="114999"/>
              <a:buAutoNum type="arabicPeriod"/>
            </a:pPr>
            <a:endParaRPr lang="en-US" dirty="0"/>
          </a:p>
        </p:txBody>
      </p:sp>
    </p:spTree>
    <p:extLst>
      <p:ext uri="{BB962C8B-B14F-4D97-AF65-F5344CB8AC3E}">
        <p14:creationId xmlns:p14="http://schemas.microsoft.com/office/powerpoint/2010/main" val="2705735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0E4D3-ED1A-4B4C-B6B0-CD651C4502E8}"/>
              </a:ext>
            </a:extLst>
          </p:cNvPr>
          <p:cNvSpPr>
            <a:spLocks noGrp="1"/>
          </p:cNvSpPr>
          <p:nvPr>
            <p:ph type="title"/>
          </p:nvPr>
        </p:nvSpPr>
        <p:spPr/>
        <p:txBody>
          <a:bodyPr/>
          <a:lstStyle/>
          <a:p>
            <a:r>
              <a:rPr lang="en-US" u="sng" dirty="0"/>
              <a:t>Arduino Uno Circuit.</a:t>
            </a:r>
          </a:p>
        </p:txBody>
      </p:sp>
      <p:pic>
        <p:nvPicPr>
          <p:cNvPr id="4" name="Picture 4" descr="A picture containing text, electronics, circuit&#10;&#10;Description automatically generated">
            <a:extLst>
              <a:ext uri="{FF2B5EF4-FFF2-40B4-BE49-F238E27FC236}">
                <a16:creationId xmlns:a16="http://schemas.microsoft.com/office/drawing/2014/main" id="{7CF0DF01-67A1-43A6-ACBB-EAB64EE02EB4}"/>
              </a:ext>
            </a:extLst>
          </p:cNvPr>
          <p:cNvPicPr>
            <a:picLocks noGrp="1" noChangeAspect="1"/>
          </p:cNvPicPr>
          <p:nvPr>
            <p:ph idx="1"/>
          </p:nvPr>
        </p:nvPicPr>
        <p:blipFill>
          <a:blip r:embed="rId2"/>
          <a:stretch>
            <a:fillRect/>
          </a:stretch>
        </p:blipFill>
        <p:spPr>
          <a:xfrm>
            <a:off x="8172258" y="2554287"/>
            <a:ext cx="3327254" cy="3318936"/>
          </a:xfrm>
        </p:spPr>
      </p:pic>
      <p:sp>
        <p:nvSpPr>
          <p:cNvPr id="5" name="TextBox 4">
            <a:extLst>
              <a:ext uri="{FF2B5EF4-FFF2-40B4-BE49-F238E27FC236}">
                <a16:creationId xmlns:a16="http://schemas.microsoft.com/office/drawing/2014/main" id="{4C429942-E141-4BC6-ADFA-14182697ECFF}"/>
              </a:ext>
            </a:extLst>
          </p:cNvPr>
          <p:cNvSpPr txBox="1"/>
          <p:nvPr/>
        </p:nvSpPr>
        <p:spPr>
          <a:xfrm>
            <a:off x="1348318" y="2556139"/>
            <a:ext cx="6565103" cy="60016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ea typeface="+mn-lt"/>
                <a:cs typeface="+mn-lt"/>
              </a:rPr>
              <a:t>Arduino Uno is a microcontroller board. It has 14V digital input, 6 analog inputs, a USB connection, a power jack, and a reset button. It contains everything needed to support the microcontroller; simply connect it to a computer with a USB cable or power it with a AC-to-DC adapter or battery to get started.</a:t>
            </a:r>
            <a:endParaRPr lang="en-US" sz="240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541242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BD711-330F-42C5-AB06-C38FA7805361}"/>
              </a:ext>
            </a:extLst>
          </p:cNvPr>
          <p:cNvSpPr>
            <a:spLocks noGrp="1"/>
          </p:cNvSpPr>
          <p:nvPr>
            <p:ph type="title"/>
          </p:nvPr>
        </p:nvSpPr>
        <p:spPr/>
        <p:txBody>
          <a:bodyPr/>
          <a:lstStyle/>
          <a:p>
            <a:r>
              <a:rPr lang="en-US" dirty="0">
                <a:ea typeface="+mj-lt"/>
                <a:cs typeface="+mj-lt"/>
              </a:rPr>
              <a:t>RIFD Sensor.</a:t>
            </a:r>
            <a:endParaRPr lang="en-US" dirty="0"/>
          </a:p>
        </p:txBody>
      </p:sp>
      <p:sp>
        <p:nvSpPr>
          <p:cNvPr id="3" name="Content Placeholder 2">
            <a:extLst>
              <a:ext uri="{FF2B5EF4-FFF2-40B4-BE49-F238E27FC236}">
                <a16:creationId xmlns:a16="http://schemas.microsoft.com/office/drawing/2014/main" id="{03348C7F-D4CB-4779-8924-DC45D398CD09}"/>
              </a:ext>
            </a:extLst>
          </p:cNvPr>
          <p:cNvSpPr>
            <a:spLocks noGrp="1"/>
          </p:cNvSpPr>
          <p:nvPr>
            <p:ph idx="1"/>
          </p:nvPr>
        </p:nvSpPr>
        <p:spPr/>
        <p:txBody>
          <a:bodyPr/>
          <a:lstStyle/>
          <a:p>
            <a:r>
              <a:rPr lang="en-US" dirty="0">
                <a:ea typeface="+mn-lt"/>
                <a:cs typeface="+mn-lt"/>
              </a:rPr>
              <a:t>An RFID Sensor (Radio Frequency Identification Reader) is a device used to gather information from an RFID tag, which is used to track individual objects.</a:t>
            </a:r>
            <a:endParaRPr lang="en-US" dirty="0"/>
          </a:p>
          <a:p>
            <a:pPr>
              <a:buSzPct val="114999"/>
            </a:pPr>
            <a:r>
              <a:rPr lang="en-US" dirty="0">
                <a:ea typeface="+mn-lt"/>
                <a:cs typeface="+mn-lt"/>
              </a:rPr>
              <a:t>It is a wireless identification technology that uses radio waves to transfer data from the card tag to an RFID reader and identify the object presence.</a:t>
            </a:r>
            <a:endParaRPr lang="en-US" dirty="0"/>
          </a:p>
          <a:p>
            <a:pPr>
              <a:buSzPct val="114999"/>
            </a:pPr>
            <a:r>
              <a:rPr lang="en-US" dirty="0">
                <a:ea typeface="+mn-lt"/>
                <a:cs typeface="+mn-lt"/>
              </a:rPr>
              <a:t>Just like the bar code technology, RFID is used to identify objects, persons, by reading the card tag.</a:t>
            </a:r>
            <a:endParaRPr lang="en-US" dirty="0"/>
          </a:p>
          <a:p>
            <a:pPr>
              <a:buSzPct val="114999"/>
            </a:pPr>
            <a:endParaRPr lang="en-US" dirty="0"/>
          </a:p>
        </p:txBody>
      </p:sp>
    </p:spTree>
    <p:extLst>
      <p:ext uri="{BB962C8B-B14F-4D97-AF65-F5344CB8AC3E}">
        <p14:creationId xmlns:p14="http://schemas.microsoft.com/office/powerpoint/2010/main" val="36503321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5725C-8F56-4D83-99B0-C393EA9BD6EC}"/>
              </a:ext>
            </a:extLst>
          </p:cNvPr>
          <p:cNvSpPr>
            <a:spLocks noGrp="1"/>
          </p:cNvSpPr>
          <p:nvPr>
            <p:ph type="title"/>
          </p:nvPr>
        </p:nvSpPr>
        <p:spPr/>
        <p:txBody>
          <a:bodyPr/>
          <a:lstStyle/>
          <a:p>
            <a:pPr>
              <a:spcBef>
                <a:spcPct val="20000"/>
              </a:spcBef>
              <a:spcAft>
                <a:spcPts val="600"/>
              </a:spcAft>
            </a:pPr>
            <a:r>
              <a:rPr lang="en-US" dirty="0">
                <a:ea typeface="+mj-lt"/>
                <a:cs typeface="+mj-lt"/>
              </a:rPr>
              <a:t>RIFD Tags/Card.</a:t>
            </a:r>
            <a:endParaRPr lang="en-US" dirty="0"/>
          </a:p>
          <a:p>
            <a:endParaRPr lang="en-US" dirty="0"/>
          </a:p>
        </p:txBody>
      </p:sp>
      <p:sp>
        <p:nvSpPr>
          <p:cNvPr id="3" name="Content Placeholder 2">
            <a:extLst>
              <a:ext uri="{FF2B5EF4-FFF2-40B4-BE49-F238E27FC236}">
                <a16:creationId xmlns:a16="http://schemas.microsoft.com/office/drawing/2014/main" id="{9861BAD1-8F0A-48C8-BDA6-8A6F76D4838E}"/>
              </a:ext>
            </a:extLst>
          </p:cNvPr>
          <p:cNvSpPr>
            <a:spLocks noGrp="1"/>
          </p:cNvSpPr>
          <p:nvPr>
            <p:ph idx="1"/>
          </p:nvPr>
        </p:nvSpPr>
        <p:spPr/>
        <p:txBody>
          <a:bodyPr/>
          <a:lstStyle/>
          <a:p>
            <a:r>
              <a:rPr lang="en-US" dirty="0">
                <a:ea typeface="+mn-lt"/>
                <a:cs typeface="+mn-lt"/>
              </a:rPr>
              <a:t>RFID tags are a type of tracking system that uses smart barcodes in order to identify items.</a:t>
            </a:r>
          </a:p>
          <a:p>
            <a:pPr>
              <a:buSzPct val="114999"/>
            </a:pPr>
            <a:r>
              <a:rPr lang="en-US" dirty="0">
                <a:ea typeface="+mn-lt"/>
                <a:cs typeface="+mn-lt"/>
              </a:rPr>
              <a:t>These radio waves transmit data from the tag to a reader, which then transmits the information to an RFID computer program.</a:t>
            </a:r>
            <a:endParaRPr lang="en-US" dirty="0"/>
          </a:p>
        </p:txBody>
      </p:sp>
    </p:spTree>
    <p:extLst>
      <p:ext uri="{BB962C8B-B14F-4D97-AF65-F5344CB8AC3E}">
        <p14:creationId xmlns:p14="http://schemas.microsoft.com/office/powerpoint/2010/main" val="11569129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2F99F-4BAE-428B-A2F4-E5325268337F}"/>
              </a:ext>
            </a:extLst>
          </p:cNvPr>
          <p:cNvSpPr>
            <a:spLocks noGrp="1"/>
          </p:cNvSpPr>
          <p:nvPr>
            <p:ph type="title"/>
          </p:nvPr>
        </p:nvSpPr>
        <p:spPr/>
        <p:txBody>
          <a:bodyPr/>
          <a:lstStyle/>
          <a:p>
            <a:r>
              <a:rPr lang="en-US" dirty="0">
                <a:ea typeface="+mj-lt"/>
                <a:cs typeface="+mj-lt"/>
              </a:rPr>
              <a:t>Relay Board.</a:t>
            </a:r>
            <a:endParaRPr lang="en-US" dirty="0"/>
          </a:p>
        </p:txBody>
      </p:sp>
      <p:sp>
        <p:nvSpPr>
          <p:cNvPr id="3" name="Content Placeholder 2">
            <a:extLst>
              <a:ext uri="{FF2B5EF4-FFF2-40B4-BE49-F238E27FC236}">
                <a16:creationId xmlns:a16="http://schemas.microsoft.com/office/drawing/2014/main" id="{C7187E2E-8E29-4C4B-B8CA-24E2DE715AF5}"/>
              </a:ext>
            </a:extLst>
          </p:cNvPr>
          <p:cNvSpPr>
            <a:spLocks noGrp="1"/>
          </p:cNvSpPr>
          <p:nvPr>
            <p:ph idx="1"/>
          </p:nvPr>
        </p:nvSpPr>
        <p:spPr/>
        <p:txBody>
          <a:bodyPr/>
          <a:lstStyle/>
          <a:p>
            <a:r>
              <a:rPr lang="en-US" dirty="0">
                <a:ea typeface="+mn-lt"/>
                <a:cs typeface="+mn-lt"/>
              </a:rPr>
              <a:t>Relay boards are computer boards with an array of relays and switches. They have input and output terminals and are designed to control the voltage supply. Relay boards provide independently programmable, real-time control for each of several onboard relay channels.</a:t>
            </a:r>
            <a:endParaRPr lang="en-US" dirty="0"/>
          </a:p>
        </p:txBody>
      </p:sp>
    </p:spTree>
    <p:extLst>
      <p:ext uri="{BB962C8B-B14F-4D97-AF65-F5344CB8AC3E}">
        <p14:creationId xmlns:p14="http://schemas.microsoft.com/office/powerpoint/2010/main" val="18166591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2F99F-4BAE-428B-A2F4-E5325268337F}"/>
              </a:ext>
            </a:extLst>
          </p:cNvPr>
          <p:cNvSpPr>
            <a:spLocks noGrp="1"/>
          </p:cNvSpPr>
          <p:nvPr>
            <p:ph type="title"/>
          </p:nvPr>
        </p:nvSpPr>
        <p:spPr>
          <a:xfrm>
            <a:off x="1295402" y="1220257"/>
            <a:ext cx="9601196" cy="1160993"/>
          </a:xfrm>
        </p:spPr>
        <p:txBody>
          <a:bodyPr>
            <a:normAutofit/>
          </a:bodyPr>
          <a:lstStyle/>
          <a:p>
            <a:pPr>
              <a:spcBef>
                <a:spcPct val="20000"/>
              </a:spcBef>
              <a:spcAft>
                <a:spcPts val="600"/>
              </a:spcAft>
            </a:pPr>
            <a:r>
              <a:rPr lang="en-US" dirty="0">
                <a:ea typeface="+mj-lt"/>
                <a:cs typeface="+mj-lt"/>
              </a:rPr>
              <a:t>Solenoid Lock.</a:t>
            </a:r>
            <a:endParaRPr lang="en-US" dirty="0"/>
          </a:p>
          <a:p>
            <a:endParaRPr lang="en-US" dirty="0"/>
          </a:p>
        </p:txBody>
      </p:sp>
      <p:pic>
        <p:nvPicPr>
          <p:cNvPr id="4" name="Picture 4" descr="A picture containing metalware, hinge&#10;&#10;Description automatically generated">
            <a:extLst>
              <a:ext uri="{FF2B5EF4-FFF2-40B4-BE49-F238E27FC236}">
                <a16:creationId xmlns:a16="http://schemas.microsoft.com/office/drawing/2014/main" id="{1AC75338-EEF8-4EF3-964E-961BEE83D804}"/>
              </a:ext>
            </a:extLst>
          </p:cNvPr>
          <p:cNvPicPr>
            <a:picLocks noGrp="1" noChangeAspect="1"/>
          </p:cNvPicPr>
          <p:nvPr>
            <p:ph idx="1"/>
          </p:nvPr>
        </p:nvPicPr>
        <p:blipFill>
          <a:blip r:embed="rId2"/>
          <a:stretch>
            <a:fillRect/>
          </a:stretch>
        </p:blipFill>
        <p:spPr>
          <a:xfrm>
            <a:off x="8562974" y="2573338"/>
            <a:ext cx="2781299" cy="3071812"/>
          </a:xfrm>
        </p:spPr>
      </p:pic>
      <p:sp>
        <p:nvSpPr>
          <p:cNvPr id="5" name="TextBox 4">
            <a:extLst>
              <a:ext uri="{FF2B5EF4-FFF2-40B4-BE49-F238E27FC236}">
                <a16:creationId xmlns:a16="http://schemas.microsoft.com/office/drawing/2014/main" id="{0971B9A1-68D2-4190-866D-A70CF11B0196}"/>
              </a:ext>
            </a:extLst>
          </p:cNvPr>
          <p:cNvSpPr txBox="1"/>
          <p:nvPr/>
        </p:nvSpPr>
        <p:spPr>
          <a:xfrm>
            <a:off x="1426369" y="2474118"/>
            <a:ext cx="7493792"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ea typeface="+mn-lt"/>
                <a:cs typeface="+mn-lt"/>
              </a:rPr>
              <a:t>A lock solenoid is a type of electric locking mechanism that uses an electromagnetic device containing a tightly wound coil of metal wire called a solenoid to provide the mechanical energy that opens and closes the lock</a:t>
            </a:r>
            <a:r>
              <a:rPr lang="en-US" dirty="0">
                <a:ea typeface="+mn-lt"/>
                <a:cs typeface="+mn-lt"/>
              </a:rPr>
              <a:t>. </a:t>
            </a:r>
            <a:endParaRPr lang="en-US" dirty="0"/>
          </a:p>
        </p:txBody>
      </p:sp>
    </p:spTree>
    <p:extLst>
      <p:ext uri="{BB962C8B-B14F-4D97-AF65-F5344CB8AC3E}">
        <p14:creationId xmlns:p14="http://schemas.microsoft.com/office/powerpoint/2010/main" val="32248548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Organic</vt:lpstr>
      <vt:lpstr>Smart lock system.</vt:lpstr>
      <vt:lpstr>Tools required</vt:lpstr>
      <vt:lpstr>Arduino Uno Circuit.</vt:lpstr>
      <vt:lpstr>RIFD Sensor.</vt:lpstr>
      <vt:lpstr>RIFD Tags/Card. </vt:lpstr>
      <vt:lpstr>Relay Board.</vt:lpstr>
      <vt:lpstr>Solenoid Lock.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122</cp:revision>
  <dcterms:created xsi:type="dcterms:W3CDTF">2021-08-13T17:40:06Z</dcterms:created>
  <dcterms:modified xsi:type="dcterms:W3CDTF">2021-10-21T06:55:13Z</dcterms:modified>
</cp:coreProperties>
</file>