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9309100" cy="7053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hY0k1f+BX3c3xCpOwvyDLk6/cg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51825" y="528975"/>
            <a:ext cx="6206375" cy="2644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30900" y="3350275"/>
            <a:ext cx="7447275" cy="3173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30900" y="3350275"/>
            <a:ext cx="7447275" cy="3173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51825" y="528975"/>
            <a:ext cx="6206375" cy="2644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4354f9b59_0_23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a4354f9b59_0_23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4354f9b59_0_32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a4354f9b59_0_32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4354f9b59_0_41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a4354f9b59_0_41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4354f9b59_0_50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a4354f9b59_0_50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4354f9b59_0_55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a4354f9b59_0_55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4354f9b59_0_65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a4354f9b59_0_65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4354f9b59_0_74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4354f9b59_0_74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4354f9b59_0_90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4354f9b59_0_90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4354f9b59_0_101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a4354f9b59_0_101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4354f9b59_0_111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4354f9b59_0_111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930900" y="3350275"/>
            <a:ext cx="7447275" cy="3173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551825" y="528975"/>
            <a:ext cx="6206375" cy="2644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4354f9b59_0_121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4354f9b59_0_121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4354f9b59_0_132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4354f9b59_0_132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a4354f9b59_0_142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a4354f9b59_0_142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a4354f9b59_0_153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a4354f9b59_0_153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4354f9b59_0_162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4354f9b59_0_162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4354f9b59_0_171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4354f9b59_0_171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4354f9b59_0_181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a4354f9b59_0_181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4354f9b59_0_195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a4354f9b59_0_195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a4354f9b59_0_204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a4354f9b59_0_204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a4354f9b59_0_213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a4354f9b59_0_213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30900" y="3350275"/>
            <a:ext cx="7447275" cy="3173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551825" y="528975"/>
            <a:ext cx="6206375" cy="2644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4354f9b59_0_222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a4354f9b59_0_222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a4354f9b59_0_231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a4354f9b59_0_231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a4354f9b59_0_240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a4354f9b59_0_240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a4354f9b59_0_249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a4354f9b59_0_249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a4354f9b59_0_333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1a4354f9b59_0_333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30900" y="3350275"/>
            <a:ext cx="7447275" cy="3173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551825" y="528975"/>
            <a:ext cx="6206375" cy="2644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30900" y="3350275"/>
            <a:ext cx="7447275" cy="3173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551825" y="528975"/>
            <a:ext cx="6206375" cy="2644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30900" y="3350275"/>
            <a:ext cx="7447275" cy="3173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551825" y="528975"/>
            <a:ext cx="6206375" cy="2644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4354f9b59_0_0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a4354f9b59_0_0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4354f9b59_0_5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a4354f9b59_0_5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4354f9b59_0_14:notes"/>
          <p:cNvSpPr txBox="1"/>
          <p:nvPr>
            <p:ph idx="1" type="body"/>
          </p:nvPr>
        </p:nvSpPr>
        <p:spPr>
          <a:xfrm>
            <a:off x="930910" y="3350294"/>
            <a:ext cx="74472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a4354f9b59_0_14:notes"/>
          <p:cNvSpPr/>
          <p:nvPr>
            <p:ph idx="2" type="sldImg"/>
          </p:nvPr>
        </p:nvSpPr>
        <p:spPr>
          <a:xfrm>
            <a:off x="1551822" y="528994"/>
            <a:ext cx="6206400" cy="264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CMPS 339 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ENTER TEAM NAME HERE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4306784" y="452281"/>
            <a:ext cx="41603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must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exactly follow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template.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change the order and the format.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background coloring or formatting.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4354f9b59_0_23"/>
          <p:cNvSpPr txBox="1"/>
          <p:nvPr>
            <p:ph type="title"/>
          </p:nvPr>
        </p:nvSpPr>
        <p:spPr>
          <a:xfrm>
            <a:off x="176892" y="152853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r>
              <a:rPr lang="en-US" sz="2740"/>
              <a:t>QD</a:t>
            </a:r>
            <a:r>
              <a:rPr b="0" i="0" lang="en-US" sz="27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ADD "CHECK" CONSTRAINT</a:t>
            </a:r>
            <a:endParaRPr sz="3459"/>
          </a:p>
        </p:txBody>
      </p:sp>
      <p:sp>
        <p:nvSpPr>
          <p:cNvPr id="150" name="Google Shape;150;g1a4354f9b59_0_23"/>
          <p:cNvSpPr txBox="1"/>
          <p:nvPr>
            <p:ph idx="1" type="body"/>
          </p:nvPr>
        </p:nvSpPr>
        <p:spPr>
          <a:xfrm>
            <a:off x="176892" y="2251696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ALTER TABLE Reviews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ADD CHECK (StarRating &lt;= 5)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151" name="Google Shape;151;g1a4354f9b59_0_23"/>
          <p:cNvSpPr/>
          <p:nvPr/>
        </p:nvSpPr>
        <p:spPr>
          <a:xfrm>
            <a:off x="4955720" y="536284"/>
            <a:ext cx="70050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a4354f9b59_0_23"/>
          <p:cNvSpPr/>
          <p:nvPr/>
        </p:nvSpPr>
        <p:spPr>
          <a:xfrm>
            <a:off x="4955720" y="166952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a4354f9b59_0_23"/>
          <p:cNvSpPr txBox="1"/>
          <p:nvPr/>
        </p:nvSpPr>
        <p:spPr>
          <a:xfrm>
            <a:off x="119740" y="759277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sure Average Stars has a value, if  value entered is less than or equal to 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1a4354f9b5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25" y="536275"/>
            <a:ext cx="7004950" cy="461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4354f9b59_0_32"/>
          <p:cNvSpPr txBox="1"/>
          <p:nvPr>
            <p:ph type="title"/>
          </p:nvPr>
        </p:nvSpPr>
        <p:spPr>
          <a:xfrm>
            <a:off x="176892" y="152853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2960"/>
              <a:t>QD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ADD FK CONSTRAINT(S)</a:t>
            </a:r>
            <a:endParaRPr sz="2960"/>
          </a:p>
        </p:txBody>
      </p:sp>
      <p:sp>
        <p:nvSpPr>
          <p:cNvPr id="160" name="Google Shape;160;g1a4354f9b59_0_32"/>
          <p:cNvSpPr txBox="1"/>
          <p:nvPr>
            <p:ph idx="1" type="body"/>
          </p:nvPr>
        </p:nvSpPr>
        <p:spPr>
          <a:xfrm>
            <a:off x="176892" y="2326821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ALTER TABLE dbo.GameDevs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ADD Developer_id float NOT NULL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CONSTRAINT DK_GameDevs_DevId DEFAULT (20)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CONSTRAINT FK_GameDevs_Games FOREIGN KEY (GameId)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REFERENCES dbo.Games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(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Id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) ON UPDATE  NO ACTION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ON DELETE  NO ACTION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GO</a:t>
            </a:r>
            <a:endParaRPr/>
          </a:p>
        </p:txBody>
      </p:sp>
      <p:sp>
        <p:nvSpPr>
          <p:cNvPr id="161" name="Google Shape;161;g1a4354f9b59_0_32"/>
          <p:cNvSpPr/>
          <p:nvPr/>
        </p:nvSpPr>
        <p:spPr>
          <a:xfrm>
            <a:off x="4955720" y="536284"/>
            <a:ext cx="70050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a4354f9b59_0_32"/>
          <p:cNvSpPr/>
          <p:nvPr/>
        </p:nvSpPr>
        <p:spPr>
          <a:xfrm>
            <a:off x="4955720" y="166952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a4354f9b59_0_32"/>
          <p:cNvSpPr txBox="1"/>
          <p:nvPr/>
        </p:nvSpPr>
        <p:spPr>
          <a:xfrm>
            <a:off x="119740" y="759277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Forein key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1a4354f9b5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27" y="595952"/>
            <a:ext cx="7005000" cy="452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4354f9b59_0_41"/>
          <p:cNvSpPr txBox="1"/>
          <p:nvPr>
            <p:ph type="title"/>
          </p:nvPr>
        </p:nvSpPr>
        <p:spPr>
          <a:xfrm>
            <a:off x="176892" y="152853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QD</a:t>
            </a:r>
            <a:r>
              <a:rPr b="0" i="0" lang="en-US" sz="415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ADD TRIGGER </a:t>
            </a:r>
            <a:endParaRPr/>
          </a:p>
        </p:txBody>
      </p:sp>
      <p:sp>
        <p:nvSpPr>
          <p:cNvPr id="170" name="Google Shape;170;g1a4354f9b59_0_41"/>
          <p:cNvSpPr txBox="1"/>
          <p:nvPr>
            <p:ph idx="1" type="body"/>
          </p:nvPr>
        </p:nvSpPr>
        <p:spPr>
          <a:xfrm>
            <a:off x="176900" y="1771975"/>
            <a:ext cx="4927200" cy="5200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Create TRIGGER [dbo].[tr_LastIncertReveiws]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   ON [dbo].[Reviews]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   AFTER INSERT, UPDATE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AS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BEGIN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        SET NOCOUNT ON;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        Declare @Game INT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        Set @Game = (SELECT GameId From inserted)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        DECLARE @newValue INT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        SET @newValue = (SELECT ReviewCount FROM Games WHERE Games.Id = @Game)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        UPDATE Games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        SET ReviewCount = @newValue+1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        WHERE Games.Id = @Game;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80"/>
              <a:t>END</a:t>
            </a:r>
            <a:endParaRPr sz="1180"/>
          </a:p>
          <a:p>
            <a:pPr indent="0" lvl="0" marL="0" rtl="0" algn="l">
              <a:lnSpc>
                <a:spcPct val="7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30"/>
              <a:buFont typeface="Arial"/>
              <a:buNone/>
            </a:pPr>
            <a:r>
              <a:t/>
            </a:r>
            <a:endParaRPr sz="1180"/>
          </a:p>
        </p:txBody>
      </p:sp>
      <p:sp>
        <p:nvSpPr>
          <p:cNvPr id="171" name="Google Shape;171;g1a4354f9b59_0_41"/>
          <p:cNvSpPr/>
          <p:nvPr/>
        </p:nvSpPr>
        <p:spPr>
          <a:xfrm>
            <a:off x="4955720" y="536284"/>
            <a:ext cx="70050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a4354f9b59_0_41"/>
          <p:cNvSpPr/>
          <p:nvPr/>
        </p:nvSpPr>
        <p:spPr>
          <a:xfrm>
            <a:off x="4955720" y="166952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a4354f9b59_0_41"/>
          <p:cNvSpPr txBox="1"/>
          <p:nvPr/>
        </p:nvSpPr>
        <p:spPr>
          <a:xfrm>
            <a:off x="119740" y="759277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Review Count on game when Review is left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1a4354f9b59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900" y="756375"/>
            <a:ext cx="6036600" cy="566925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4354f9b59_0_5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DML QUERIES</a:t>
            </a:r>
            <a:endParaRPr/>
          </a:p>
        </p:txBody>
      </p:sp>
      <p:sp>
        <p:nvSpPr>
          <p:cNvPr id="180" name="Google Shape;180;g1a4354f9b59_0_5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-US"/>
              <a:t>Instructions: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US"/>
              <a:t>- must include </a:t>
            </a:r>
            <a:r>
              <a:rPr b="1" i="1" lang="en-US">
                <a:solidFill>
                  <a:srgbClr val="FF0000"/>
                </a:solidFill>
              </a:rPr>
              <a:t>ALL</a:t>
            </a:r>
            <a:r>
              <a:rPr i="1" lang="en-US"/>
              <a:t> queries listed in Queries.sql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US"/>
              <a:t>- must follow the </a:t>
            </a:r>
            <a:r>
              <a:rPr b="1" i="1" lang="en-US"/>
              <a:t>exact</a:t>
            </a:r>
            <a:r>
              <a:rPr i="1" lang="en-US"/>
              <a:t> format provided in the template slide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4354f9b59_0_55"/>
          <p:cNvSpPr txBox="1"/>
          <p:nvPr>
            <p:ph idx="1" type="body"/>
          </p:nvPr>
        </p:nvSpPr>
        <p:spPr>
          <a:xfrm>
            <a:off x="119678" y="225171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 dbo.Reviews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(Id, GameId, [User ID], Heading, StarRating, Body)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VALUES     (1, 1, 1, N'good job', 3, N'words')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a4354f9b59_0_55"/>
          <p:cNvSpPr txBox="1"/>
          <p:nvPr>
            <p:ph type="title"/>
          </p:nvPr>
        </p:nvSpPr>
        <p:spPr>
          <a:xfrm>
            <a:off x="176893" y="1528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1960"/>
              <a:t>QM1.1: A TEST QUERY FOR THE TRIGGER CREATED in QA5:</a:t>
            </a:r>
            <a:endParaRPr sz="1960"/>
          </a:p>
        </p:txBody>
      </p:sp>
      <p:sp>
        <p:nvSpPr>
          <p:cNvPr id="187" name="Google Shape;187;g1a4354f9b59_0_55"/>
          <p:cNvSpPr/>
          <p:nvPr/>
        </p:nvSpPr>
        <p:spPr>
          <a:xfrm>
            <a:off x="4955708" y="595960"/>
            <a:ext cx="70050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a4354f9b59_0_55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a4354f9b59_0_55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user makes a review, it INCREMENTs ReviewCount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1a4354f9b59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00" y="595950"/>
            <a:ext cx="7872250" cy="30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a4354f9b59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675" y="3617775"/>
            <a:ext cx="9677400" cy="371475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4354f9b59_0_65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1760"/>
              <a:t>QM1.2: A TEST QUERY FOR THE "CHECK" CONSTRAINT DEFINED in QA3:</a:t>
            </a:r>
            <a:endParaRPr sz="1760"/>
          </a:p>
        </p:txBody>
      </p:sp>
      <p:sp>
        <p:nvSpPr>
          <p:cNvPr id="197" name="Google Shape;197;g1a4354f9b59_0_65"/>
          <p:cNvSpPr txBox="1"/>
          <p:nvPr>
            <p:ph idx="1" type="body"/>
          </p:nvPr>
        </p:nvSpPr>
        <p:spPr>
          <a:xfrm>
            <a:off x="119741" y="2334985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INSERT INTO Reviews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         (Id, GameId, [User ID], Heading, Body, StarRating)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VALUES        (79, 5, 17, N'This Game is AWESOME', N'bEsT GaME eVER', 77)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a4354f9b59_0_65"/>
          <p:cNvSpPr/>
          <p:nvPr/>
        </p:nvSpPr>
        <p:spPr>
          <a:xfrm>
            <a:off x="4955721" y="536285"/>
            <a:ext cx="70050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a4354f9b59_0_65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a4354f9b59_0_65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Tests that QD3 adds default number as zero for average stars in GameTable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1a4354f9b59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25" y="573145"/>
            <a:ext cx="7236274" cy="407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4354f9b59_0_74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QM1.3: A TEST QUERY FOR THE FK CONSTRAINT DEFINED in QA4</a:t>
            </a:r>
            <a:endParaRPr sz="2000"/>
          </a:p>
        </p:txBody>
      </p:sp>
      <p:sp>
        <p:nvSpPr>
          <p:cNvPr id="207" name="Google Shape;207;g1a4354f9b59_0_74"/>
          <p:cNvSpPr txBox="1"/>
          <p:nvPr>
            <p:ph idx="1" type="body"/>
          </p:nvPr>
        </p:nvSpPr>
        <p:spPr>
          <a:xfrm>
            <a:off x="119741" y="2334985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INTO dbo.GameDevs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(Id,  GameId)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VALUES     (2, 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a4354f9b59_0_74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a4354f9b59_0_74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a4354f9b59_0_74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a GamesDev which links the Game "Counter Strike Global Defense" to a placeholder Developer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1a4354f9b59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500" y="4148154"/>
            <a:ext cx="3643650" cy="2304073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2" name="Google Shape;212;g1a4354f9b59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8350" y="744525"/>
            <a:ext cx="2342554" cy="569295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3" name="Google Shape;213;g1a4354f9b59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2499" y="1324274"/>
            <a:ext cx="3780675" cy="18089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4354f9b59_0_90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QM2: INSERT DATA:</a:t>
            </a:r>
            <a:endParaRPr sz="2000"/>
          </a:p>
        </p:txBody>
      </p:sp>
      <p:sp>
        <p:nvSpPr>
          <p:cNvPr id="219" name="Google Shape;219;g1a4354f9b59_0_90"/>
          <p:cNvSpPr txBox="1"/>
          <p:nvPr>
            <p:ph idx="1" type="body"/>
          </p:nvPr>
        </p:nvSpPr>
        <p:spPr>
          <a:xfrm>
            <a:off x="119741" y="2334985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INSERT INTO</a:t>
            </a:r>
            <a:r>
              <a:rPr lang="en-US"/>
              <a:t> dbo.GamesTables ( Id, GameTitle, UserCount, AverageStars, ReviewCount, Description)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VALUES </a:t>
            </a:r>
            <a:r>
              <a:rPr lang="en-US"/>
              <a:t>(3, 'Mario', 17, 4.4, 0, 'Not that bad ig')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a4354f9b59_0_90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a4354f9b59_0_90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a4354f9b59_0_90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a New Game to GameTable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1a4354f9b59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35" y="2527998"/>
            <a:ext cx="6645900" cy="9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a4354f9b59_0_90"/>
          <p:cNvPicPr preferRelativeResize="0"/>
          <p:nvPr/>
        </p:nvPicPr>
        <p:blipFill rotWithShape="1">
          <a:blip r:embed="rId4">
            <a:alphaModFix/>
          </a:blip>
          <a:srcRect b="0" l="11316" r="0" t="0"/>
          <a:stretch/>
        </p:blipFill>
        <p:spPr>
          <a:xfrm>
            <a:off x="4955725" y="3857625"/>
            <a:ext cx="6645900" cy="149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a4354f9b59_0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138" y="1250974"/>
            <a:ext cx="6550476" cy="72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4354f9b59_0_101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QM3: UPDATE DATA:</a:t>
            </a:r>
            <a:endParaRPr sz="2000"/>
          </a:p>
        </p:txBody>
      </p:sp>
      <p:sp>
        <p:nvSpPr>
          <p:cNvPr id="231" name="Google Shape;231;g1a4354f9b59_0_101"/>
          <p:cNvSpPr txBox="1"/>
          <p:nvPr>
            <p:ph idx="1" type="body"/>
          </p:nvPr>
        </p:nvSpPr>
        <p:spPr>
          <a:xfrm>
            <a:off x="119741" y="2334985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dbo.Users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         Title = 13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 (Id =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a4354f9b59_0_101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a4354f9b59_0_101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a4354f9b59_0_101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the Title of the User with the User Id 2 to 13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1a4354f9b59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000" y="1119750"/>
            <a:ext cx="5450491" cy="113202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6" name="Google Shape;236;g1a4354f9b59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000" y="3125850"/>
            <a:ext cx="5450500" cy="95025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4354f9b59_0_111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QM4: DELETE DATA:</a:t>
            </a:r>
            <a:endParaRPr sz="2000"/>
          </a:p>
        </p:txBody>
      </p:sp>
      <p:sp>
        <p:nvSpPr>
          <p:cNvPr id="242" name="Google Shape;242;g1a4354f9b59_0_111"/>
          <p:cNvSpPr txBox="1"/>
          <p:nvPr>
            <p:ph idx="1" type="body"/>
          </p:nvPr>
        </p:nvSpPr>
        <p:spPr>
          <a:xfrm>
            <a:off x="119741" y="2334985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DELETE FROM dbo.Reviews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WHERE  (Id = 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a4354f9b59_0_111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a4354f9b59_0_111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a4354f9b59_0_111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Deletes Review with the Id of 1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1a4354f9b59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700" y="1449138"/>
            <a:ext cx="5695950" cy="88582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7" name="Google Shape;247;g1a4354f9b59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175" y="3784263"/>
            <a:ext cx="5715000" cy="58102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Requirements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Develop a database system with the requirements listed below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At least, 6 tables, at least 20 attributes in total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total number of records must be no less than 100. The data must have diversity for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ER diagram must specify structural constraints (min, max)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Analyze your data as instructed in the template PPT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drawing must be done professionally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Submit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Presentation file. </a:t>
            </a:r>
            <a:r>
              <a:rPr lang="en-US" u="sng"/>
              <a:t>Use the template PPT file Project.pptx.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in an Excel file. The Excel file must have single table per sheet. The first line must have attributes. </a:t>
            </a:r>
            <a:r>
              <a:rPr lang="en-US" u="sng"/>
              <a:t>Use the template Excel file Tables.xlsx.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SQL-query file Queries.sql. </a:t>
            </a:r>
            <a:r>
              <a:rPr lang="en-US" u="sng"/>
              <a:t>Use the template file.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Backup of your database as CMPS339_&lt;team name&gt; and submit as "CMPS339_&lt; team name&gt;.zip" file.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4354f9b59_0_121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QM5: QUERY DATA WITH WHERE CLAUSE:</a:t>
            </a:r>
            <a:endParaRPr sz="1900"/>
          </a:p>
        </p:txBody>
      </p:sp>
      <p:sp>
        <p:nvSpPr>
          <p:cNvPr id="253" name="Google Shape;253;g1a4354f9b59_0_121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>
                <a:solidFill>
                  <a:srgbClr val="FF0000"/>
                </a:solidFill>
              </a:rPr>
              <a:t>SELECT</a:t>
            </a:r>
            <a:r>
              <a:rPr b="1" lang="en-US" sz="2165"/>
              <a:t>        Games.GameTitle AS Title, Games.Description, Developer.Name AS Developer, Games.UserCount AS Players, Games.ReleaseDate, Games.AverageStars AS Rating, Games.ReviewCount</a:t>
            </a:r>
            <a:endParaRPr b="1"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t/>
            </a:r>
            <a:endParaRPr b="1"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>
                <a:solidFill>
                  <a:srgbClr val="FF0000"/>
                </a:solidFill>
              </a:rPr>
              <a:t>FROM</a:t>
            </a:r>
            <a:r>
              <a:rPr b="1" lang="en-US" sz="2165"/>
              <a:t>            Games INNER JOIN</a:t>
            </a:r>
            <a:endParaRPr b="1"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/>
              <a:t>                         GameDevs ON Games.Id = GameDevs.GameId INNER JOIN</a:t>
            </a:r>
            <a:endParaRPr b="1"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/>
              <a:t>                         Developer ON GameDevs.DevId = Developer.Id</a:t>
            </a:r>
            <a:endParaRPr b="1"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t/>
            </a:r>
            <a:endParaRPr b="1"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>
                <a:solidFill>
                  <a:srgbClr val="FF0000"/>
                </a:solidFill>
              </a:rPr>
              <a:t>WHERE</a:t>
            </a:r>
            <a:r>
              <a:rPr b="1" lang="en-US" sz="2165"/>
              <a:t>    (Games.Description LIKE '%battle%') </a:t>
            </a:r>
            <a:r>
              <a:rPr b="1" lang="en-US" sz="2165">
                <a:solidFill>
                  <a:srgbClr val="FF00FF"/>
                </a:solidFill>
              </a:rPr>
              <a:t>OR</a:t>
            </a:r>
            <a:r>
              <a:rPr b="1" lang="en-US" sz="2165"/>
              <a:t>         </a:t>
            </a:r>
            <a:endParaRPr b="1" sz="2165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/>
              <a:t>(</a:t>
            </a:r>
            <a:endParaRPr b="1" sz="2165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/>
              <a:t>(Games.Description LIKE '%hero%')</a:t>
            </a:r>
            <a:endParaRPr b="1"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/>
              <a:t>		</a:t>
            </a:r>
            <a:r>
              <a:rPr b="1" lang="en-US" sz="2165">
                <a:solidFill>
                  <a:srgbClr val="FF00FF"/>
                </a:solidFill>
              </a:rPr>
              <a:t>AND</a:t>
            </a:r>
            <a:r>
              <a:rPr b="1" lang="en-US" sz="2165"/>
              <a:t> </a:t>
            </a:r>
            <a:endParaRPr b="1"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/>
              <a:t>                  (Games.Description LIKE %adventure%')</a:t>
            </a:r>
            <a:endParaRPr b="1" sz="2165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/>
              <a:t>)</a:t>
            </a:r>
            <a:endParaRPr/>
          </a:p>
        </p:txBody>
      </p:sp>
      <p:sp>
        <p:nvSpPr>
          <p:cNvPr id="254" name="Google Shape;254;g1a4354f9b59_0_121"/>
          <p:cNvSpPr/>
          <p:nvPr/>
        </p:nvSpPr>
        <p:spPr>
          <a:xfrm>
            <a:off x="5036350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a4354f9b59_0_121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a4354f9b59_0_121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any game that either has the Word "battle"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Description OR has both of the words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"hero" and "adventure" then Returns the Title of the Game, the Description, the Developer, How many Players the Game has, Realse Date, the Rating, and how many reviews were left.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a4354f9b59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84" y="1038800"/>
            <a:ext cx="6042875" cy="158767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58" name="Google Shape;258;g1a4354f9b59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463" y="2953513"/>
            <a:ext cx="5107500" cy="16969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59" name="Google Shape;259;g1a4354f9b59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807" y="4977457"/>
            <a:ext cx="4175985" cy="14925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a4354f9b59_0_132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QM6.1: QUERY DATA WITH SUB-QUERY IN WHERE CLAUSE:</a:t>
            </a:r>
            <a:endParaRPr sz="1900"/>
          </a:p>
        </p:txBody>
      </p:sp>
      <p:sp>
        <p:nvSpPr>
          <p:cNvPr id="265" name="Google Shape;265;g1a4354f9b59_0_132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619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/>
              <a:t>SELECT</a:t>
            </a:r>
            <a:r>
              <a:rPr lang="en-US" sz="2165"/>
              <a:t>        Games.GameTitle AS Title, Games.Description, Developer.Name AS Devoloper, Games.UserCount AS Players, Games.AverageStars AS Rating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t/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/>
              <a:t>FROM</a:t>
            </a:r>
            <a:r>
              <a:rPr lang="en-US" sz="2165"/>
              <a:t>            Games INNER JOIN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lang="en-US" sz="2165"/>
              <a:t>                         GameDevs ON Games.Id = GameDevs.GameId INNER JOIN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lang="en-US" sz="2165"/>
              <a:t>                         Developer ON GameDevs.DevId = Developer.Id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b="1" lang="en-US" sz="2165"/>
              <a:t>WHERE </a:t>
            </a:r>
            <a:r>
              <a:rPr lang="en-US" sz="2165"/>
              <a:t>       (Games.Id IN( 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lang="en-US" sz="2165"/>
              <a:t>				</a:t>
            </a:r>
            <a:r>
              <a:rPr b="1" lang="en-US" sz="2165"/>
              <a:t>SELECT </a:t>
            </a:r>
            <a:r>
              <a:rPr lang="en-US" sz="2165"/>
              <a:t>       GameCatagories.GameId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t/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lang="en-US" sz="2165"/>
              <a:t>				</a:t>
            </a:r>
            <a:r>
              <a:rPr b="1" lang="en-US" sz="2165"/>
              <a:t>FROM</a:t>
            </a:r>
            <a:r>
              <a:rPr lang="en-US" sz="2165"/>
              <a:t>            GameCatagories INNER JOIN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lang="en-US" sz="2165"/>
              <a:t>                         Catagory ON GameCatagories.CatagoryId = Catagory.Id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lang="en-US" sz="2165"/>
              <a:t>				</a:t>
            </a:r>
            <a:r>
              <a:rPr b="1" lang="en-US" sz="2165"/>
              <a:t>WHERE </a:t>
            </a:r>
            <a:r>
              <a:rPr lang="en-US" sz="2165"/>
              <a:t>       (Catagory.CatagoryType LIKE N'%Action%')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lang="en-US" sz="2165"/>
              <a:t>				)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rPr lang="en-US" sz="2165"/>
              <a:t>)</a:t>
            </a:r>
            <a:endParaRPr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02"/>
              <a:buFont typeface="Arial"/>
              <a:buNone/>
            </a:pPr>
            <a:r>
              <a:t/>
            </a:r>
            <a:endParaRPr b="1" sz="216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a4354f9b59_0_132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a4354f9b59_0_132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a4354f9b59_0_132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Games of a category using key words,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“Action”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g1a4354f9b59_0_132"/>
          <p:cNvPicPr preferRelativeResize="0"/>
          <p:nvPr/>
        </p:nvPicPr>
        <p:blipFill rotWithShape="1">
          <a:blip r:embed="rId3">
            <a:alphaModFix/>
          </a:blip>
          <a:srcRect b="0" l="0" r="23564" t="0"/>
          <a:stretch/>
        </p:blipFill>
        <p:spPr>
          <a:xfrm>
            <a:off x="4955725" y="1040950"/>
            <a:ext cx="6645901" cy="427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a4354f9b59_0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50" y="2326950"/>
            <a:ext cx="4632000" cy="4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4354f9b59_0_142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QM6.2: QUERY DATA WITH SUB-QUERY IN FROM CLAUSE:</a:t>
            </a:r>
            <a:endParaRPr sz="1900"/>
          </a:p>
        </p:txBody>
      </p:sp>
      <p:sp>
        <p:nvSpPr>
          <p:cNvPr id="276" name="Google Shape;276;g1a4354f9b59_0_142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a4354f9b59_0_142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a4354f9b59_0_142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a4354f9b59_0_142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List all the U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ers That have left more then 1 review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1a4354f9b59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638" y="678200"/>
            <a:ext cx="2666575" cy="288362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81" name="Google Shape;281;g1a4354f9b59_0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553" y="3909003"/>
            <a:ext cx="4528600" cy="246697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82" name="Google Shape;282;g1a4354f9b59_0_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750" y="2948600"/>
            <a:ext cx="4632000" cy="22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4354f9b59_0_153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QM6.3: QUERY DATA WITH SUB-QUERY IN SELECT CLAUSE:</a:t>
            </a:r>
            <a:endParaRPr sz="1900"/>
          </a:p>
        </p:txBody>
      </p:sp>
      <p:sp>
        <p:nvSpPr>
          <p:cNvPr id="288" name="Google Shape;288;g1a4354f9b59_0_153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SELECT Games.GameTitle,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                                    SELECT AVG(Reviews.StarRating)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                                    FROM Reviews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                                    WHERE Reviews.GameId = Games.Id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                                   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                                    AS Average_Reviews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FROM Games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a4354f9b59_0_153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a4354f9b59_0_153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a4354f9b59_0_153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all the games and there Average Star rating based on the reviews “as Average_Reviews”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g1a4354f9b59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25" y="573150"/>
            <a:ext cx="6645902" cy="373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4354f9b59_0_162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QM7: QUERY DATA WITH EXCEPT:</a:t>
            </a:r>
            <a:endParaRPr sz="1900"/>
          </a:p>
        </p:txBody>
      </p:sp>
      <p:sp>
        <p:nvSpPr>
          <p:cNvPr id="298" name="Google Shape;298;g1a4354f9b59_0_162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/>
              <a:t>SELECT </a:t>
            </a:r>
            <a:r>
              <a:rPr lang="en-US"/>
              <a:t>       Id, GameTitle, Description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/>
              <a:t>FROM </a:t>
            </a:r>
            <a:r>
              <a:rPr lang="en-US"/>
              <a:t>           Games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/>
              <a:t>WHERE </a:t>
            </a:r>
            <a:r>
              <a:rPr lang="en-US"/>
              <a:t>Games.Id IN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</a:t>
            </a:r>
            <a:r>
              <a:rPr b="1" lang="en-US"/>
              <a:t>SELECT </a:t>
            </a:r>
            <a:r>
              <a:rPr lang="en-US"/>
              <a:t>       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</a:t>
            </a:r>
            <a:r>
              <a:rPr b="1" lang="en-US"/>
              <a:t>FROM </a:t>
            </a:r>
            <a:r>
              <a:rPr lang="en-US"/>
              <a:t>           Games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</a:t>
            </a:r>
            <a:r>
              <a:rPr b="1" lang="en-US">
                <a:solidFill>
                  <a:srgbClr val="FF0000"/>
                </a:solidFill>
              </a:rPr>
              <a:t>EXCEPT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</a:t>
            </a:r>
            <a:r>
              <a:rPr b="1" lang="en-US"/>
              <a:t>SELECT </a:t>
            </a:r>
            <a:r>
              <a:rPr lang="en-US"/>
              <a:t>       GameId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</a:t>
            </a:r>
            <a:r>
              <a:rPr b="1" lang="en-US"/>
              <a:t>FROM </a:t>
            </a:r>
            <a:r>
              <a:rPr lang="en-US"/>
              <a:t>           GameCatagories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</a:t>
            </a:r>
            <a:r>
              <a:rPr b="1" lang="en-US"/>
              <a:t>WHERE </a:t>
            </a:r>
            <a:r>
              <a:rPr lang="en-US"/>
              <a:t>       (CatagoryId = 30)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a4354f9b59_0_162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a4354f9b59_0_162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a4354f9b59_0_162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games that are not in the mature category (30)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1a4354f9b59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26" y="2812525"/>
            <a:ext cx="6645900" cy="1399142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4354f9b59_0_171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QM8: QUERY DATA WITH ANY/SOME/ALL:</a:t>
            </a:r>
            <a:endParaRPr sz="1900"/>
          </a:p>
        </p:txBody>
      </p:sp>
      <p:sp>
        <p:nvSpPr>
          <p:cNvPr id="308" name="Google Shape;308;g1a4354f9b59_0_171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a4354f9b59_0_171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a4354f9b59_0_171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a4354f9b59_0_171"/>
          <p:cNvSpPr txBox="1"/>
          <p:nvPr/>
        </p:nvSpPr>
        <p:spPr>
          <a:xfrm>
            <a:off x="119753" y="573153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the Possible Titles, as well as the Requirements that must be met in order to achieve the Titles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1a4354f9b59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25" y="573150"/>
            <a:ext cx="6559971" cy="61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a4354f9b59_0_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63" y="3041325"/>
            <a:ext cx="4524375" cy="24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4354f9b59_0_181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QM8: QUERY DATA WITH ANY/SOME/</a:t>
            </a:r>
            <a:r>
              <a:rPr b="1" lang="en-US" sz="1900" u="sng"/>
              <a:t>ALL</a:t>
            </a:r>
            <a:r>
              <a:rPr lang="en-US" sz="1900"/>
              <a:t>:</a:t>
            </a:r>
            <a:endParaRPr sz="1900"/>
          </a:p>
        </p:txBody>
      </p:sp>
      <p:sp>
        <p:nvSpPr>
          <p:cNvPr id="319" name="Google Shape;319;g1a4354f9b59_0_181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Select GamerTag, ReviewsLeft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From Users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Where Users.ReviewsLeft = All( Select Users.ReviewsLeft From Users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Where ReviewsLeft = 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a4354f9b59_0_181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1a4354f9b59_0_181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1a4354f9b59_0_181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GamerTag and ReviewsLeft where there has only been one review left.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g1a4354f9b59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25" y="573140"/>
            <a:ext cx="6645900" cy="618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a4354f9b59_0_195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QM9.1: INNER-JOIN-QUERY WITH WHERE CLAUSE:</a:t>
            </a:r>
            <a:endParaRPr sz="2200"/>
          </a:p>
        </p:txBody>
      </p:sp>
      <p:sp>
        <p:nvSpPr>
          <p:cNvPr id="329" name="Google Shape;329;g1a4354f9b59_0_195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chemeClr val="dk1"/>
                </a:solidFill>
              </a:rPr>
              <a:t>SQL Query:</a:t>
            </a:r>
            <a:endParaRPr b="1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SELECT</a:t>
            </a:r>
            <a:r>
              <a:rPr lang="en-US"/>
              <a:t>	Games.GameTitle, Reviews.Heading, Reviews.StarRating, Reviews.Body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FROM</a:t>
            </a:r>
            <a:r>
              <a:rPr lang="en-US"/>
              <a:t>	Reviews </a:t>
            </a:r>
            <a:r>
              <a:rPr i="1" lang="en-US"/>
              <a:t>INNER JOIN</a:t>
            </a:r>
            <a:endParaRPr i="1"/>
          </a:p>
          <a:p>
            <a:pPr indent="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Games ON Reviews.Id = Games.Id </a:t>
            </a:r>
            <a:r>
              <a:rPr i="1" lang="en-US"/>
              <a:t>INNER JOIN</a:t>
            </a:r>
            <a:r>
              <a:rPr lang="en-US"/>
              <a:t> </a:t>
            </a:r>
            <a:endParaRPr/>
          </a:p>
          <a:p>
            <a:pPr indent="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ON Reviews.[User ID] = Users.Id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WHERE</a:t>
            </a:r>
            <a:r>
              <a:rPr lang="en-US"/>
              <a:t>	(Users.GamerTag = 'GDoc')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a4354f9b59_0_195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1a4354f9b59_0_195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1a4354f9b59_0_195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reviews left by the User with the Gamertag GDoc. Returns the review with Game’s Title, and review info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1a4354f9b59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26" y="1749825"/>
            <a:ext cx="6696774" cy="11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a4354f9b59_0_204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QM9.2: LEFT-OUTER-JOIN-QUERY WITH WHERE CLAUSE:</a:t>
            </a:r>
            <a:endParaRPr sz="2200"/>
          </a:p>
        </p:txBody>
      </p:sp>
      <p:sp>
        <p:nvSpPr>
          <p:cNvPr id="339" name="Google Shape;339;g1a4354f9b59_0_204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solidFill>
                  <a:schemeClr val="dk1"/>
                </a:solidFill>
              </a:rPr>
              <a:t>SQL Query:</a:t>
            </a:r>
            <a:endParaRPr b="1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SELECT</a:t>
            </a:r>
            <a:r>
              <a:rPr lang="en-US"/>
              <a:t>	Name, GamerTag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FROM</a:t>
            </a:r>
            <a:r>
              <a:rPr lang="en-US"/>
              <a:t>	Users </a:t>
            </a:r>
            <a:r>
              <a:rPr lang="en-US">
                <a:solidFill>
                  <a:srgbClr val="1155CC"/>
                </a:solidFill>
              </a:rPr>
              <a:t>AS</a:t>
            </a:r>
            <a:r>
              <a:rPr lang="en-US">
                <a:solidFill>
                  <a:srgbClr val="4A86E8"/>
                </a:solidFill>
              </a:rPr>
              <a:t> </a:t>
            </a:r>
            <a:r>
              <a:rPr lang="en-US"/>
              <a:t>E </a:t>
            </a:r>
            <a:r>
              <a:rPr lang="en-US">
                <a:solidFill>
                  <a:srgbClr val="1155CC"/>
                </a:solidFill>
              </a:rPr>
              <a:t>LEFT OUTER JOIN</a:t>
            </a:r>
            <a:r>
              <a:rPr lang="en-US"/>
              <a:t> Titles </a:t>
            </a:r>
            <a:r>
              <a:rPr lang="en-US">
                <a:solidFill>
                  <a:srgbClr val="1155CC"/>
                </a:solidFill>
              </a:rPr>
              <a:t>AS</a:t>
            </a:r>
            <a:r>
              <a:rPr lang="en-US"/>
              <a:t> S	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ON</a:t>
            </a:r>
            <a:r>
              <a:rPr lang="en-US"/>
              <a:t> E.GamerTag = S.Name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a4354f9b59_0_204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a4354f9b59_0_204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a4354f9b59_0_204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Instruction: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query must return NULL due to the outer join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returns all users’ GamerTags, with a left outer join returning null for the names of the user.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g1a4354f9b59_0_204"/>
          <p:cNvPicPr preferRelativeResize="0"/>
          <p:nvPr/>
        </p:nvPicPr>
        <p:blipFill rotWithShape="1">
          <a:blip r:embed="rId3">
            <a:alphaModFix/>
          </a:blip>
          <a:srcRect b="0" l="2572" r="0" t="0"/>
          <a:stretch/>
        </p:blipFill>
        <p:spPr>
          <a:xfrm>
            <a:off x="5099050" y="647250"/>
            <a:ext cx="5834025" cy="58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4354f9b59_0_213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QM9.3: RIGHT-OUTER-JOIN-QUERY WITH WHERE CLAUSE:</a:t>
            </a:r>
            <a:endParaRPr sz="2200"/>
          </a:p>
        </p:txBody>
      </p:sp>
      <p:sp>
        <p:nvSpPr>
          <p:cNvPr id="349" name="Google Shape;349;g1a4354f9b59_0_213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chemeClr val="dk1"/>
                </a:solidFill>
              </a:rPr>
              <a:t>SQL Query:</a:t>
            </a:r>
            <a:endParaRPr b="1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SELECT</a:t>
            </a:r>
            <a:r>
              <a:rPr lang="en-US"/>
              <a:t>	Name, GamerTag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FROM</a:t>
            </a:r>
            <a:r>
              <a:rPr lang="en-US"/>
              <a:t>	Users </a:t>
            </a:r>
            <a:r>
              <a:rPr lang="en-US">
                <a:solidFill>
                  <a:srgbClr val="1155CC"/>
                </a:solidFill>
              </a:rPr>
              <a:t>AS</a:t>
            </a:r>
            <a:r>
              <a:rPr lang="en-US">
                <a:solidFill>
                  <a:srgbClr val="4A86E8"/>
                </a:solidFill>
              </a:rPr>
              <a:t> </a:t>
            </a:r>
            <a:r>
              <a:rPr lang="en-US"/>
              <a:t>E </a:t>
            </a:r>
            <a:r>
              <a:rPr lang="en-US">
                <a:solidFill>
                  <a:srgbClr val="1155CC"/>
                </a:solidFill>
              </a:rPr>
              <a:t>RIGHT OUTER  JOIN</a:t>
            </a:r>
            <a:r>
              <a:rPr lang="en-US"/>
              <a:t> Titles </a:t>
            </a:r>
            <a:r>
              <a:rPr lang="en-US">
                <a:solidFill>
                  <a:srgbClr val="1155CC"/>
                </a:solidFill>
              </a:rPr>
              <a:t>AS</a:t>
            </a:r>
            <a:r>
              <a:rPr lang="en-US"/>
              <a:t> S</a:t>
            </a:r>
            <a:endParaRPr/>
          </a:p>
          <a:p>
            <a:pPr indent="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ON</a:t>
            </a:r>
            <a:r>
              <a:rPr lang="en-US"/>
              <a:t> E.GamerTag = S.Name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WHERE</a:t>
            </a:r>
            <a:r>
              <a:rPr lang="en-US">
                <a:solidFill>
                  <a:srgbClr val="0000FF"/>
                </a:solidFill>
              </a:rPr>
              <a:t>	</a:t>
            </a:r>
            <a:r>
              <a:rPr lang="en-US"/>
              <a:t>Name </a:t>
            </a:r>
            <a:r>
              <a:rPr lang="en-US">
                <a:solidFill>
                  <a:srgbClr val="1155CC"/>
                </a:solidFill>
              </a:rPr>
              <a:t>LIKE</a:t>
            </a:r>
            <a:r>
              <a:rPr lang="en-US"/>
              <a:t> ('ALLNighter')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a4354f9b59_0_213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1a4354f9b59_0_213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a4354f9b59_0_213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Instruction: </a:t>
            </a: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query must return NULL due to the outer join</a:t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returns all users’ Names, where the Name contains AllNighter with a right outer join returning null for the GamerTags of the user.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g1a4354f9b59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25" y="1202102"/>
            <a:ext cx="6645901" cy="420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TEAM MEMBERS &amp; ROLES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Joshua Cantu - </a:t>
            </a:r>
            <a:r>
              <a:rPr lang="en-US"/>
              <a:t>Developer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Jacob Dillon - </a:t>
            </a:r>
            <a:r>
              <a:rPr lang="en-US"/>
              <a:t>Developer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Nicholas</a:t>
            </a:r>
            <a:r>
              <a:rPr lang="en-US"/>
              <a:t> Tate - </a:t>
            </a:r>
            <a:r>
              <a:rPr lang="en-US"/>
              <a:t>Developer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a4354f9b59_0_222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QM9.4: FULL-OUTER-JOIN-QUERY WITH WHERE CLAUSE:</a:t>
            </a:r>
            <a:endParaRPr sz="2200"/>
          </a:p>
        </p:txBody>
      </p:sp>
      <p:sp>
        <p:nvSpPr>
          <p:cNvPr id="359" name="Google Shape;359;g1a4354f9b59_0_222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4859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chemeClr val="dk1"/>
                </a:solidFill>
              </a:rPr>
              <a:t>SQL Query:</a:t>
            </a:r>
            <a:endParaRPr b="1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>
                <a:solidFill>
                  <a:srgbClr val="0000FF"/>
                </a:solidFill>
              </a:rPr>
              <a:t>SELECT	</a:t>
            </a:r>
            <a:r>
              <a:rPr lang="en-US">
                <a:solidFill>
                  <a:srgbClr val="000000"/>
                </a:solidFill>
              </a:rPr>
              <a:t>Developer.Name, Games.GameTitle, Catagory.CatagoryType</a:t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>
                <a:solidFill>
                  <a:srgbClr val="0000FF"/>
                </a:solidFill>
              </a:rPr>
              <a:t>FROM	</a:t>
            </a:r>
            <a:r>
              <a:rPr lang="en-US">
                <a:solidFill>
                  <a:srgbClr val="000000"/>
                </a:solidFill>
              </a:rPr>
              <a:t>GameCatagories2 </a:t>
            </a:r>
            <a:r>
              <a:rPr lang="en-US">
                <a:solidFill>
                  <a:srgbClr val="1155CC"/>
                </a:solidFill>
              </a:rPr>
              <a:t>FULL OUTER JOIN</a:t>
            </a:r>
            <a:endParaRPr>
              <a:solidFill>
                <a:srgbClr val="1155CC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                         Games ON GameCatagories2.GameId = Games.Id </a:t>
            </a:r>
            <a:r>
              <a:rPr lang="en-US">
                <a:solidFill>
                  <a:srgbClr val="1155CC"/>
                </a:solidFill>
              </a:rPr>
              <a:t>FULL OUTER JOIN</a:t>
            </a:r>
            <a:endParaRPr>
              <a:solidFill>
                <a:srgbClr val="1155CC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                         GameDevs </a:t>
            </a:r>
            <a:r>
              <a:rPr lang="en-US">
                <a:solidFill>
                  <a:srgbClr val="1155CC"/>
                </a:solidFill>
              </a:rPr>
              <a:t>ON</a:t>
            </a:r>
            <a:r>
              <a:rPr lang="en-US">
                <a:solidFill>
                  <a:srgbClr val="000000"/>
                </a:solidFill>
              </a:rPr>
              <a:t> Games.Id = GameDevs.GameId </a:t>
            </a:r>
            <a:r>
              <a:rPr lang="en-US">
                <a:solidFill>
                  <a:srgbClr val="1155CC"/>
                </a:solidFill>
              </a:rPr>
              <a:t>FULL OUTER JOIN</a:t>
            </a:r>
            <a:endParaRPr>
              <a:solidFill>
                <a:srgbClr val="1155CC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                         Catagory </a:t>
            </a:r>
            <a:r>
              <a:rPr lang="en-US">
                <a:solidFill>
                  <a:srgbClr val="1155CC"/>
                </a:solidFill>
              </a:rPr>
              <a:t>ON</a:t>
            </a:r>
            <a:r>
              <a:rPr lang="en-US">
                <a:solidFill>
                  <a:srgbClr val="000000"/>
                </a:solidFill>
              </a:rPr>
              <a:t> GameCatagories2.CatagoryId = Catagory.Id </a:t>
            </a:r>
            <a:r>
              <a:rPr lang="en-US">
                <a:solidFill>
                  <a:srgbClr val="1155CC"/>
                </a:solidFill>
              </a:rPr>
              <a:t>FULL OUTER JOIN</a:t>
            </a:r>
            <a:endParaRPr>
              <a:solidFill>
                <a:srgbClr val="1155CC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                         Developer </a:t>
            </a:r>
            <a:r>
              <a:rPr lang="en-US">
                <a:solidFill>
                  <a:srgbClr val="1155CC"/>
                </a:solidFill>
              </a:rPr>
              <a:t>ON</a:t>
            </a:r>
            <a:r>
              <a:rPr lang="en-US">
                <a:solidFill>
                  <a:srgbClr val="000000"/>
                </a:solidFill>
              </a:rPr>
              <a:t> GameDevs.DevId = Developer.Id</a:t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>
                <a:solidFill>
                  <a:srgbClr val="0000FF"/>
                </a:solidFill>
              </a:rPr>
              <a:t>WHERE	</a:t>
            </a:r>
            <a:r>
              <a:rPr lang="en-US">
                <a:solidFill>
                  <a:srgbClr val="000000"/>
                </a:solidFill>
              </a:rPr>
              <a:t>(Games.AverageStars &lt;= 2)</a:t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a4354f9b59_0_222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a4354f9b59_0_222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a4354f9b59_0_222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all Games with a Rating Below 2 Stars, and returns Developer and Category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g1a4354f9b59_0_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400" y="759275"/>
            <a:ext cx="5233301" cy="49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a4354f9b59_0_231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QM10.1: AGGREGATION-JOIN-QUERY WITH GROUP BY &amp; HAVING:</a:t>
            </a:r>
            <a:endParaRPr sz="2100"/>
          </a:p>
        </p:txBody>
      </p:sp>
      <p:sp>
        <p:nvSpPr>
          <p:cNvPr id="369" name="Google Shape;369;g1a4354f9b59_0_231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52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chemeClr val="dk1"/>
                </a:solidFill>
              </a:rPr>
              <a:t>SQL Query:</a:t>
            </a:r>
            <a:endParaRPr b="1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SELECT</a:t>
            </a:r>
            <a:r>
              <a:rPr lang="en-US"/>
              <a:t>	Games.UserCount, GameTitle, AverageStars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FROM</a:t>
            </a:r>
            <a:r>
              <a:rPr lang="en-US"/>
              <a:t>		Games </a:t>
            </a:r>
            <a:r>
              <a:rPr lang="en-US">
                <a:solidFill>
                  <a:srgbClr val="1155CC"/>
                </a:solidFill>
              </a:rPr>
              <a:t>LEFT OUTER JOIN</a:t>
            </a:r>
            <a:r>
              <a:rPr lang="en-US"/>
              <a:t> Catagory </a:t>
            </a:r>
            <a:r>
              <a:rPr lang="en-US">
                <a:solidFill>
                  <a:srgbClr val="1155CC"/>
                </a:solidFill>
              </a:rPr>
              <a:t>AS</a:t>
            </a:r>
            <a:r>
              <a:rPr lang="en-US"/>
              <a:t> C </a:t>
            </a:r>
            <a:r>
              <a:rPr lang="en-US">
                <a:solidFill>
                  <a:srgbClr val="1155CC"/>
                </a:solidFill>
              </a:rPr>
              <a:t>ON</a:t>
            </a:r>
            <a:r>
              <a:rPr lang="en-US"/>
              <a:t> ( Games.Id = C.CatagoryType 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WHERE</a:t>
            </a:r>
            <a:r>
              <a:rPr lang="en-US"/>
              <a:t>	( Games.AverageStars &gt; 4 )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GROUP BY	</a:t>
            </a:r>
            <a:r>
              <a:rPr lang="en-US"/>
              <a:t>GameTitle, UserCount, AverageStars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>
                <a:solidFill>
                  <a:srgbClr val="0000FF"/>
                </a:solidFill>
              </a:rPr>
              <a:t>HAVING</a:t>
            </a:r>
            <a:r>
              <a:rPr lang="en-US"/>
              <a:t>	( AverageStars &gt; 2 )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a4354f9b59_0_231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1a4354f9b59_0_231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1a4354f9b59_0_231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returns all games with AverageStars rating greater than 4 using values assigned in the Games Table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g1a4354f9b59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00" y="759275"/>
            <a:ext cx="6645900" cy="25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a4354f9b59_0_240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QM10.2:  AGGREGATION-JOIN-QUERY WITH SUB-QUERY:</a:t>
            </a:r>
            <a:endParaRPr sz="2100"/>
          </a:p>
        </p:txBody>
      </p:sp>
      <p:sp>
        <p:nvSpPr>
          <p:cNvPr id="379" name="Google Shape;379;g1a4354f9b59_0_240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52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chemeClr val="dk1"/>
                </a:solidFill>
              </a:rPr>
              <a:t>SQL Query:</a:t>
            </a:r>
            <a:endParaRPr b="1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SELECT	</a:t>
            </a:r>
            <a:r>
              <a:rPr lang="en-US"/>
              <a:t>Games.UserCount, GameTitle, ( </a:t>
            </a:r>
            <a:r>
              <a:rPr b="1" lang="en-US">
                <a:solidFill>
                  <a:srgbClr val="0000FF"/>
                </a:solidFill>
              </a:rPr>
              <a:t>SELECT </a:t>
            </a:r>
            <a:r>
              <a:rPr b="1" lang="en-US">
                <a:solidFill>
                  <a:srgbClr val="1155CC"/>
                </a:solidFill>
              </a:rPr>
              <a:t>AVG</a:t>
            </a:r>
            <a:r>
              <a:rPr lang="en-US"/>
              <a:t>(Reviews.StarRating)</a:t>
            </a:r>
            <a:endParaRPr/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FROM</a:t>
            </a:r>
            <a:r>
              <a:rPr lang="en-US"/>
              <a:t> Reviews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>
                <a:solidFill>
                  <a:srgbClr val="0000FF"/>
                </a:solidFill>
              </a:rPr>
              <a:t>WHERE</a:t>
            </a:r>
            <a:r>
              <a:rPr lang="en-US"/>
              <a:t> Reviews.GameId = Games.Id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)	</a:t>
            </a:r>
            <a:r>
              <a:rPr lang="en-US">
                <a:solidFill>
                  <a:srgbClr val="1155CC"/>
                </a:solidFill>
              </a:rPr>
              <a:t>AS</a:t>
            </a:r>
            <a:r>
              <a:rPr lang="en-US"/>
              <a:t> AverageStars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>
                <a:solidFill>
                  <a:srgbClr val="0000FF"/>
                </a:solidFill>
              </a:rPr>
              <a:t>FROM </a:t>
            </a:r>
            <a:r>
              <a:rPr lang="en-US">
                <a:solidFill>
                  <a:srgbClr val="000000"/>
                </a:solidFill>
              </a:rPr>
              <a:t>Games inner join Reviews as R on Games.Id = R.GameId</a:t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432"/>
              <a:buFont typeface="Arial"/>
              <a:buNone/>
            </a:pPr>
            <a:r>
              <a:rPr b="1" lang="en-US">
                <a:solidFill>
                  <a:srgbClr val="0000FF"/>
                </a:solidFill>
              </a:rPr>
              <a:t>WHERE </a:t>
            </a:r>
            <a:r>
              <a:rPr lang="en-US"/>
              <a:t>AverageStars &gt; 3</a:t>
            </a:r>
            <a:endParaRPr sz="2475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>
                <a:solidFill>
                  <a:srgbClr val="0000FF"/>
                </a:solidFill>
              </a:rPr>
              <a:t>GROUP BY </a:t>
            </a:r>
            <a:r>
              <a:rPr lang="en-US"/>
              <a:t>GameTitle, UserCount, AverageStars, GameId, Games.Id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US">
                <a:solidFill>
                  <a:srgbClr val="0000FF"/>
                </a:solidFill>
              </a:rPr>
              <a:t>HAVING</a:t>
            </a:r>
            <a:r>
              <a:rPr lang="en-US"/>
              <a:t> AverageStars &gt;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a4354f9b59_0_240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1a4354f9b59_0_240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a4354f9b59_0_240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returns all games, with AverageStars rating greater than 4. Using value assigned by taking the average of StarRatings from Reviews Table as AverageStars.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g1a4354f9b59_0_240"/>
          <p:cNvPicPr preferRelativeResize="0"/>
          <p:nvPr/>
        </p:nvPicPr>
        <p:blipFill rotWithShape="1">
          <a:blip r:embed="rId3">
            <a:alphaModFix/>
          </a:blip>
          <a:srcRect b="0" l="7089" r="0" t="36848"/>
          <a:stretch/>
        </p:blipFill>
        <p:spPr>
          <a:xfrm>
            <a:off x="4955725" y="667925"/>
            <a:ext cx="6645900" cy="34069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a4354f9b59_0_249"/>
          <p:cNvSpPr txBox="1"/>
          <p:nvPr>
            <p:ph idx="1" type="body"/>
          </p:nvPr>
        </p:nvSpPr>
        <p:spPr>
          <a:xfrm>
            <a:off x="119741" y="2326960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60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solidFill>
                  <a:schemeClr val="dk1"/>
                </a:solidFill>
              </a:rPr>
              <a:t>SQL Query:</a:t>
            </a:r>
            <a:endParaRPr b="1"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</a:rPr>
              <a:t>WITH</a:t>
            </a:r>
            <a:r>
              <a:rPr lang="en-US" sz="1500"/>
              <a:t> tempDistanceFromAverage </a:t>
            </a:r>
            <a:r>
              <a:rPr b="1" lang="en-US" sz="1500">
                <a:solidFill>
                  <a:srgbClr val="0000FF"/>
                </a:solidFill>
              </a:rPr>
              <a:t>AS</a:t>
            </a:r>
            <a:r>
              <a:rPr lang="en-US" sz="1500"/>
              <a:t> (</a:t>
            </a:r>
            <a:endParaRPr sz="1500"/>
          </a:p>
          <a:p>
            <a:pPr indent="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</a:rPr>
              <a:t>SELECT</a:t>
            </a:r>
            <a:r>
              <a:rPr lang="en-US" sz="1500"/>
              <a:t> Games.Id,</a:t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	</a:t>
            </a:r>
            <a:r>
              <a:rPr b="1" lang="en-US" sz="1500">
                <a:solidFill>
                  <a:srgbClr val="FF00FF"/>
                </a:solidFill>
              </a:rPr>
              <a:t>ROUND</a:t>
            </a:r>
            <a:r>
              <a:rPr lang="en-US" sz="1500"/>
              <a:t>(</a:t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		(Games.AverageStars -</a:t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			(</a:t>
            </a:r>
            <a:r>
              <a:rPr b="1" lang="en-US" sz="1500">
                <a:solidFill>
                  <a:srgbClr val="0000FF"/>
                </a:solidFill>
              </a:rPr>
              <a:t>SELECT</a:t>
            </a:r>
            <a:r>
              <a:rPr lang="en-US" sz="1500"/>
              <a:t> </a:t>
            </a:r>
            <a:r>
              <a:rPr b="1" lang="en-US" sz="1500">
                <a:solidFill>
                  <a:srgbClr val="FF00FF"/>
                </a:solidFill>
              </a:rPr>
              <a:t>AVG</a:t>
            </a:r>
            <a:r>
              <a:rPr lang="en-US" sz="1500"/>
              <a:t>(Reviews.StarRating)</a:t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			</a:t>
            </a:r>
            <a:r>
              <a:rPr b="1" lang="en-US" sz="1500">
                <a:solidFill>
                  <a:srgbClr val="0000FF"/>
                </a:solidFill>
              </a:rPr>
              <a:t>FROM</a:t>
            </a:r>
            <a:r>
              <a:rPr lang="en-US" sz="1500"/>
              <a:t> Reviews</a:t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			)</a:t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		),2) </a:t>
            </a:r>
            <a:endParaRPr sz="1500"/>
          </a:p>
          <a:p>
            <a:pPr indent="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</a:rPr>
              <a:t>AS</a:t>
            </a:r>
            <a:r>
              <a:rPr lang="en-US" sz="1500"/>
              <a:t> Distance</a:t>
            </a:r>
            <a:endParaRPr sz="1500"/>
          </a:p>
          <a:p>
            <a:pPr indent="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</a:rPr>
              <a:t>FROM</a:t>
            </a:r>
            <a:r>
              <a:rPr lang="en-US" sz="1500"/>
              <a:t> Games</a:t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)</a:t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</a:rPr>
              <a:t>SELECT</a:t>
            </a:r>
            <a:r>
              <a:rPr lang="en-US" sz="1500"/>
              <a:t>        Games.GameTitle, </a:t>
            </a:r>
            <a:endParaRPr sz="1500"/>
          </a:p>
          <a:p>
            <a:pPr indent="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tempDistanceFromAverage.Distance </a:t>
            </a:r>
            <a:r>
              <a:rPr b="1" lang="en-US" sz="1500">
                <a:solidFill>
                  <a:srgbClr val="FF00FF"/>
                </a:solidFill>
              </a:rPr>
              <a:t>AS</a:t>
            </a:r>
            <a:r>
              <a:rPr lang="en-US" sz="1500"/>
              <a:t> </a:t>
            </a:r>
            <a:endParaRPr sz="1500"/>
          </a:p>
          <a:p>
            <a:pPr indent="22860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"Deviation from Average"</a:t>
            </a:r>
            <a:endParaRPr sz="1500"/>
          </a:p>
          <a:p>
            <a:pPr indent="22860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</a:rPr>
              <a:t>FROM</a:t>
            </a:r>
            <a:r>
              <a:rPr lang="en-US" sz="1500"/>
              <a:t>            Games INNER JOIN</a:t>
            </a:r>
            <a:endParaRPr sz="15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                tempDistanceFromAverage </a:t>
            </a:r>
            <a:r>
              <a:rPr b="1" lang="en-US" sz="1500">
                <a:solidFill>
                  <a:srgbClr val="0000FF"/>
                </a:solidFill>
              </a:rPr>
              <a:t>ON</a:t>
            </a:r>
            <a:r>
              <a:rPr lang="en-US" sz="1500"/>
              <a:t> </a:t>
            </a:r>
            <a:endParaRPr sz="1500"/>
          </a:p>
          <a:p>
            <a:pPr indent="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tempDistanceFromAverage.Id = Games.Id</a:t>
            </a:r>
            <a:endParaRPr sz="1500"/>
          </a:p>
        </p:txBody>
      </p:sp>
      <p:sp>
        <p:nvSpPr>
          <p:cNvPr id="389" name="Google Shape;389;g1a4354f9b59_0_249"/>
          <p:cNvSpPr txBox="1"/>
          <p:nvPr>
            <p:ph type="title"/>
          </p:nvPr>
        </p:nvSpPr>
        <p:spPr>
          <a:xfrm>
            <a:off x="119743" y="1300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QM11: WITH-QUERY:</a:t>
            </a:r>
            <a:endParaRPr sz="2600"/>
          </a:p>
        </p:txBody>
      </p:sp>
      <p:sp>
        <p:nvSpPr>
          <p:cNvPr id="390" name="Google Shape;390;g1a4354f9b59_0_249"/>
          <p:cNvSpPr/>
          <p:nvPr/>
        </p:nvSpPr>
        <p:spPr>
          <a:xfrm>
            <a:off x="4955725" y="536250"/>
            <a:ext cx="66459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1a4354f9b59_0_249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1a4354f9b59_0_249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the Deviation of each games Average Rating, from the Average of all Reviews left (3.42).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g1a4354f9b59_0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250" y="675600"/>
            <a:ext cx="4164850" cy="58308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4354f9b59_0_3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Credits and References</a:t>
            </a:r>
            <a:endParaRPr/>
          </a:p>
        </p:txBody>
      </p:sp>
      <p:sp>
        <p:nvSpPr>
          <p:cNvPr id="399" name="Google Shape;399;g1a4354f9b59_0_3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Microsoft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Schwifties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Google Cloud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DESCRIPTION OF BUSINESS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Business operations: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 Users write reviews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 Game will Keep a Review Count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 Allow Friends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Business requirements: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Handle User Accounts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Be able to add games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Manage Friends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 REFERENTIAL-RELATIONS</a:t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5951517" y="16075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&lt;Be sure that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FK must match PK as instructed in the class.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104"/>
            <a:ext cx="11510025" cy="38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ER-Diagram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</a:t>
            </a:r>
            <a:r>
              <a:rPr i="1" lang="en-US"/>
              <a:t>must include structural constraints, cardinalities, relationship names, etc. Use drawing format given in the class.</a:t>
            </a:r>
            <a:r>
              <a:rPr lang="en-US"/>
              <a:t>&gt;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4"/>
            <a:ext cx="12192000" cy="647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4354f9b59_0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DDL QUERIES</a:t>
            </a:r>
            <a:endParaRPr/>
          </a:p>
        </p:txBody>
      </p:sp>
      <p:sp>
        <p:nvSpPr>
          <p:cNvPr id="124" name="Google Shape;124;g1a4354f9b59_0_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-US"/>
              <a:t>Instructions: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US"/>
              <a:t>- must include </a:t>
            </a:r>
            <a:r>
              <a:rPr b="1" i="1" lang="en-US">
                <a:solidFill>
                  <a:srgbClr val="FF0000"/>
                </a:solidFill>
              </a:rPr>
              <a:t>ALL</a:t>
            </a:r>
            <a:r>
              <a:rPr i="1" lang="en-US"/>
              <a:t> queries listed in Queries.sql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US"/>
              <a:t>- must follow the </a:t>
            </a:r>
            <a:r>
              <a:rPr b="1" i="1" lang="en-US"/>
              <a:t>exact</a:t>
            </a:r>
            <a:r>
              <a:rPr i="1" lang="en-US"/>
              <a:t> format provided in the template slide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4354f9b59_0_5"/>
          <p:cNvSpPr txBox="1"/>
          <p:nvPr>
            <p:ph type="title"/>
          </p:nvPr>
        </p:nvSpPr>
        <p:spPr>
          <a:xfrm>
            <a:off x="176893" y="152854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QD1: Create Table</a:t>
            </a:r>
            <a:endParaRPr/>
          </a:p>
        </p:txBody>
      </p:sp>
      <p:sp>
        <p:nvSpPr>
          <p:cNvPr id="130" name="Google Shape;130;g1a4354f9b59_0_5"/>
          <p:cNvSpPr txBox="1"/>
          <p:nvPr>
            <p:ph idx="1" type="body"/>
          </p:nvPr>
        </p:nvSpPr>
        <p:spPr>
          <a:xfrm>
            <a:off x="176892" y="2326821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2330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dbo.Game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 float(53) primary key NOT NULL DEFAULT 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GateTitle varchar(50) NULL,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UserCount float(53) NOT NULL,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ReleaseDate date NULL,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AverageStars float(53) NOT NULL DEFAULT 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ReviewStars float(53) NOT NULL DEFAULT 0,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Description varchar(MAX) NULL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/>
          </a:p>
        </p:txBody>
      </p:sp>
      <p:sp>
        <p:nvSpPr>
          <p:cNvPr id="131" name="Google Shape;131;g1a4354f9b59_0_5"/>
          <p:cNvSpPr/>
          <p:nvPr/>
        </p:nvSpPr>
        <p:spPr>
          <a:xfrm>
            <a:off x="4955721" y="536285"/>
            <a:ext cx="70050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a4354f9b59_0_5"/>
          <p:cNvSpPr/>
          <p:nvPr/>
        </p:nvSpPr>
        <p:spPr>
          <a:xfrm>
            <a:off x="4955721" y="166953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a4354f9b59_0_5"/>
          <p:cNvSpPr txBox="1"/>
          <p:nvPr/>
        </p:nvSpPr>
        <p:spPr>
          <a:xfrm>
            <a:off x="119741" y="759278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Table to hold all of the games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a4354f9b5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900" y="536275"/>
            <a:ext cx="7327574" cy="412175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4354f9b59_0_14"/>
          <p:cNvSpPr txBox="1"/>
          <p:nvPr>
            <p:ph type="title"/>
          </p:nvPr>
        </p:nvSpPr>
        <p:spPr>
          <a:xfrm>
            <a:off x="176892" y="152853"/>
            <a:ext cx="4313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QD2: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  <a:endParaRPr/>
          </a:p>
        </p:txBody>
      </p:sp>
      <p:sp>
        <p:nvSpPr>
          <p:cNvPr id="140" name="Google Shape;140;g1a4354f9b59_0_14"/>
          <p:cNvSpPr txBox="1"/>
          <p:nvPr>
            <p:ph idx="1" type="body"/>
          </p:nvPr>
        </p:nvSpPr>
        <p:spPr>
          <a:xfrm>
            <a:off x="176892" y="2326821"/>
            <a:ext cx="4632000" cy="43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ALTER TABLE dbo.[Developer]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ADD FAVColor varchar(20);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141" name="Google Shape;141;g1a4354f9b59_0_14"/>
          <p:cNvSpPr/>
          <p:nvPr/>
        </p:nvSpPr>
        <p:spPr>
          <a:xfrm>
            <a:off x="4955720" y="536284"/>
            <a:ext cx="7005000" cy="610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a4354f9b59_0_14"/>
          <p:cNvSpPr/>
          <p:nvPr/>
        </p:nvSpPr>
        <p:spPr>
          <a:xfrm>
            <a:off x="4955720" y="166952"/>
            <a:ext cx="3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of the query output: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a4354f9b59_0_14"/>
          <p:cNvSpPr txBox="1"/>
          <p:nvPr/>
        </p:nvSpPr>
        <p:spPr>
          <a:xfrm>
            <a:off x="119740" y="759277"/>
            <a:ext cx="4632000" cy="14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Alters the Developer table to add favorite color column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1a4354f9b5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25" y="671450"/>
            <a:ext cx="7297723" cy="41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2018-04-19T19:36:03Z</dcterms:created>
  <dc:creator>Omer</dc:creator>
</cp:coreProperties>
</file>