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11/16/2022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11/16/2022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jpg"/><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Digital_image" TargetMode="External"/><Relationship Id="rId7" Type="http://schemas.openxmlformats.org/officeDocument/2006/relationships/hyperlink" Target="https://en.wikipedia.org/wiki/ID_verification_service" TargetMode="External"/><Relationship Id="rId2" Type="http://schemas.openxmlformats.org/officeDocument/2006/relationships/hyperlink" Target="https://en.wikipedia.org/wiki/Human_face" TargetMode="External"/><Relationship Id="rId1" Type="http://schemas.openxmlformats.org/officeDocument/2006/relationships/slideLayout" Target="../slideLayouts/slideLayout19.xml"/><Relationship Id="rId6" Type="http://schemas.openxmlformats.org/officeDocument/2006/relationships/hyperlink" Target="https://en.wikipedia.org/wiki/Authenticate" TargetMode="External"/><Relationship Id="rId5" Type="http://schemas.openxmlformats.org/officeDocument/2006/relationships/hyperlink" Target="https://en.wikipedia.org/wiki/Database" TargetMode="External"/><Relationship Id="rId4" Type="http://schemas.openxmlformats.org/officeDocument/2006/relationships/hyperlink" Target="https://en.wikipedia.org/wiki/Film_frame" TargetMode="External"/><Relationship Id="rId9" Type="http://schemas.openxmlformats.org/officeDocument/2006/relationships/image" Target="../media/image1.jfi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dlib.net/"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www.cmake.org/" TargetMode="External"/><Relationship Id="rId4" Type="http://schemas.openxmlformats.org/officeDocument/2006/relationships/hyperlink" Target="http://vis-www.cs.umass.edu/lf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IN" b="0" dirty="0">
                <a:solidFill>
                  <a:schemeClr val="tx1"/>
                </a:solidFill>
              </a:rPr>
              <a:t>Cloud based attendance system</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Team Name -- </a:t>
            </a:r>
            <a:r>
              <a:rPr lang="en-GB" sz="3200" dirty="0" err="1"/>
              <a:t>Ideatics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7" name="Picture Placeholder 6">
            <a:extLst>
              <a:ext uri="{FF2B5EF4-FFF2-40B4-BE49-F238E27FC236}">
                <a16:creationId xmlns:a16="http://schemas.microsoft.com/office/drawing/2014/main" id="{92E83F9F-4D19-D251-A36C-A0DEF04C9692}"/>
              </a:ext>
            </a:extLst>
          </p:cNvPr>
          <p:cNvPicPr>
            <a:picLocks noGrp="1" noChangeAspect="1"/>
          </p:cNvPicPr>
          <p:nvPr>
            <p:ph type="pic" sz="quarter" idx="12"/>
          </p:nvPr>
        </p:nvPicPr>
        <p:blipFill>
          <a:blip r:embed="rId3"/>
          <a:srcRect l="10440" r="10440"/>
          <a:stretch>
            <a:fillRect/>
          </a:stretch>
        </p:blipFill>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1318839" y="2023003"/>
            <a:ext cx="6632856" cy="477520"/>
          </a:xfrm>
        </p:spPr>
        <p:txBody>
          <a:bodyPr>
            <a:normAutofit fontScale="85000" lnSpcReduction="10000"/>
          </a:bodyPr>
          <a:lstStyle/>
          <a:p>
            <a:pPr marL="0" indent="0">
              <a:buNone/>
            </a:pPr>
            <a:r>
              <a:rPr lang="en-IN" dirty="0">
                <a:hlinkClick r:id="rId4" action="ppaction://hlinksldjump"/>
              </a:rPr>
              <a:t>https://github.com/Pgoel134/automated-attendence-system</a:t>
            </a:r>
            <a:endParaRPr lang="en-IN" dirty="0"/>
          </a:p>
        </p:txBody>
      </p:sp>
      <p:pic>
        <p:nvPicPr>
          <p:cNvPr id="3" name="Picture 2">
            <a:extLst>
              <a:ext uri="{FF2B5EF4-FFF2-40B4-BE49-F238E27FC236}">
                <a16:creationId xmlns:a16="http://schemas.microsoft.com/office/drawing/2014/main" id="{EC4765E8-46F4-490F-28D0-F16D18222399}"/>
              </a:ext>
            </a:extLst>
          </p:cNvPr>
          <p:cNvPicPr>
            <a:picLocks noChangeAspect="1"/>
          </p:cNvPicPr>
          <p:nvPr/>
        </p:nvPicPr>
        <p:blipFill>
          <a:blip r:embed="rId5"/>
          <a:stretch>
            <a:fillRect/>
          </a:stretch>
        </p:blipFill>
        <p:spPr>
          <a:xfrm>
            <a:off x="5162550" y="2872740"/>
            <a:ext cx="1866900" cy="148473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Placeholder 4">
            <a:extLst>
              <a:ext uri="{FF2B5EF4-FFF2-40B4-BE49-F238E27FC236}">
                <a16:creationId xmlns:a16="http://schemas.microsoft.com/office/drawing/2014/main" id="{70E7C676-52D2-F371-3ADB-377E46E4E510}"/>
              </a:ext>
            </a:extLst>
          </p:cNvPr>
          <p:cNvPicPr>
            <a:picLocks noGrp="1" noChangeAspect="1"/>
          </p:cNvPicPr>
          <p:nvPr>
            <p:ph type="pic" sz="quarter" idx="20"/>
          </p:nvPr>
        </p:nvPicPr>
        <p:blipFill>
          <a:blip r:embed="rId3"/>
          <a:srcRect l="3663" r="3663"/>
          <a:stretch>
            <a:fillRect/>
          </a:stretch>
        </p:blipFill>
        <p:spPr>
          <a:xfrm>
            <a:off x="5006953" y="1550835"/>
            <a:ext cx="2139695" cy="2509508"/>
          </a:xfr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4670484" y="4742501"/>
            <a:ext cx="2139696" cy="761827"/>
          </a:xfrm>
        </p:spPr>
        <p:txBody>
          <a:bodyPr>
            <a:normAutofit fontScale="85000" lnSpcReduction="20000"/>
          </a:bodyPr>
          <a:lstStyle/>
          <a:p>
            <a:r>
              <a:rPr lang="en-IN" dirty="0"/>
              <a:t>Jatin Kumar worked on this project alone</a:t>
            </a:r>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br>
              <a:rPr lang="en-GB" dirty="0"/>
            </a:br>
            <a:br>
              <a:rPr lang="en-GB" dirty="0"/>
            </a:br>
            <a:r>
              <a:rPr lang="en-GB" dirty="0"/>
              <a:t>Cloud Based Attendance System Using Face Recognition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fontScale="92500"/>
          </a:bodyPr>
          <a:lstStyle/>
          <a:p>
            <a:r>
              <a:rPr lang="en-US" sz="2400" dirty="0">
                <a:solidFill>
                  <a:srgbClr val="7030A0"/>
                </a:solidFill>
                <a:latin typeface="Perpetua" panose="02020502060401020303" pitchFamily="18" charset="0"/>
                <a:ea typeface="Times New Roman" panose="02020603050405020304" pitchFamily="18" charset="0"/>
              </a:rPr>
              <a:t>Marking up the Attendance physically is one of a major but important concern nowadays for the faculty members of any academic institution. There could be a indefinite human errors while performing this task. And to ensure the feasibility of the process of uploading all the attendance related data on the system is other concern. So to make the process smooth and effective we came up with an idea of Attendance using face recognition. In which a person would be marked as present using their facial features. The system would be using a camera to detect a face and then the recognition system would work to match the person’s face with the database. This system would be useful and effective for academic institutions and would be a great step towards digitalizing the process.    </a:t>
            </a:r>
            <a:endParaRPr lang="en-IN" sz="2400" dirty="0">
              <a:solidFill>
                <a:srgbClr val="7030A0"/>
              </a:solidFill>
              <a:latin typeface="Perpetua" panose="02020502060401020303" pitchFamily="18" charset="0"/>
              <a:ea typeface="Times New Roman" panose="02020603050405020304" pitchFamily="18" charset="0"/>
            </a:endParaRPr>
          </a:p>
          <a:p>
            <a:endParaRPr lang="en-IN"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10000"/>
          </a:bodyPr>
          <a:lstStyle/>
          <a:p>
            <a:endParaRPr lang="en-US" sz="2800" b="1" dirty="0">
              <a:solidFill>
                <a:srgbClr val="00B0F0"/>
              </a:solidFill>
              <a:latin typeface="Book Antiqua" panose="02040602050305030304" pitchFamily="18" charset="0"/>
            </a:endParaRPr>
          </a:p>
          <a:p>
            <a:r>
              <a:rPr lang="en-US" sz="2800" b="1" dirty="0">
                <a:solidFill>
                  <a:srgbClr val="00B0F0"/>
                </a:solidFill>
                <a:latin typeface="Book Antiqua" panose="02040602050305030304" pitchFamily="18" charset="0"/>
              </a:rPr>
              <a:t>The human face recognition from video sequences is a challenging task, because there are variations present in background images, facial expression &amp; illumination. </a:t>
            </a:r>
          </a:p>
          <a:p>
            <a:endParaRPr lang="en-US" sz="2800" b="1" dirty="0">
              <a:solidFill>
                <a:srgbClr val="00B0F0"/>
              </a:solidFill>
              <a:latin typeface="Book Antiqua" panose="02040602050305030304" pitchFamily="18" charset="0"/>
            </a:endParaRPr>
          </a:p>
          <a:p>
            <a:r>
              <a:rPr lang="en-US" sz="2800" b="1" dirty="0">
                <a:solidFill>
                  <a:srgbClr val="00B0F0"/>
                </a:solidFill>
                <a:latin typeface="Book Antiqua" panose="02040602050305030304" pitchFamily="18" charset="0"/>
              </a:rPr>
              <a:t>Its Aim is to develop automated attendance system which can capture and mark presence of student.</a:t>
            </a:r>
            <a:endParaRPr lang="en-IN" sz="2800" b="1" dirty="0">
              <a:solidFill>
                <a:srgbClr val="00B0F0"/>
              </a:solidFill>
              <a:latin typeface="Book Antiqua" panose="02040602050305030304" pitchFamily="18" charset="0"/>
            </a:endParaRP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fontScale="77500" lnSpcReduction="20000"/>
          </a:bodyPr>
          <a:lstStyle/>
          <a:p>
            <a:r>
              <a:rPr lang="en-IN" sz="2400" dirty="0">
                <a:solidFill>
                  <a:srgbClr val="CC00CC"/>
                </a:solidFill>
                <a:latin typeface="Book Antiqua" panose="02040602050305030304" pitchFamily="18" charset="0"/>
                <a:ea typeface="Times New Roman" panose="02020603050405020304" pitchFamily="18" charset="0"/>
              </a:rPr>
              <a:t>A </a:t>
            </a:r>
            <a:r>
              <a:rPr lang="en-IN" sz="2400" b="1" dirty="0">
                <a:solidFill>
                  <a:srgbClr val="CC00CC"/>
                </a:solidFill>
                <a:latin typeface="Book Antiqua" panose="02040602050305030304" pitchFamily="18" charset="0"/>
                <a:ea typeface="Times New Roman" panose="02020603050405020304" pitchFamily="18" charset="0"/>
              </a:rPr>
              <a:t>facial recognition system</a:t>
            </a:r>
            <a:r>
              <a:rPr lang="en-IN" sz="2400" dirty="0">
                <a:solidFill>
                  <a:srgbClr val="CC00CC"/>
                </a:solidFill>
                <a:latin typeface="Book Antiqua" panose="02040602050305030304" pitchFamily="18" charset="0"/>
                <a:ea typeface="Times New Roman" panose="02020603050405020304" pitchFamily="18" charset="0"/>
              </a:rPr>
              <a:t> is a technology capable of matching a </a:t>
            </a:r>
            <a:r>
              <a:rPr lang="en-IN" sz="2400" u="sng" dirty="0">
                <a:solidFill>
                  <a:srgbClr val="CC00CC"/>
                </a:solidFill>
                <a:latin typeface="Book Antiqua" panose="02040602050305030304" pitchFamily="18" charset="0"/>
                <a:ea typeface="Times New Roman" panose="02020603050405020304" pitchFamily="18" charset="0"/>
                <a:hlinkClick r:id="rId2" tooltip="Human face">
                  <a:extLst>
                    <a:ext uri="{A12FA001-AC4F-418D-AE19-62706E023703}">
                      <ahyp:hlinkClr xmlns:ahyp="http://schemas.microsoft.com/office/drawing/2018/hyperlinkcolor" val="tx"/>
                    </a:ext>
                  </a:extLst>
                </a:hlinkClick>
              </a:rPr>
              <a:t>human face</a:t>
            </a:r>
            <a:r>
              <a:rPr lang="en-IN" sz="2400" dirty="0">
                <a:solidFill>
                  <a:srgbClr val="CC00CC"/>
                </a:solidFill>
                <a:latin typeface="Book Antiqua" panose="02040602050305030304" pitchFamily="18" charset="0"/>
                <a:ea typeface="Times New Roman" panose="02020603050405020304" pitchFamily="18" charset="0"/>
              </a:rPr>
              <a:t> from a </a:t>
            </a:r>
            <a:r>
              <a:rPr lang="en-IN" sz="2400" u="sng" dirty="0">
                <a:solidFill>
                  <a:srgbClr val="CC00CC"/>
                </a:solidFill>
                <a:latin typeface="Book Antiqua" panose="02040602050305030304" pitchFamily="18" charset="0"/>
                <a:ea typeface="Times New Roman" panose="02020603050405020304" pitchFamily="18" charset="0"/>
                <a:hlinkClick r:id="rId3" tooltip="Digital image">
                  <a:extLst>
                    <a:ext uri="{A12FA001-AC4F-418D-AE19-62706E023703}">
                      <ahyp:hlinkClr xmlns:ahyp="http://schemas.microsoft.com/office/drawing/2018/hyperlinkcolor" val="tx"/>
                    </a:ext>
                  </a:extLst>
                </a:hlinkClick>
              </a:rPr>
              <a:t>digital image</a:t>
            </a:r>
            <a:r>
              <a:rPr lang="en-IN" sz="2400" dirty="0">
                <a:solidFill>
                  <a:srgbClr val="CC00CC"/>
                </a:solidFill>
                <a:latin typeface="Book Antiqua" panose="02040602050305030304" pitchFamily="18" charset="0"/>
                <a:ea typeface="Times New Roman" panose="02020603050405020304" pitchFamily="18" charset="0"/>
              </a:rPr>
              <a:t> or a </a:t>
            </a:r>
            <a:r>
              <a:rPr lang="en-IN" sz="2400" u="sng" dirty="0">
                <a:solidFill>
                  <a:srgbClr val="CC00CC"/>
                </a:solidFill>
                <a:latin typeface="Book Antiqua" panose="02040602050305030304" pitchFamily="18" charset="0"/>
                <a:ea typeface="Times New Roman" panose="02020603050405020304" pitchFamily="18" charset="0"/>
                <a:hlinkClick r:id="rId4" tooltip="Film frame">
                  <a:extLst>
                    <a:ext uri="{A12FA001-AC4F-418D-AE19-62706E023703}">
                      <ahyp:hlinkClr xmlns:ahyp="http://schemas.microsoft.com/office/drawing/2018/hyperlinkcolor" val="tx"/>
                    </a:ext>
                  </a:extLst>
                </a:hlinkClick>
              </a:rPr>
              <a:t>video frame</a:t>
            </a:r>
            <a:r>
              <a:rPr lang="en-IN" sz="2400" dirty="0">
                <a:solidFill>
                  <a:srgbClr val="CC00CC"/>
                </a:solidFill>
                <a:latin typeface="Book Antiqua" panose="02040602050305030304" pitchFamily="18" charset="0"/>
                <a:ea typeface="Times New Roman" panose="02020603050405020304" pitchFamily="18" charset="0"/>
              </a:rPr>
              <a:t> against a </a:t>
            </a:r>
            <a:r>
              <a:rPr lang="en-IN" sz="2400" u="sng" dirty="0">
                <a:solidFill>
                  <a:srgbClr val="CC00CC"/>
                </a:solidFill>
                <a:latin typeface="Book Antiqua" panose="02040602050305030304" pitchFamily="18" charset="0"/>
                <a:ea typeface="Times New Roman" panose="02020603050405020304" pitchFamily="18" charset="0"/>
                <a:hlinkClick r:id="rId5" tooltip="Database">
                  <a:extLst>
                    <a:ext uri="{A12FA001-AC4F-418D-AE19-62706E023703}">
                      <ahyp:hlinkClr xmlns:ahyp="http://schemas.microsoft.com/office/drawing/2018/hyperlinkcolor" val="tx"/>
                    </a:ext>
                  </a:extLst>
                </a:hlinkClick>
              </a:rPr>
              <a:t>database</a:t>
            </a:r>
            <a:r>
              <a:rPr lang="en-IN" sz="2400" dirty="0">
                <a:solidFill>
                  <a:srgbClr val="CC00CC"/>
                </a:solidFill>
                <a:latin typeface="Book Antiqua" panose="02040602050305030304" pitchFamily="18" charset="0"/>
                <a:ea typeface="Times New Roman" panose="02020603050405020304" pitchFamily="18" charset="0"/>
              </a:rPr>
              <a:t> of faces, typically employed to </a:t>
            </a:r>
            <a:r>
              <a:rPr lang="en-IN" sz="2400" u="sng" dirty="0">
                <a:solidFill>
                  <a:srgbClr val="CC00CC"/>
                </a:solidFill>
                <a:latin typeface="Book Antiqua" panose="02040602050305030304" pitchFamily="18" charset="0"/>
                <a:ea typeface="Times New Roman" panose="02020603050405020304" pitchFamily="18" charset="0"/>
                <a:hlinkClick r:id="rId6" tooltip="Authenticate">
                  <a:extLst>
                    <a:ext uri="{A12FA001-AC4F-418D-AE19-62706E023703}">
                      <ahyp:hlinkClr xmlns:ahyp="http://schemas.microsoft.com/office/drawing/2018/hyperlinkcolor" val="tx"/>
                    </a:ext>
                  </a:extLst>
                </a:hlinkClick>
              </a:rPr>
              <a:t>authenticate</a:t>
            </a:r>
            <a:r>
              <a:rPr lang="en-IN" sz="2400" dirty="0">
                <a:solidFill>
                  <a:srgbClr val="CC00CC"/>
                </a:solidFill>
                <a:latin typeface="Book Antiqua" panose="02040602050305030304" pitchFamily="18" charset="0"/>
                <a:ea typeface="Times New Roman" panose="02020603050405020304" pitchFamily="18" charset="0"/>
              </a:rPr>
              <a:t> users through </a:t>
            </a:r>
            <a:r>
              <a:rPr lang="en-IN" sz="2400" u="sng" dirty="0">
                <a:solidFill>
                  <a:srgbClr val="CC00CC"/>
                </a:solidFill>
                <a:latin typeface="Book Antiqua" panose="02040602050305030304" pitchFamily="18" charset="0"/>
                <a:ea typeface="Times New Roman" panose="02020603050405020304" pitchFamily="18" charset="0"/>
                <a:hlinkClick r:id="rId7" tooltip="ID verification service">
                  <a:extLst>
                    <a:ext uri="{A12FA001-AC4F-418D-AE19-62706E023703}">
                      <ahyp:hlinkClr xmlns:ahyp="http://schemas.microsoft.com/office/drawing/2018/hyperlinkcolor" val="tx"/>
                    </a:ext>
                  </a:extLst>
                </a:hlinkClick>
              </a:rPr>
              <a:t>ID verification services</a:t>
            </a:r>
            <a:r>
              <a:rPr lang="en-IN" sz="2400" dirty="0">
                <a:solidFill>
                  <a:srgbClr val="CC00CC"/>
                </a:solidFill>
                <a:latin typeface="Book Antiqua" panose="02040602050305030304" pitchFamily="18" charset="0"/>
                <a:ea typeface="Times New Roman" panose="02020603050405020304" pitchFamily="18" charset="0"/>
              </a:rPr>
              <a:t>, works by pinpointing and measuring facial features from a given image.</a:t>
            </a:r>
          </a:p>
          <a:p>
            <a:endParaRPr lang="en-IN" sz="2400" dirty="0">
              <a:solidFill>
                <a:srgbClr val="CC00CC"/>
              </a:solidFill>
              <a:latin typeface="Arial" panose="020B0604020202020204" pitchFamily="34" charset="0"/>
              <a:ea typeface="Times New Roman" panose="02020603050405020304" pitchFamily="18" charset="0"/>
            </a:endParaRPr>
          </a:p>
          <a:p>
            <a:r>
              <a:rPr lang="en-IN" sz="2400" dirty="0">
                <a:solidFill>
                  <a:srgbClr val="CC00CC"/>
                </a:solidFill>
                <a:latin typeface="Book Antiqua" panose="02040602050305030304" pitchFamily="18" charset="0"/>
                <a:ea typeface="Calibri" panose="020F0502020204030204" pitchFamily="34" charset="0"/>
              </a:rPr>
              <a:t>For face recognition there are two types of comparisons:-</a:t>
            </a:r>
          </a:p>
          <a:p>
            <a:r>
              <a:rPr lang="en-IN" dirty="0">
                <a:solidFill>
                  <a:srgbClr val="202122"/>
                </a:solidFill>
                <a:latin typeface="Book Antiqua" panose="02040602050305030304" pitchFamily="18" charset="0"/>
                <a:ea typeface="Times New Roman" panose="02020603050405020304" pitchFamily="18" charset="0"/>
              </a:rPr>
              <a:t>1. Verification.</a:t>
            </a:r>
            <a:endParaRPr lang="en-IN" dirty="0">
              <a:latin typeface="Book Antiqua" panose="02040602050305030304" pitchFamily="18" charset="0"/>
              <a:ea typeface="Times New Roman" panose="02020603050405020304" pitchFamily="18" charset="0"/>
            </a:endParaRPr>
          </a:p>
          <a:p>
            <a:r>
              <a:rPr lang="en-IN" dirty="0">
                <a:solidFill>
                  <a:srgbClr val="CC00CC"/>
                </a:solidFill>
                <a:latin typeface="Book Antiqua" panose="02040602050305030304" pitchFamily="18" charset="0"/>
                <a:ea typeface="Times New Roman" panose="02020603050405020304" pitchFamily="18" charset="0"/>
              </a:rPr>
              <a:t>This is where the system compares the given individual with who that individual says they are and gives a yes or no decision.</a:t>
            </a:r>
          </a:p>
          <a:p>
            <a:r>
              <a:rPr lang="en-IN" dirty="0">
                <a:solidFill>
                  <a:srgbClr val="202122"/>
                </a:solidFill>
                <a:latin typeface="Book Antiqua" panose="02040602050305030304" pitchFamily="18" charset="0"/>
                <a:ea typeface="Times New Roman" panose="02020603050405020304" pitchFamily="18" charset="0"/>
              </a:rPr>
              <a:t> 2. Identification.</a:t>
            </a:r>
            <a:endParaRPr lang="en-IN" dirty="0">
              <a:latin typeface="Book Antiqua" panose="02040602050305030304" pitchFamily="18" charset="0"/>
              <a:ea typeface="Times New Roman" panose="02020603050405020304" pitchFamily="18" charset="0"/>
            </a:endParaRPr>
          </a:p>
          <a:p>
            <a:pPr>
              <a:spcBef>
                <a:spcPts val="1125"/>
              </a:spcBef>
            </a:pPr>
            <a:r>
              <a:rPr lang="en-IN" dirty="0">
                <a:solidFill>
                  <a:srgbClr val="CC00CC"/>
                </a:solidFill>
                <a:latin typeface="Book Antiqua" panose="02040602050305030304" pitchFamily="18" charset="0"/>
                <a:ea typeface="Times New Roman" panose="02020603050405020304" pitchFamily="18" charset="0"/>
              </a:rPr>
              <a:t>This is where the system compares the given individual to all the Other individuals in the database and gives a ranked list of matches.</a:t>
            </a:r>
          </a:p>
          <a:p>
            <a:endParaRPr lang="en-IN" sz="2400" dirty="0">
              <a:solidFill>
                <a:srgbClr val="CC00CC"/>
              </a:solidFill>
              <a:latin typeface="Times New Roman" panose="02020603050405020304" pitchFamily="18" charset="0"/>
              <a:ea typeface="Times New Roman" panose="02020603050405020304" pitchFamily="18" charset="0"/>
            </a:endParaRPr>
          </a:p>
          <a:p>
            <a:endParaRPr lang="en-IN" sz="2400" dirty="0"/>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8"/>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9"/>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algn="just">
              <a:lnSpc>
                <a:spcPct val="150000"/>
              </a:lnSpc>
            </a:pPr>
            <a:r>
              <a:rPr lang="en-IN" sz="3600" dirty="0"/>
              <a:t>The End users of Our Project is Basically the Government Institution, Big Private Companies and Private Education Powerhouses.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95706" y="1698602"/>
            <a:ext cx="2692912" cy="3243923"/>
          </a:xfrm>
          <a:prstGeom prst="rect">
            <a:avLst/>
          </a:prstGeom>
        </p:spPr>
      </p:pic>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10" name="TextBox 9">
            <a:extLst>
              <a:ext uri="{FF2B5EF4-FFF2-40B4-BE49-F238E27FC236}">
                <a16:creationId xmlns:a16="http://schemas.microsoft.com/office/drawing/2014/main" id="{2EDA5B22-7400-E6A4-E507-BB3604064C77}"/>
              </a:ext>
            </a:extLst>
          </p:cNvPr>
          <p:cNvSpPr txBox="1"/>
          <p:nvPr/>
        </p:nvSpPr>
        <p:spPr>
          <a:xfrm>
            <a:off x="3050241" y="2363702"/>
            <a:ext cx="6100482" cy="2139560"/>
          </a:xfrm>
          <a:prstGeom prst="rect">
            <a:avLst/>
          </a:prstGeom>
          <a:noFill/>
        </p:spPr>
        <p:txBody>
          <a:bodyPr wrap="square">
            <a:spAutoFit/>
          </a:bodyPr>
          <a:lstStyle/>
          <a:p>
            <a:pPr>
              <a:lnSpc>
                <a:spcPct val="107000"/>
              </a:lnSpc>
              <a:spcAft>
                <a:spcPts val="800"/>
              </a:spcAft>
              <a:tabLst>
                <a:tab pos="2491740" algn="l"/>
              </a:tabLst>
            </a:pP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The implementation of face recognition technology includes the following </a:t>
            </a:r>
            <a:r>
              <a:rPr lang="en-IN" sz="1800" dirty="0">
                <a:solidFill>
                  <a:srgbClr val="08AA10"/>
                </a:solidFill>
                <a:latin typeface="Perpetua" panose="02020502060401020303" pitchFamily="18" charset="0"/>
                <a:ea typeface="Calibri" panose="020F0502020204030204" pitchFamily="34" charset="0"/>
                <a:cs typeface="Mangal" panose="02040503050203030202" pitchFamily="18" charset="0"/>
              </a:rPr>
              <a:t>four</a:t>
            </a: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 stages:</a:t>
            </a:r>
          </a:p>
          <a:p>
            <a:pPr marL="285750" indent="-285750">
              <a:lnSpc>
                <a:spcPct val="107000"/>
              </a:lnSpc>
              <a:spcAft>
                <a:spcPts val="800"/>
              </a:spcAft>
              <a:buFont typeface="Wingdings" panose="05000000000000000000" pitchFamily="2" charset="2"/>
              <a:buChar char="§"/>
              <a:tabLst>
                <a:tab pos="2491740" algn="l"/>
              </a:tabLst>
            </a:pP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Data acquisition</a:t>
            </a:r>
          </a:p>
          <a:p>
            <a:pPr marL="285750" indent="-285750">
              <a:lnSpc>
                <a:spcPct val="107000"/>
              </a:lnSpc>
              <a:spcAft>
                <a:spcPts val="800"/>
              </a:spcAft>
              <a:buFont typeface="Wingdings" panose="05000000000000000000" pitchFamily="2" charset="2"/>
              <a:buChar char="§"/>
              <a:tabLst>
                <a:tab pos="2491740" algn="l"/>
              </a:tabLst>
            </a:pP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Input processing</a:t>
            </a:r>
          </a:p>
          <a:p>
            <a:pPr marL="285750" indent="-285750">
              <a:buFont typeface="Wingdings" panose="05000000000000000000" pitchFamily="2" charset="2"/>
              <a:buChar char="§"/>
            </a:pP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Face image classification  </a:t>
            </a:r>
          </a:p>
          <a:p>
            <a:pPr marL="285750" indent="-285750">
              <a:buFont typeface="Wingdings" panose="05000000000000000000" pitchFamily="2" charset="2"/>
              <a:buChar char="§"/>
            </a:pPr>
            <a:r>
              <a:rPr lang="en-IN" sz="1800" dirty="0">
                <a:solidFill>
                  <a:srgbClr val="08AA10"/>
                </a:solidFill>
                <a:latin typeface="Perpetua" panose="02020502060401020303" pitchFamily="18" charset="0"/>
                <a:ea typeface="Calibri" panose="020F0502020204030204" pitchFamily="34" charset="0"/>
                <a:cs typeface="Mangal" panose="02040503050203030202" pitchFamily="18" charset="0"/>
              </a:rPr>
              <a:t>D</a:t>
            </a:r>
            <a:r>
              <a:rPr lang="en-IN" sz="1800" dirty="0">
                <a:solidFill>
                  <a:srgbClr val="08AA10"/>
                </a:solidFill>
                <a:effectLst/>
                <a:latin typeface="Perpetua" panose="02020502060401020303" pitchFamily="18" charset="0"/>
                <a:ea typeface="Calibri" panose="020F0502020204030204" pitchFamily="34" charset="0"/>
                <a:cs typeface="Mangal" panose="02040503050203030202" pitchFamily="18" charset="0"/>
              </a:rPr>
              <a:t>ecision making</a:t>
            </a:r>
          </a:p>
        </p:txBody>
      </p:sp>
      <p:sp>
        <p:nvSpPr>
          <p:cNvPr id="12" name="Rectangle 11">
            <a:extLst>
              <a:ext uri="{FF2B5EF4-FFF2-40B4-BE49-F238E27FC236}">
                <a16:creationId xmlns:a16="http://schemas.microsoft.com/office/drawing/2014/main" id="{5A17CF40-799D-4DEB-B3C0-B86603D44E11}"/>
              </a:ext>
            </a:extLst>
          </p:cNvPr>
          <p:cNvSpPr/>
          <p:nvPr/>
        </p:nvSpPr>
        <p:spPr>
          <a:xfrm>
            <a:off x="873460" y="5345207"/>
            <a:ext cx="1748118" cy="85164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a:t>DATA ACQUISITION</a:t>
            </a:r>
          </a:p>
        </p:txBody>
      </p:sp>
      <p:sp>
        <p:nvSpPr>
          <p:cNvPr id="13" name="Arrow: Right 12">
            <a:extLst>
              <a:ext uri="{FF2B5EF4-FFF2-40B4-BE49-F238E27FC236}">
                <a16:creationId xmlns:a16="http://schemas.microsoft.com/office/drawing/2014/main" id="{FA7449BA-CE7D-43B2-B04B-AEF99006988C}"/>
              </a:ext>
            </a:extLst>
          </p:cNvPr>
          <p:cNvSpPr/>
          <p:nvPr/>
        </p:nvSpPr>
        <p:spPr>
          <a:xfrm>
            <a:off x="2749942" y="5541375"/>
            <a:ext cx="708212"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Rectangle 13">
            <a:extLst>
              <a:ext uri="{FF2B5EF4-FFF2-40B4-BE49-F238E27FC236}">
                <a16:creationId xmlns:a16="http://schemas.microsoft.com/office/drawing/2014/main" id="{0C791AD5-93DA-4FC0-81BE-C2A1B10E3D68}"/>
              </a:ext>
            </a:extLst>
          </p:cNvPr>
          <p:cNvSpPr/>
          <p:nvPr/>
        </p:nvSpPr>
        <p:spPr>
          <a:xfrm>
            <a:off x="3627177" y="5219910"/>
            <a:ext cx="1912800" cy="85164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a:t>INPUT PROCESSING</a:t>
            </a:r>
          </a:p>
        </p:txBody>
      </p:sp>
      <p:sp>
        <p:nvSpPr>
          <p:cNvPr id="15" name="Arrow: Right 14">
            <a:extLst>
              <a:ext uri="{FF2B5EF4-FFF2-40B4-BE49-F238E27FC236}">
                <a16:creationId xmlns:a16="http://schemas.microsoft.com/office/drawing/2014/main" id="{12E08F40-5F09-41A2-AED7-59B1439A87BC}"/>
              </a:ext>
            </a:extLst>
          </p:cNvPr>
          <p:cNvSpPr/>
          <p:nvPr/>
        </p:nvSpPr>
        <p:spPr>
          <a:xfrm>
            <a:off x="5792636" y="5439336"/>
            <a:ext cx="708212"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6" name="Rectangle 15">
            <a:extLst>
              <a:ext uri="{FF2B5EF4-FFF2-40B4-BE49-F238E27FC236}">
                <a16:creationId xmlns:a16="http://schemas.microsoft.com/office/drawing/2014/main" id="{5F9BAE6F-E376-4C9D-A11E-922986A19619}"/>
              </a:ext>
            </a:extLst>
          </p:cNvPr>
          <p:cNvSpPr/>
          <p:nvPr/>
        </p:nvSpPr>
        <p:spPr>
          <a:xfrm>
            <a:off x="6838894" y="5219910"/>
            <a:ext cx="1748118" cy="85164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b="1" dirty="0"/>
              <a:t>IMAGE CLASSIFICATION</a:t>
            </a:r>
          </a:p>
        </p:txBody>
      </p:sp>
      <p:sp>
        <p:nvSpPr>
          <p:cNvPr id="17" name="Arrow: Right 16">
            <a:extLst>
              <a:ext uri="{FF2B5EF4-FFF2-40B4-BE49-F238E27FC236}">
                <a16:creationId xmlns:a16="http://schemas.microsoft.com/office/drawing/2014/main" id="{AE77F75B-469C-4FB4-B198-849D5F82B57D}"/>
              </a:ext>
            </a:extLst>
          </p:cNvPr>
          <p:cNvSpPr/>
          <p:nvPr/>
        </p:nvSpPr>
        <p:spPr>
          <a:xfrm>
            <a:off x="8925058" y="5439336"/>
            <a:ext cx="708212" cy="331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8" name="Rectangle 17">
            <a:extLst>
              <a:ext uri="{FF2B5EF4-FFF2-40B4-BE49-F238E27FC236}">
                <a16:creationId xmlns:a16="http://schemas.microsoft.com/office/drawing/2014/main" id="{D857CFE7-C7FD-48A6-AEC1-638ABB1774BF}"/>
              </a:ext>
            </a:extLst>
          </p:cNvPr>
          <p:cNvSpPr/>
          <p:nvPr/>
        </p:nvSpPr>
        <p:spPr>
          <a:xfrm>
            <a:off x="9792964" y="5152466"/>
            <a:ext cx="1748118" cy="85164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b="1" dirty="0"/>
              <a:t>DECISION MAKING</a:t>
            </a:r>
          </a:p>
        </p:txBody>
      </p:sp>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pic>
        <p:nvPicPr>
          <p:cNvPr id="7" name="Picture 6">
            <a:extLst>
              <a:ext uri="{FF2B5EF4-FFF2-40B4-BE49-F238E27FC236}">
                <a16:creationId xmlns:a16="http://schemas.microsoft.com/office/drawing/2014/main" id="{D85A96B9-2871-498D-BF25-8AFB7D34FEB3}"/>
              </a:ext>
            </a:extLst>
          </p:cNvPr>
          <p:cNvPicPr/>
          <p:nvPr/>
        </p:nvPicPr>
        <p:blipFill>
          <a:blip r:embed="rId3"/>
          <a:stretch>
            <a:fillRect/>
          </a:stretch>
        </p:blipFill>
        <p:spPr>
          <a:xfrm>
            <a:off x="64169" y="1499701"/>
            <a:ext cx="4912379" cy="3594326"/>
          </a:xfrm>
          <a:prstGeom prst="rect">
            <a:avLst/>
          </a:prstGeom>
        </p:spPr>
      </p:pic>
      <p:pic>
        <p:nvPicPr>
          <p:cNvPr id="8" name="Picture 7">
            <a:extLst>
              <a:ext uri="{FF2B5EF4-FFF2-40B4-BE49-F238E27FC236}">
                <a16:creationId xmlns:a16="http://schemas.microsoft.com/office/drawing/2014/main" id="{1F871889-B2DF-4E7B-A70A-33A97EC77950}"/>
              </a:ext>
            </a:extLst>
          </p:cNvPr>
          <p:cNvPicPr/>
          <p:nvPr/>
        </p:nvPicPr>
        <p:blipFill>
          <a:blip r:embed="rId4"/>
          <a:stretch>
            <a:fillRect/>
          </a:stretch>
        </p:blipFill>
        <p:spPr>
          <a:xfrm>
            <a:off x="5547737" y="1499701"/>
            <a:ext cx="6580094" cy="4096348"/>
          </a:xfrm>
          <a:prstGeom prst="rect">
            <a:avLst/>
          </a:prstGeom>
        </p:spPr>
      </p:pic>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60400" y="1107891"/>
            <a:ext cx="10590306" cy="8253541"/>
          </a:xfrm>
          <a:prstGeom prst="rect">
            <a:avLst/>
          </a:prstGeom>
          <a:noFill/>
        </p:spPr>
        <p:txBody>
          <a:bodyPr wrap="square">
            <a:spAutoFit/>
          </a:bodyPr>
          <a:lstStyle/>
          <a:p>
            <a:r>
              <a:rPr lang="en-IN" b="1" u="sng" dirty="0">
                <a:latin typeface="Perpetua" panose="02020502060401020303" pitchFamily="18" charset="0"/>
              </a:rPr>
              <a:t>OPEN CV-PYTHON:- </a:t>
            </a:r>
            <a:r>
              <a:rPr lang="en-US" dirty="0">
                <a:solidFill>
                  <a:srgbClr val="0070C0"/>
                </a:solidFill>
                <a:latin typeface="Perpetua" panose="02020502060401020303" pitchFamily="18" charset="0"/>
              </a:rPr>
              <a:t>OpenCV is a huge open-source library for computer vision, machine learning, and image processing. OpenCV supports a wide variety of programming languages like Python, C++, Java, etc. It can </a:t>
            </a:r>
            <a:r>
              <a:rPr lang="en-US" u="sng" dirty="0">
                <a:solidFill>
                  <a:srgbClr val="0070C0"/>
                </a:solidFill>
                <a:latin typeface="Perpetua" panose="02020502060401020303" pitchFamily="18" charset="0"/>
              </a:rPr>
              <a:t>process images and videos to identify objects, faces, or even the handwriting of a human</a:t>
            </a:r>
            <a:r>
              <a:rPr lang="en-US" dirty="0">
                <a:solidFill>
                  <a:srgbClr val="0070C0"/>
                </a:solidFill>
                <a:latin typeface="Perpetua" panose="02020502060401020303" pitchFamily="18" charset="0"/>
              </a:rPr>
              <a:t>. When it is            integrated with various libraries, such as </a:t>
            </a:r>
            <a:r>
              <a:rPr lang="en-US" u="sng" dirty="0" err="1">
                <a:solidFill>
                  <a:srgbClr val="0070C0"/>
                </a:solidFill>
                <a:latin typeface="Perpetua" panose="02020502060401020303" pitchFamily="18" charset="0"/>
              </a:rPr>
              <a:t>Numpy</a:t>
            </a:r>
            <a:r>
              <a:rPr lang="en-US" u="sng" dirty="0">
                <a:solidFill>
                  <a:srgbClr val="0070C0"/>
                </a:solidFill>
                <a:latin typeface="Perpetua" panose="02020502060401020303" pitchFamily="18" charset="0"/>
              </a:rPr>
              <a:t> which is a highly optimized library for numerical operations, </a:t>
            </a:r>
            <a:r>
              <a:rPr lang="en-US" dirty="0">
                <a:solidFill>
                  <a:srgbClr val="0070C0"/>
                </a:solidFill>
                <a:latin typeface="Perpetua" panose="02020502060401020303" pitchFamily="18" charset="0"/>
              </a:rPr>
              <a:t>then the number of weapons increases in your Arsenal </a:t>
            </a:r>
            <a:r>
              <a:rPr lang="en-US" dirty="0" err="1">
                <a:solidFill>
                  <a:srgbClr val="0070C0"/>
                </a:solidFill>
                <a:latin typeface="Perpetua" panose="02020502060401020303" pitchFamily="18" charset="0"/>
              </a:rPr>
              <a:t>i.e</a:t>
            </a:r>
            <a:r>
              <a:rPr lang="en-US" dirty="0">
                <a:solidFill>
                  <a:srgbClr val="0070C0"/>
                </a:solidFill>
                <a:latin typeface="Perpetua" panose="02020502060401020303" pitchFamily="18" charset="0"/>
              </a:rPr>
              <a:t> whatever operations one can do in </a:t>
            </a:r>
            <a:r>
              <a:rPr lang="en-US" dirty="0" err="1">
                <a:solidFill>
                  <a:srgbClr val="0070C0"/>
                </a:solidFill>
                <a:latin typeface="Perpetua" panose="02020502060401020303" pitchFamily="18" charset="0"/>
              </a:rPr>
              <a:t>Numpy</a:t>
            </a:r>
            <a:r>
              <a:rPr lang="en-US" dirty="0">
                <a:solidFill>
                  <a:srgbClr val="0070C0"/>
                </a:solidFill>
                <a:latin typeface="Perpetua" panose="02020502060401020303" pitchFamily="18" charset="0"/>
              </a:rPr>
              <a:t> can be combined with OpenCV.</a:t>
            </a:r>
            <a:endParaRPr lang="en-IN" dirty="0">
              <a:solidFill>
                <a:srgbClr val="0070C0"/>
              </a:solidFill>
              <a:latin typeface="Perpetua" panose="02020502060401020303" pitchFamily="18" charset="0"/>
            </a:endParaRPr>
          </a:p>
          <a:p>
            <a:r>
              <a:rPr lang="en-IN" b="1" u="sng" dirty="0">
                <a:latin typeface="Book Antiqua" panose="02040602050305030304" pitchFamily="18" charset="0"/>
              </a:rPr>
              <a:t>NUMPY</a:t>
            </a:r>
            <a:r>
              <a:rPr lang="en-IN" b="1" dirty="0">
                <a:latin typeface="Book Antiqua" panose="02040602050305030304" pitchFamily="18" charset="0"/>
              </a:rPr>
              <a:t>:-</a:t>
            </a:r>
            <a:r>
              <a:rPr lang="en-US" dirty="0">
                <a:solidFill>
                  <a:srgbClr val="0070C0"/>
                </a:solidFill>
                <a:latin typeface="Perpetua" panose="02020502060401020303" pitchFamily="18" charset="0"/>
              </a:rPr>
              <a:t>NumPy is a Python library used for working with arrays. It also has functions for working in domain of linear algebra, </a:t>
            </a:r>
            <a:r>
              <a:rPr lang="en-US" dirty="0" err="1">
                <a:solidFill>
                  <a:srgbClr val="0070C0"/>
                </a:solidFill>
                <a:latin typeface="Perpetua" panose="02020502060401020303" pitchFamily="18" charset="0"/>
              </a:rPr>
              <a:t>fourier</a:t>
            </a:r>
            <a:r>
              <a:rPr lang="en-US" dirty="0">
                <a:solidFill>
                  <a:srgbClr val="0070C0"/>
                </a:solidFill>
                <a:latin typeface="Perpetua" panose="02020502060401020303" pitchFamily="18" charset="0"/>
              </a:rPr>
              <a:t> transform, and matrices. NumPy was created in 2005 by Travis Oliphant. It is an open source project and you can use it freely.</a:t>
            </a:r>
            <a:r>
              <a:rPr lang="en-US" u="sng" dirty="0">
                <a:solidFill>
                  <a:srgbClr val="0070C0"/>
                </a:solidFill>
                <a:latin typeface="Perpetua" panose="02020502060401020303" pitchFamily="18" charset="0"/>
              </a:rPr>
              <a:t> NumPy </a:t>
            </a:r>
            <a:r>
              <a:rPr lang="en-US" dirty="0">
                <a:solidFill>
                  <a:srgbClr val="0070C0"/>
                </a:solidFill>
                <a:latin typeface="Perpetua" panose="02020502060401020303" pitchFamily="18" charset="0"/>
              </a:rPr>
              <a:t>stands for </a:t>
            </a:r>
            <a:r>
              <a:rPr lang="en-US" u="sng" dirty="0">
                <a:solidFill>
                  <a:srgbClr val="0070C0"/>
                </a:solidFill>
                <a:latin typeface="Perpetua" panose="02020502060401020303" pitchFamily="18" charset="0"/>
              </a:rPr>
              <a:t>Numerical Python.</a:t>
            </a:r>
          </a:p>
          <a:p>
            <a:r>
              <a:rPr lang="en-IN" b="1" u="sng" dirty="0">
                <a:latin typeface="Book Antiqua" panose="02040602050305030304" pitchFamily="18" charset="0"/>
              </a:rPr>
              <a:t>DLIB:-</a:t>
            </a:r>
            <a:r>
              <a:rPr lang="en-US" dirty="0">
                <a:solidFill>
                  <a:srgbClr val="0070C0"/>
                </a:solidFill>
                <a:latin typeface="Perpetua" panose="02020502060401020303" pitchFamily="18" charset="0"/>
              </a:rPr>
              <a:t>It's a landmark's facial detector with pre-trained models, the </a:t>
            </a:r>
            <a:r>
              <a:rPr lang="en-US" dirty="0" err="1">
                <a:solidFill>
                  <a:srgbClr val="0070C0"/>
                </a:solidFill>
                <a:latin typeface="Perpetua" panose="02020502060401020303" pitchFamily="18" charset="0"/>
              </a:rPr>
              <a:t>dlib</a:t>
            </a:r>
            <a:r>
              <a:rPr lang="en-US" dirty="0">
                <a:solidFill>
                  <a:srgbClr val="0070C0"/>
                </a:solidFill>
                <a:latin typeface="Perpetua" panose="02020502060401020303" pitchFamily="18" charset="0"/>
              </a:rPr>
              <a:t> is used to estimate the location of 68 coordinates (x, y) that map the facial points on a person's face like image below.</a:t>
            </a:r>
          </a:p>
          <a:p>
            <a:pPr>
              <a:lnSpc>
                <a:spcPts val="1800"/>
              </a:lnSpc>
              <a:spcAft>
                <a:spcPts val="800"/>
              </a:spcAft>
            </a:pPr>
            <a:r>
              <a:rPr lang="en-IN" b="1" u="sng" dirty="0">
                <a:solidFill>
                  <a:schemeClr val="tx1">
                    <a:lumMod val="95000"/>
                    <a:lumOff val="5000"/>
                  </a:schemeClr>
                </a:solidFill>
                <a:latin typeface="Book Antiqua" panose="02040602050305030304" pitchFamily="18" charset="0"/>
              </a:rPr>
              <a:t>FACE-RECOGNITION:-</a:t>
            </a:r>
          </a:p>
          <a:p>
            <a:pPr>
              <a:lnSpc>
                <a:spcPts val="1800"/>
              </a:lnSpc>
              <a:spcAft>
                <a:spcPts val="800"/>
              </a:spcAft>
            </a:pPr>
            <a:r>
              <a:rPr lang="en-IN" dirty="0">
                <a:solidFill>
                  <a:srgbClr val="0070C0"/>
                </a:solidFill>
                <a:latin typeface="Perpetua" panose="02020502060401020303" pitchFamily="18" charset="0"/>
                <a:ea typeface="Times New Roman" panose="02020603050405020304" pitchFamily="18" charset="0"/>
                <a:cs typeface="Mangal" panose="02040503050203030202" pitchFamily="18" charset="0"/>
              </a:rPr>
              <a:t>Recognize and manipulate faces from Python or from the command line with the world’s simplest face recognition library. Built using </a:t>
            </a:r>
            <a:r>
              <a:rPr lang="en-IN" u="sng" dirty="0" err="1">
                <a:solidFill>
                  <a:srgbClr val="0070C0"/>
                </a:solidFill>
                <a:latin typeface="Perpetua" panose="02020502060401020303" pitchFamily="18" charset="0"/>
                <a:ea typeface="Times New Roman" panose="02020603050405020304" pitchFamily="18" charset="0"/>
                <a:cs typeface="Mangal" panose="02040503050203030202" pitchFamily="18" charset="0"/>
                <a:hlinkClick r:id="rId3">
                  <a:extLst>
                    <a:ext uri="{A12FA001-AC4F-418D-AE19-62706E023703}">
                      <ahyp:hlinkClr xmlns:ahyp="http://schemas.microsoft.com/office/drawing/2018/hyperlinkcolor" val="tx"/>
                    </a:ext>
                  </a:extLst>
                </a:hlinkClick>
              </a:rPr>
              <a:t>dlib</a:t>
            </a:r>
            <a:r>
              <a:rPr lang="en-IN" dirty="0" err="1">
                <a:solidFill>
                  <a:srgbClr val="0070C0"/>
                </a:solidFill>
                <a:latin typeface="Perpetua" panose="02020502060401020303" pitchFamily="18" charset="0"/>
                <a:ea typeface="Times New Roman" panose="02020603050405020304" pitchFamily="18" charset="0"/>
                <a:cs typeface="Mangal" panose="02040503050203030202" pitchFamily="18" charset="0"/>
              </a:rPr>
              <a:t>’s</a:t>
            </a:r>
            <a:r>
              <a:rPr lang="en-IN" dirty="0">
                <a:solidFill>
                  <a:srgbClr val="0070C0"/>
                </a:solidFill>
                <a:latin typeface="Perpetua" panose="02020502060401020303" pitchFamily="18" charset="0"/>
                <a:ea typeface="Times New Roman" panose="02020603050405020304" pitchFamily="18" charset="0"/>
                <a:cs typeface="Mangal" panose="02040503050203030202" pitchFamily="18" charset="0"/>
              </a:rPr>
              <a:t> state-of-the-art face recognition built with deep learning. The model has an accuracy of 99.38% on the </a:t>
            </a:r>
            <a:r>
              <a:rPr lang="en-IN" u="sng" dirty="0" err="1">
                <a:solidFill>
                  <a:srgbClr val="FDAB2A"/>
                </a:solidFill>
                <a:latin typeface="Perpetua" panose="02020502060401020303" pitchFamily="18" charset="0"/>
                <a:ea typeface="Times New Roman" panose="02020603050405020304" pitchFamily="18" charset="0"/>
                <a:cs typeface="Mangal" panose="02040503050203030202" pitchFamily="18" charset="0"/>
                <a:hlinkClick r:id="rId4">
                  <a:extLst>
                    <a:ext uri="{A12FA001-AC4F-418D-AE19-62706E023703}">
                      <ahyp:hlinkClr xmlns:ahyp="http://schemas.microsoft.com/office/drawing/2018/hyperlinkcolor" val="tx"/>
                    </a:ext>
                  </a:extLst>
                </a:hlinkClick>
              </a:rPr>
              <a:t>Labeled</a:t>
            </a:r>
            <a:r>
              <a:rPr lang="en-IN" u="sng" dirty="0">
                <a:solidFill>
                  <a:srgbClr val="0070C0"/>
                </a:solidFill>
                <a:latin typeface="Perpetua" panose="02020502060401020303" pitchFamily="18" charset="0"/>
                <a:ea typeface="Times New Roman" panose="02020603050405020304" pitchFamily="18" charset="0"/>
                <a:cs typeface="Mangal" panose="02040503050203030202" pitchFamily="18" charset="0"/>
                <a:hlinkClick r:id="rId4">
                  <a:extLst>
                    <a:ext uri="{A12FA001-AC4F-418D-AE19-62706E023703}">
                      <ahyp:hlinkClr xmlns:ahyp="http://schemas.microsoft.com/office/drawing/2018/hyperlinkcolor" val="tx"/>
                    </a:ext>
                  </a:extLst>
                </a:hlinkClick>
              </a:rPr>
              <a:t> Faces in the Wild</a:t>
            </a:r>
            <a:r>
              <a:rPr lang="en-IN" dirty="0">
                <a:solidFill>
                  <a:srgbClr val="0070C0"/>
                </a:solidFill>
                <a:latin typeface="Perpetua" panose="02020502060401020303" pitchFamily="18" charset="0"/>
                <a:ea typeface="Times New Roman" panose="02020603050405020304" pitchFamily="18" charset="0"/>
                <a:cs typeface="Mangal" panose="02040503050203030202" pitchFamily="18" charset="0"/>
              </a:rPr>
              <a:t> benchmark. This also provides a simple </a:t>
            </a:r>
            <a:r>
              <a:rPr lang="en-IN" dirty="0" err="1">
                <a:solidFill>
                  <a:srgbClr val="0070C0"/>
                </a:solidFill>
                <a:latin typeface="Perpetua" panose="02020502060401020303" pitchFamily="18" charset="0"/>
                <a:ea typeface="Times New Roman" panose="02020603050405020304" pitchFamily="18" charset="0"/>
                <a:cs typeface="Courier New" panose="02070309020205020404" pitchFamily="49" charset="0"/>
              </a:rPr>
              <a:t>face_recognition</a:t>
            </a:r>
            <a:r>
              <a:rPr lang="en-IN" dirty="0">
                <a:solidFill>
                  <a:srgbClr val="0070C0"/>
                </a:solidFill>
                <a:latin typeface="Perpetua" panose="02020502060401020303" pitchFamily="18" charset="0"/>
                <a:ea typeface="Times New Roman" panose="02020603050405020304" pitchFamily="18" charset="0"/>
                <a:cs typeface="Mangal" panose="02040503050203030202" pitchFamily="18" charset="0"/>
              </a:rPr>
              <a:t> command line tool that lets you do face recognition on a folder of images from the command line!</a:t>
            </a:r>
            <a:endParaRPr lang="en-IN" b="1" u="sng" dirty="0">
              <a:solidFill>
                <a:srgbClr val="0070C0"/>
              </a:solidFill>
              <a:latin typeface="Perpetua" panose="02020502060401020303" pitchFamily="18" charset="0"/>
            </a:endParaRPr>
          </a:p>
          <a:p>
            <a:r>
              <a:rPr lang="en-IN" b="1" u="sng" dirty="0">
                <a:latin typeface="Book Antiqua" panose="02040602050305030304" pitchFamily="18" charset="0"/>
              </a:rPr>
              <a:t>CMAKE:-</a:t>
            </a:r>
          </a:p>
          <a:p>
            <a:r>
              <a:rPr lang="en-IN" dirty="0" err="1">
                <a:solidFill>
                  <a:srgbClr val="0070C0"/>
                </a:solidFill>
                <a:latin typeface="Perpetua" panose="02020502060401020303"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CMake</a:t>
            </a:r>
            <a:r>
              <a:rPr lang="en-IN" dirty="0">
                <a:solidFill>
                  <a:srgbClr val="0070C0"/>
                </a:solidFill>
                <a:latin typeface="Perpetua" panose="02020502060401020303" pitchFamily="18" charset="0"/>
                <a:ea typeface="Times New Roman" panose="02020603050405020304" pitchFamily="18" charset="0"/>
              </a:rPr>
              <a:t> is used to control the software compilation process using simple platform and compiler independent configuration files, and generate native make files and workspaces that can be used in the compiler environment of your choice. The suite of </a:t>
            </a:r>
            <a:r>
              <a:rPr lang="en-IN" dirty="0" err="1">
                <a:solidFill>
                  <a:srgbClr val="0070C0"/>
                </a:solidFill>
                <a:latin typeface="Perpetua" panose="02020502060401020303" pitchFamily="18" charset="0"/>
                <a:ea typeface="Times New Roman" panose="02020603050405020304" pitchFamily="18" charset="0"/>
              </a:rPr>
              <a:t>CMake</a:t>
            </a:r>
            <a:r>
              <a:rPr lang="en-IN" dirty="0">
                <a:solidFill>
                  <a:srgbClr val="0070C0"/>
                </a:solidFill>
                <a:latin typeface="Perpetua" panose="02020502060401020303" pitchFamily="18" charset="0"/>
                <a:ea typeface="Times New Roman" panose="02020603050405020304" pitchFamily="18" charset="0"/>
              </a:rPr>
              <a:t> tools were created by </a:t>
            </a:r>
            <a:r>
              <a:rPr lang="en-IN" dirty="0" err="1">
                <a:solidFill>
                  <a:srgbClr val="0070C0"/>
                </a:solidFill>
                <a:latin typeface="Perpetua" panose="02020502060401020303" pitchFamily="18" charset="0"/>
                <a:ea typeface="Times New Roman" panose="02020603050405020304" pitchFamily="18" charset="0"/>
              </a:rPr>
              <a:t>Kitware</a:t>
            </a:r>
            <a:r>
              <a:rPr lang="en-IN" dirty="0">
                <a:solidFill>
                  <a:srgbClr val="0070C0"/>
                </a:solidFill>
                <a:latin typeface="Perpetua" panose="02020502060401020303" pitchFamily="18" charset="0"/>
                <a:ea typeface="Times New Roman" panose="02020603050405020304" pitchFamily="18" charset="0"/>
              </a:rPr>
              <a:t> in response to the need for a powerful, cross-platform build environment for open-source projects.</a:t>
            </a:r>
          </a:p>
          <a:p>
            <a:endParaRPr lang="en-IN" b="1" u="sng" dirty="0">
              <a:latin typeface="Book Antiqua" panose="02040602050305030304" pitchFamily="18" charset="0"/>
            </a:endParaRPr>
          </a:p>
          <a:p>
            <a:endParaRPr lang="en-IN" dirty="0"/>
          </a:p>
          <a:p>
            <a:endParaRPr lang="en-US" dirty="0">
              <a:solidFill>
                <a:srgbClr val="0070C0"/>
              </a:solidFill>
              <a:latin typeface="Perpetua" panose="02020502060401020303" pitchFamily="18" charset="0"/>
            </a:endParaRPr>
          </a:p>
          <a:p>
            <a:endParaRPr lang="en-US" sz="1400" dirty="0">
              <a:solidFill>
                <a:schemeClr val="tx1">
                  <a:lumMod val="95000"/>
                  <a:lumOff val="5000"/>
                </a:schemeClr>
              </a:solidFill>
              <a:latin typeface="Perpetua" panose="02020502060401020303" pitchFamily="18" charset="0"/>
            </a:endParaRPr>
          </a:p>
          <a:p>
            <a:endParaRPr lang="en-IN" sz="1400" u="sng" dirty="0">
              <a:solidFill>
                <a:schemeClr val="tx1">
                  <a:lumMod val="95000"/>
                  <a:lumOff val="5000"/>
                </a:schemeClr>
              </a:solidFill>
              <a:latin typeface="Perpetua" panose="02020502060401020303" pitchFamily="18" charset="0"/>
            </a:endParaRPr>
          </a:p>
          <a:p>
            <a:endParaRPr lang="en-IN" dirty="0"/>
          </a:p>
          <a:p>
            <a:endParaRPr lang="en-IN" dirty="0"/>
          </a:p>
          <a:p>
            <a:pPr marL="342900" indent="-342900">
              <a:buAutoNum type="arabicPeriod"/>
            </a:pPr>
            <a:endParaRPr lang="en-IN" dirty="0"/>
          </a:p>
          <a:p>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568</TotalTime>
  <Words>762</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 Antiqua</vt:lpstr>
      <vt:lpstr>Calibri</vt:lpstr>
      <vt:lpstr>Perpetua</vt:lpstr>
      <vt:lpstr>Times New Roman</vt:lpstr>
      <vt:lpstr>Trebuchet MS</vt:lpstr>
      <vt:lpstr>Wingdings</vt:lpstr>
      <vt:lpstr>Wingdings 3</vt:lpstr>
      <vt:lpstr>Facet</vt:lpstr>
      <vt:lpstr>Team Name -- Ideatics</vt:lpstr>
      <vt:lpstr>PROJECT TITLE   Cloud Based Attendance System Using Face Recognition</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Jatin kumar</cp:lastModifiedBy>
  <cp:revision>70</cp:revision>
  <dcterms:created xsi:type="dcterms:W3CDTF">2021-07-11T13:13:15Z</dcterms:created>
  <dcterms:modified xsi:type="dcterms:W3CDTF">2022-11-16T14:26:10Z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