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ldeepak Singh" initials="KS" lastIdx="1" clrIdx="0">
    <p:extLst>
      <p:ext uri="{19B8F6BF-5375-455C-9EA6-DF929625EA0E}">
        <p15:presenceInfo xmlns:p15="http://schemas.microsoft.com/office/powerpoint/2012/main" userId="S::Kuldeepak.20B0121090@abes.ac.in::bb33b22e-d4ce-4635-a5b1-5d240e123b6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commentAuthors" Target="commentAuthor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1-07T13:36:40.134" idx="1">
    <p:pos x="10" y="10"/>
    <p:text>Me</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1/7/2022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1/7/2022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5" y="639097"/>
            <a:ext cx="5390152" cy="2883741"/>
          </a:xfrm>
        </p:spPr>
        <p:txBody>
          <a:bodyPr>
            <a:normAutofit fontScale="90000"/>
          </a:bodyPr>
          <a:lstStyle/>
          <a:p>
            <a:r>
              <a:rPr lang="en-US" dirty="0"/>
              <a:t>Fake News Detection App</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flipV="1">
            <a:off x="5658847" y="5822157"/>
            <a:ext cx="6269347" cy="474838"/>
          </a:xfrm>
        </p:spPr>
        <p:txBody>
          <a:bodyPr>
            <a:normAutofit/>
          </a:bodyPr>
          <a:lstStyle/>
          <a:p>
            <a:endParaRPr lang="en-US">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D607F28-3AA5-DC46-9628-01D9CA8D7C1F}"/>
              </a:ext>
            </a:extLst>
          </p:cNvPr>
          <p:cNvSpPr txBox="1"/>
          <p:nvPr/>
        </p:nvSpPr>
        <p:spPr>
          <a:xfrm>
            <a:off x="5383833" y="4141274"/>
            <a:ext cx="8960992" cy="2677656"/>
          </a:xfrm>
          <a:prstGeom prst="rect">
            <a:avLst/>
          </a:prstGeom>
          <a:noFill/>
        </p:spPr>
        <p:txBody>
          <a:bodyPr wrap="square">
            <a:spAutoFit/>
          </a:bodyPr>
          <a:lstStyle/>
          <a:p>
            <a:r>
              <a:rPr lang="en-US" sz="2400"/>
              <a:t>Mentor – Mr.Rohit Vashisht</a:t>
            </a:r>
          </a:p>
          <a:p>
            <a:endParaRPr lang="en-US" sz="2400"/>
          </a:p>
          <a:p>
            <a:r>
              <a:rPr lang="en-US" sz="2400"/>
              <a:t>Group Members-</a:t>
            </a:r>
          </a:p>
          <a:p>
            <a:r>
              <a:rPr lang="en-US" sz="2400"/>
              <a:t>1)Gaurank</a:t>
            </a:r>
          </a:p>
          <a:p>
            <a:r>
              <a:rPr lang="en-US" sz="2400"/>
              <a:t>2)Jatin Kumar</a:t>
            </a:r>
          </a:p>
          <a:p>
            <a:r>
              <a:rPr lang="en-US" sz="2400"/>
              <a:t>3) Kuldeepak Singh</a:t>
            </a:r>
          </a:p>
          <a:p>
            <a:r>
              <a:rPr lang="en-US" sz="2400"/>
              <a:t>4) Jatin Gupta</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2EC25-80ED-426C-97A3-07E98A4A63AF}"/>
              </a:ext>
            </a:extLst>
          </p:cNvPr>
          <p:cNvSpPr>
            <a:spLocks noGrp="1"/>
          </p:cNvSpPr>
          <p:nvPr>
            <p:ph type="title"/>
          </p:nvPr>
        </p:nvSpPr>
        <p:spPr/>
        <p:txBody>
          <a:bodyPr/>
          <a:lstStyle/>
          <a:p>
            <a:r>
              <a:rPr lang="en-US" dirty="0"/>
              <a:t>Random Forest-</a:t>
            </a:r>
            <a:endParaRPr lang="en-IN" dirty="0"/>
          </a:p>
        </p:txBody>
      </p:sp>
      <p:sp>
        <p:nvSpPr>
          <p:cNvPr id="3" name="Content Placeholder 2">
            <a:extLst>
              <a:ext uri="{FF2B5EF4-FFF2-40B4-BE49-F238E27FC236}">
                <a16:creationId xmlns:a16="http://schemas.microsoft.com/office/drawing/2014/main" id="{50DB83E0-E0DB-4C2B-A4B5-9BE47DCF8ABC}"/>
              </a:ext>
            </a:extLst>
          </p:cNvPr>
          <p:cNvSpPr>
            <a:spLocks noGrp="1"/>
          </p:cNvSpPr>
          <p:nvPr>
            <p:ph idx="1"/>
          </p:nvPr>
        </p:nvSpPr>
        <p:spPr/>
        <p:txBody>
          <a:bodyPr>
            <a:normAutofit/>
          </a:bodyPr>
          <a:lstStyle/>
          <a:p>
            <a:r>
              <a:rPr lang="en-US" sz="2000" b="0" i="0" dirty="0">
                <a:solidFill>
                  <a:srgbClr val="000000"/>
                </a:solidFill>
                <a:effectLst/>
                <a:latin typeface="STIXGeneral-Regular"/>
              </a:rPr>
              <a:t>Random forest (RF) is an advanced form of decision trees which is also a supervised learning model. RF consists of large number of decision trees working individually to predict an outcome of a class where the final prediction is based on a class that received majority votes. The error rate is low in random forest as compared to other models, due to low correlation among trees. There are multiple algorithms to decide a split in a decision tree based on the problem of regression or classification. For the classification problem, we have used the Gini index as a cost function to estimate a split in the dataset. The Gini index is calculated by subtracting the sum of the squared probabilities of each class from one.</a:t>
            </a:r>
            <a:endParaRPr lang="en-IN" sz="2000" dirty="0"/>
          </a:p>
        </p:txBody>
      </p:sp>
    </p:spTree>
    <p:extLst>
      <p:ext uri="{BB962C8B-B14F-4D97-AF65-F5344CB8AC3E}">
        <p14:creationId xmlns:p14="http://schemas.microsoft.com/office/powerpoint/2010/main" val="2374049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84B3-EBCA-472E-944E-4F8EA731ADE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82E3540-7C65-45A3-A6B3-244940BEF723}"/>
              </a:ext>
            </a:extLst>
          </p:cNvPr>
          <p:cNvSpPr>
            <a:spLocks noGrp="1"/>
          </p:cNvSpPr>
          <p:nvPr>
            <p:ph idx="1"/>
          </p:nvPr>
        </p:nvSpPr>
        <p:spPr/>
        <p:txBody>
          <a:bodyPr/>
          <a:lstStyle/>
          <a:p>
            <a:r>
              <a:rPr lang="en-US" b="1" i="0" dirty="0">
                <a:solidFill>
                  <a:srgbClr val="000000"/>
                </a:solidFill>
                <a:effectLst/>
                <a:latin typeface="STIXGeneral-Regular"/>
              </a:rPr>
              <a:t>. Bagging Ensemble Classifiers</a:t>
            </a:r>
          </a:p>
          <a:p>
            <a:r>
              <a:rPr lang="en-US" b="0" i="0" dirty="0">
                <a:solidFill>
                  <a:srgbClr val="000000"/>
                </a:solidFill>
                <a:effectLst/>
                <a:latin typeface="STIXGeneral-Regular"/>
              </a:rPr>
              <a:t>bootstrap aggregating, or in short bagging classifier, is an early ensemble method mainly used to reduce the variance (overfitting) over a training set. Random forest model is one of the most frequently used as a variant of bagging classifier. Intuitively, for a classification problem, the bagging model selects the class on the basis of major votes estimated by  number of trees to reduce the overall variance, while the data for each tree is selected using random sampling with replacement from overall dataset. For regression problems, however, the bagging model averages over multiple estimates.</a:t>
            </a:r>
            <a:endParaRPr lang="en-US" dirty="0"/>
          </a:p>
        </p:txBody>
      </p:sp>
    </p:spTree>
    <p:extLst>
      <p:ext uri="{BB962C8B-B14F-4D97-AF65-F5344CB8AC3E}">
        <p14:creationId xmlns:p14="http://schemas.microsoft.com/office/powerpoint/2010/main" val="2806327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A8224-D88D-4B60-9FF3-D805C32A38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66AE19-A053-4934-9B8F-1FF8E370D635}"/>
              </a:ext>
            </a:extLst>
          </p:cNvPr>
          <p:cNvSpPr>
            <a:spLocks noGrp="1"/>
          </p:cNvSpPr>
          <p:nvPr>
            <p:ph idx="1"/>
          </p:nvPr>
        </p:nvSpPr>
        <p:spPr/>
        <p:txBody>
          <a:bodyPr>
            <a:normAutofit fontScale="92500" lnSpcReduction="20000"/>
          </a:bodyPr>
          <a:lstStyle/>
          <a:p>
            <a:r>
              <a:rPr lang="en-US" b="1" i="0" dirty="0">
                <a:solidFill>
                  <a:srgbClr val="000000"/>
                </a:solidFill>
                <a:effectLst/>
                <a:latin typeface="STIXGeneral-Regular"/>
              </a:rPr>
              <a:t>. Boosting Ensemble Classifiers</a:t>
            </a:r>
          </a:p>
          <a:p>
            <a:r>
              <a:rPr lang="en-US" b="0" i="0" dirty="0">
                <a:solidFill>
                  <a:srgbClr val="000000"/>
                </a:solidFill>
                <a:effectLst/>
                <a:latin typeface="STIXGeneral-Regular"/>
              </a:rPr>
              <a:t>boosting is another widely used ensemble method to train weak models to become strong learners. For that purpose, a forest of randomized trees is trained, and the final prediction is based on the majority vote outcome from each tree. This method allows weak learners to correctly classify data points in an incremental approach that are usually misclassified. Initially equal weighted coefficients are used for all data points to classify a given problem. In the successive rounds, the weighted coefficients are decreased for data points that are correctly classified and are increased for data points that are misclassified [</a:t>
            </a:r>
            <a:r>
              <a:rPr lang="en-US" b="0" i="0" u="none" strike="noStrike" dirty="0">
                <a:solidFill>
                  <a:srgbClr val="4D8A17"/>
                </a:solidFill>
                <a:effectLst/>
                <a:latin typeface="STIXGeneral-Regular"/>
              </a:rPr>
              <a:t>35</a:t>
            </a:r>
            <a:r>
              <a:rPr lang="en-US" b="0" i="0" dirty="0">
                <a:solidFill>
                  <a:srgbClr val="000000"/>
                </a:solidFill>
                <a:effectLst/>
                <a:latin typeface="STIXGeneral-Regular"/>
              </a:rPr>
              <a:t>]. Each subsequent tree formed in each round learns to reduce the errors from the preceding round and to increase the overall accuracy by correctly classifying data points that were misclassified in previous rounds. One major problem with boosting ensemble is that it might overfit to the training data which may lead to incorrect predictions for unseen instances [</a:t>
            </a:r>
            <a:r>
              <a:rPr lang="en-US" b="0" i="0" u="none" strike="noStrike" dirty="0">
                <a:solidFill>
                  <a:srgbClr val="4D8A17"/>
                </a:solidFill>
                <a:effectLst/>
                <a:latin typeface="STIXGeneral-Regular"/>
              </a:rPr>
              <a:t>36</a:t>
            </a:r>
            <a:r>
              <a:rPr lang="en-US" b="0" i="0" dirty="0">
                <a:solidFill>
                  <a:srgbClr val="000000"/>
                </a:solidFill>
                <a:effectLst/>
                <a:latin typeface="STIXGeneral-Regular"/>
              </a:rPr>
              <a:t>]. There are multiple boosting algorithms available that can be used for both the purposes of classification and regression. In our experiments we used </a:t>
            </a:r>
            <a:r>
              <a:rPr lang="en-US" b="0" i="0" dirty="0" err="1">
                <a:solidFill>
                  <a:srgbClr val="000000"/>
                </a:solidFill>
                <a:effectLst/>
                <a:latin typeface="STIXGeneral-Regular"/>
              </a:rPr>
              <a:t>XGBoost</a:t>
            </a:r>
            <a:r>
              <a:rPr lang="en-US" b="0" i="0" dirty="0">
                <a:solidFill>
                  <a:srgbClr val="000000"/>
                </a:solidFill>
                <a:effectLst/>
                <a:latin typeface="STIXGeneral-Regular"/>
              </a:rPr>
              <a:t> [</a:t>
            </a:r>
            <a:r>
              <a:rPr lang="en-US" b="0" i="0" u="none" strike="noStrike" dirty="0">
                <a:solidFill>
                  <a:srgbClr val="4D8A17"/>
                </a:solidFill>
                <a:effectLst/>
                <a:latin typeface="STIXGeneral-Regular"/>
              </a:rPr>
              <a:t>37</a:t>
            </a:r>
            <a:r>
              <a:rPr lang="en-US" b="0" i="0" dirty="0">
                <a:solidFill>
                  <a:srgbClr val="000000"/>
                </a:solidFill>
                <a:effectLst/>
                <a:latin typeface="STIXGeneral-Regular"/>
              </a:rPr>
              <a:t>] and AdaBoost [</a:t>
            </a:r>
            <a:r>
              <a:rPr lang="en-US" b="0" i="0" u="none" strike="noStrike" dirty="0">
                <a:solidFill>
                  <a:srgbClr val="4D8A17"/>
                </a:solidFill>
                <a:effectLst/>
                <a:latin typeface="STIXGeneral-Regular"/>
              </a:rPr>
              <a:t>38</a:t>
            </a:r>
            <a:r>
              <a:rPr lang="en-US" b="0" i="0" dirty="0">
                <a:solidFill>
                  <a:srgbClr val="000000"/>
                </a:solidFill>
                <a:effectLst/>
                <a:latin typeface="STIXGeneral-Regular"/>
              </a:rPr>
              <a:t>] algorithms for classification purpose.</a:t>
            </a:r>
            <a:endParaRPr lang="en-US" dirty="0"/>
          </a:p>
        </p:txBody>
      </p:sp>
    </p:spTree>
    <p:extLst>
      <p:ext uri="{BB962C8B-B14F-4D97-AF65-F5344CB8AC3E}">
        <p14:creationId xmlns:p14="http://schemas.microsoft.com/office/powerpoint/2010/main" val="2631650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CFB0-1F9B-46FD-ADBD-FA5F43E9CD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413AE7-8AB4-44BF-A662-0F4EB98AB4BB}"/>
              </a:ext>
            </a:extLst>
          </p:cNvPr>
          <p:cNvSpPr>
            <a:spLocks noGrp="1"/>
          </p:cNvSpPr>
          <p:nvPr>
            <p:ph idx="1"/>
          </p:nvPr>
        </p:nvSpPr>
        <p:spPr/>
        <p:txBody>
          <a:bodyPr/>
          <a:lstStyle/>
          <a:p>
            <a:r>
              <a:rPr lang="en-US" b="1" i="0" dirty="0">
                <a:solidFill>
                  <a:srgbClr val="000000"/>
                </a:solidFill>
                <a:effectLst/>
                <a:latin typeface="STIXGeneral-Regular"/>
              </a:rPr>
              <a:t>. Voting Ensemble Classifiers</a:t>
            </a:r>
          </a:p>
          <a:p>
            <a:r>
              <a:rPr lang="en-US" b="0" i="0" dirty="0">
                <a:solidFill>
                  <a:srgbClr val="000000"/>
                </a:solidFill>
                <a:effectLst/>
                <a:latin typeface="STIXGeneral-Regular"/>
              </a:rPr>
              <a:t>voting ensemble is generally used for classification problems as it allows the combination of two or more learning models trained on the whole dataset [</a:t>
            </a:r>
            <a:r>
              <a:rPr lang="en-US" b="0" i="0" u="none" strike="noStrike" dirty="0">
                <a:solidFill>
                  <a:srgbClr val="4D8A17"/>
                </a:solidFill>
                <a:effectLst/>
                <a:latin typeface="STIXGeneral-Regular"/>
              </a:rPr>
              <a:t>39</a:t>
            </a:r>
            <a:r>
              <a:rPr lang="en-US" b="0" i="0" dirty="0">
                <a:solidFill>
                  <a:srgbClr val="000000"/>
                </a:solidFill>
                <a:effectLst/>
                <a:latin typeface="STIXGeneral-Regular"/>
              </a:rPr>
              <a:t>]. Each model predicts an outcome for a sample data point which is considered a “vote” in favor of the class that the model has predicted. Once each model predicts the outcome, the final prediction is based on the majority vote for a specific class [</a:t>
            </a:r>
            <a:r>
              <a:rPr lang="en-US" b="0" i="0" u="none" strike="noStrike" dirty="0">
                <a:solidFill>
                  <a:srgbClr val="4D8A17"/>
                </a:solidFill>
                <a:effectLst/>
                <a:latin typeface="STIXGeneral-Regular"/>
              </a:rPr>
              <a:t>32</a:t>
            </a:r>
            <a:r>
              <a:rPr lang="en-US" b="0" i="0" dirty="0">
                <a:solidFill>
                  <a:srgbClr val="000000"/>
                </a:solidFill>
                <a:effectLst/>
                <a:latin typeface="STIXGeneral-Regular"/>
              </a:rPr>
              <a:t>]. Voting ensemble, as compared to bagging and boosting algorithms, is simpler in terms of implementation. As discussed, bagging algorithms create multiple subsets of data by random sampling and replacement from the whole dataset, thus creating a number of datasets.</a:t>
            </a:r>
            <a:endParaRPr lang="en-US" dirty="0"/>
          </a:p>
        </p:txBody>
      </p:sp>
    </p:spTree>
    <p:extLst>
      <p:ext uri="{BB962C8B-B14F-4D97-AF65-F5344CB8AC3E}">
        <p14:creationId xmlns:p14="http://schemas.microsoft.com/office/powerpoint/2010/main" val="2932105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9626-E061-4CED-B1F9-4F84A17CB3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B7E2E6-9063-4BE1-BF54-A2F835DD2C6F}"/>
              </a:ext>
            </a:extLst>
          </p:cNvPr>
          <p:cNvSpPr>
            <a:spLocks noGrp="1"/>
          </p:cNvSpPr>
          <p:nvPr>
            <p:ph idx="1"/>
          </p:nvPr>
        </p:nvSpPr>
        <p:spPr/>
        <p:txBody>
          <a:bodyPr/>
          <a:lstStyle/>
          <a:p>
            <a:pPr algn="l"/>
            <a:r>
              <a:rPr lang="en-US" b="1" i="0" dirty="0">
                <a:solidFill>
                  <a:srgbClr val="000000"/>
                </a:solidFill>
                <a:effectLst/>
                <a:latin typeface="STIXGeneral-Regular"/>
              </a:rPr>
              <a:t>. Linear SVM</a:t>
            </a:r>
          </a:p>
          <a:p>
            <a:pPr algn="just"/>
            <a:r>
              <a:rPr lang="en-US" b="0" i="0" dirty="0">
                <a:solidFill>
                  <a:srgbClr val="000000"/>
                </a:solidFill>
                <a:effectLst/>
                <a:latin typeface="STIXGeneral-Regular"/>
              </a:rPr>
              <a:t>We use linear SVM approach proposed in [</a:t>
            </a:r>
            <a:r>
              <a:rPr lang="en-US" b="0" i="0" u="none" strike="noStrike" dirty="0">
                <a:solidFill>
                  <a:srgbClr val="4D8A17"/>
                </a:solidFill>
                <a:effectLst/>
                <a:latin typeface="STIXGeneral-Regular"/>
              </a:rPr>
              <a:t>21</a:t>
            </a:r>
            <a:r>
              <a:rPr lang="en-US" b="0" i="0" dirty="0">
                <a:solidFill>
                  <a:srgbClr val="000000"/>
                </a:solidFill>
                <a:effectLst/>
                <a:latin typeface="STIXGeneral-Regular"/>
              </a:rPr>
              <a:t>]. To ensure a meaningful comparison, we trained the linear SVM on the feature set as discussed in [</a:t>
            </a:r>
            <a:r>
              <a:rPr lang="en-US" b="0" i="0" u="none" strike="noStrike" dirty="0">
                <a:solidFill>
                  <a:srgbClr val="4D8A17"/>
                </a:solidFill>
                <a:effectLst/>
                <a:latin typeface="STIXGeneral-Regular"/>
              </a:rPr>
              <a:t>21</a:t>
            </a:r>
            <a:r>
              <a:rPr lang="en-US" b="0" i="0" dirty="0">
                <a:solidFill>
                  <a:srgbClr val="000000"/>
                </a:solidFill>
                <a:effectLst/>
                <a:latin typeface="STIXGeneral-Regular"/>
              </a:rPr>
              <a:t>] with 5-fold cross validation. Note that the approach is referred to as Perez-LSVM in the text.</a:t>
            </a:r>
          </a:p>
          <a:p>
            <a:pPr algn="l"/>
            <a:r>
              <a:rPr lang="en-US" b="1" i="0" dirty="0">
                <a:solidFill>
                  <a:srgbClr val="000000"/>
                </a:solidFill>
                <a:effectLst/>
                <a:latin typeface="STIXGeneral-Regular"/>
              </a:rPr>
              <a:t>. Convolutional Neural Network</a:t>
            </a:r>
          </a:p>
          <a:p>
            <a:pPr algn="just"/>
            <a:r>
              <a:rPr lang="en-US" b="0" i="0" dirty="0">
                <a:solidFill>
                  <a:srgbClr val="000000"/>
                </a:solidFill>
                <a:effectLst/>
                <a:latin typeface="STIXGeneral-Regular"/>
              </a:rPr>
              <a:t>Wang [</a:t>
            </a:r>
            <a:r>
              <a:rPr lang="en-US" b="0" i="0" u="none" strike="noStrike" dirty="0">
                <a:solidFill>
                  <a:srgbClr val="4D8A17"/>
                </a:solidFill>
                <a:effectLst/>
                <a:latin typeface="STIXGeneral-Regular"/>
              </a:rPr>
              <a:t>18</a:t>
            </a:r>
            <a:r>
              <a:rPr lang="en-US" b="0" i="0" dirty="0">
                <a:solidFill>
                  <a:srgbClr val="000000"/>
                </a:solidFill>
                <a:effectLst/>
                <a:latin typeface="STIXGeneral-Regular"/>
              </a:rPr>
              <a:t>] used convolutional neural network (CNN) for automatic detection of fake news. We employed the same approach using our dataset. However, we could not use the feature set of Wang [</a:t>
            </a:r>
            <a:r>
              <a:rPr lang="en-US" b="0" i="0" u="none" strike="noStrike" dirty="0">
                <a:solidFill>
                  <a:srgbClr val="4D8A17"/>
                </a:solidFill>
                <a:effectLst/>
                <a:latin typeface="STIXGeneral-Regular"/>
              </a:rPr>
              <a:t>18</a:t>
            </a:r>
            <a:r>
              <a:rPr lang="en-US" b="0" i="0" dirty="0">
                <a:solidFill>
                  <a:srgbClr val="000000"/>
                </a:solidFill>
                <a:effectLst/>
                <a:latin typeface="STIXGeneral-Regular"/>
              </a:rPr>
              <a:t>] as the dataset contains only short statements. The approach is referred to as Wang-CNN in the text.</a:t>
            </a:r>
          </a:p>
          <a:p>
            <a:endParaRPr lang="en-US" dirty="0"/>
          </a:p>
        </p:txBody>
      </p:sp>
    </p:spTree>
    <p:extLst>
      <p:ext uri="{BB962C8B-B14F-4D97-AF65-F5344CB8AC3E}">
        <p14:creationId xmlns:p14="http://schemas.microsoft.com/office/powerpoint/2010/main" val="3563143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5C6B-4B1C-4861-9A5A-8FBFA5EC36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FA04CE-02B6-4F50-AEE9-D9CAD7C309AC}"/>
              </a:ext>
            </a:extLst>
          </p:cNvPr>
          <p:cNvSpPr>
            <a:spLocks noGrp="1"/>
          </p:cNvSpPr>
          <p:nvPr>
            <p:ph idx="1"/>
          </p:nvPr>
        </p:nvSpPr>
        <p:spPr/>
        <p:txBody>
          <a:bodyPr/>
          <a:lstStyle/>
          <a:p>
            <a:pPr algn="l"/>
            <a:r>
              <a:rPr lang="en-US" b="1" i="0" dirty="0">
                <a:solidFill>
                  <a:srgbClr val="000000"/>
                </a:solidFill>
                <a:effectLst/>
                <a:latin typeface="STIXGeneral-Regular"/>
              </a:rPr>
              <a:t>. Bidirectional Long Short-Term Memory Networks</a:t>
            </a:r>
          </a:p>
          <a:p>
            <a:pPr algn="just"/>
            <a:r>
              <a:rPr lang="en-US" b="0" i="0" dirty="0">
                <a:solidFill>
                  <a:srgbClr val="000000"/>
                </a:solidFill>
                <a:effectLst/>
                <a:latin typeface="STIXGeneral-Regular"/>
              </a:rPr>
              <a:t>Wang [</a:t>
            </a:r>
            <a:r>
              <a:rPr lang="en-US" b="0" i="0" u="none" strike="noStrike" dirty="0">
                <a:solidFill>
                  <a:srgbClr val="4D8A17"/>
                </a:solidFill>
                <a:effectLst/>
                <a:latin typeface="STIXGeneral-Regular"/>
              </a:rPr>
              <a:t>18</a:t>
            </a:r>
            <a:r>
              <a:rPr lang="en-US" b="0" i="0" dirty="0">
                <a:solidFill>
                  <a:srgbClr val="000000"/>
                </a:solidFill>
                <a:effectLst/>
                <a:latin typeface="STIXGeneral-Regular"/>
              </a:rPr>
              <a:t>] also used bidirectional long short-term memory networks (Bi-LSTM), and we used the same approach with different feature sets. The approach is referred to as Wang-Bi-LSTM in the text.</a:t>
            </a:r>
          </a:p>
          <a:p>
            <a:endParaRPr lang="en-US" dirty="0"/>
          </a:p>
        </p:txBody>
      </p:sp>
    </p:spTree>
    <p:extLst>
      <p:ext uri="{BB962C8B-B14F-4D97-AF65-F5344CB8AC3E}">
        <p14:creationId xmlns:p14="http://schemas.microsoft.com/office/powerpoint/2010/main" val="1570373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4CD3-B64D-4F3C-942E-29E6341F2450}"/>
              </a:ext>
            </a:extLst>
          </p:cNvPr>
          <p:cNvSpPr>
            <a:spLocks noGrp="1"/>
          </p:cNvSpPr>
          <p:nvPr>
            <p:ph type="title"/>
          </p:nvPr>
        </p:nvSpPr>
        <p:spPr/>
        <p:txBody>
          <a:bodyPr/>
          <a:lstStyle/>
          <a:p>
            <a:r>
              <a:rPr lang="en-IN" b="1" i="0" dirty="0">
                <a:solidFill>
                  <a:srgbClr val="000000"/>
                </a:solidFill>
                <a:effectLst/>
                <a:latin typeface="STIXGeneral-Regular"/>
              </a:rPr>
              <a:t>Datasets</a:t>
            </a:r>
            <a:br>
              <a:rPr lang="en-IN" b="1" i="0" dirty="0">
                <a:solidFill>
                  <a:srgbClr val="000000"/>
                </a:solidFill>
                <a:effectLst/>
                <a:latin typeface="STIXGeneral-Regular"/>
              </a:rPr>
            </a:br>
            <a:endParaRPr lang="en-IN" dirty="0"/>
          </a:p>
        </p:txBody>
      </p:sp>
      <p:sp>
        <p:nvSpPr>
          <p:cNvPr id="3" name="Content Placeholder 2">
            <a:extLst>
              <a:ext uri="{FF2B5EF4-FFF2-40B4-BE49-F238E27FC236}">
                <a16:creationId xmlns:a16="http://schemas.microsoft.com/office/drawing/2014/main" id="{2783267F-21AE-41AB-871C-1FF2DE6AA456}"/>
              </a:ext>
            </a:extLst>
          </p:cNvPr>
          <p:cNvSpPr>
            <a:spLocks noGrp="1"/>
          </p:cNvSpPr>
          <p:nvPr>
            <p:ph idx="1"/>
          </p:nvPr>
        </p:nvSpPr>
        <p:spPr/>
        <p:txBody>
          <a:bodyPr/>
          <a:lstStyle/>
          <a:p>
            <a:r>
              <a:rPr lang="en-IN" dirty="0">
                <a:solidFill>
                  <a:srgbClr val="000000"/>
                </a:solidFill>
                <a:latin typeface="STIXGeneral-Regular"/>
              </a:rPr>
              <a:t>//</a:t>
            </a:r>
            <a:r>
              <a:rPr lang="en-IN" b="0" i="0" dirty="0">
                <a:solidFill>
                  <a:srgbClr val="000000"/>
                </a:solidFill>
                <a:effectLst/>
                <a:latin typeface="STIXGeneral-Regular"/>
              </a:rPr>
              <a:t>freely available online</a:t>
            </a:r>
          </a:p>
          <a:p>
            <a:r>
              <a:rPr lang="en-US" b="0" i="0" dirty="0">
                <a:solidFill>
                  <a:srgbClr val="000000"/>
                </a:solidFill>
                <a:effectLst/>
                <a:latin typeface="STIXGeneral-Regular"/>
              </a:rPr>
              <a:t>The data includes both fake and truthful news articles from multiple domains. The truthful news articles published contain true description of real world events, while the fake news websites contain claims that are not aligned with facts. The first dataset is called the “ISOT Fake News Dataset”</a:t>
            </a:r>
          </a:p>
          <a:p>
            <a:r>
              <a:rPr lang="en-US" b="0" i="0" dirty="0">
                <a:solidFill>
                  <a:srgbClr val="000000"/>
                </a:solidFill>
                <a:effectLst/>
                <a:latin typeface="STIXGeneral-Regular"/>
              </a:rPr>
              <a:t>which contains both true and fake articles extracted from the World Wide Web. The true articles are extracted from reuters.com which is a renowned news website, while the fake articles were extracted from multiple sources, mostly websites which are flagged by politifact.com.</a:t>
            </a:r>
          </a:p>
          <a:p>
            <a:r>
              <a:rPr lang="en-US" b="0" i="0" dirty="0">
                <a:solidFill>
                  <a:srgbClr val="000000"/>
                </a:solidFill>
                <a:effectLst/>
                <a:latin typeface="STIXGeneral-Regular"/>
              </a:rPr>
              <a:t>The dataset contains a total of 44,898 articles, out of which 21,417 are truthful articles and 23,481 fake articles</a:t>
            </a:r>
            <a:endParaRPr lang="en-IN" dirty="0"/>
          </a:p>
        </p:txBody>
      </p:sp>
    </p:spTree>
    <p:extLst>
      <p:ext uri="{BB962C8B-B14F-4D97-AF65-F5344CB8AC3E}">
        <p14:creationId xmlns:p14="http://schemas.microsoft.com/office/powerpoint/2010/main" val="1581290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CC7B1-56AE-447D-B93C-7E40E8BFE273}"/>
              </a:ext>
            </a:extLst>
          </p:cNvPr>
          <p:cNvSpPr>
            <a:spLocks noGrp="1"/>
          </p:cNvSpPr>
          <p:nvPr>
            <p:ph type="title"/>
          </p:nvPr>
        </p:nvSpPr>
        <p:spPr/>
        <p:txBody>
          <a:bodyPr/>
          <a:lstStyle/>
          <a:p>
            <a:r>
              <a:rPr lang="en-US" dirty="0"/>
              <a:t>Second dataset</a:t>
            </a:r>
            <a:endParaRPr lang="en-IN" dirty="0"/>
          </a:p>
        </p:txBody>
      </p:sp>
      <p:sp>
        <p:nvSpPr>
          <p:cNvPr id="3" name="Content Placeholder 2">
            <a:extLst>
              <a:ext uri="{FF2B5EF4-FFF2-40B4-BE49-F238E27FC236}">
                <a16:creationId xmlns:a16="http://schemas.microsoft.com/office/drawing/2014/main" id="{DC2ADD01-1AFA-4356-ADFB-058897273E4A}"/>
              </a:ext>
            </a:extLst>
          </p:cNvPr>
          <p:cNvSpPr>
            <a:spLocks noGrp="1"/>
          </p:cNvSpPr>
          <p:nvPr>
            <p:ph idx="1"/>
          </p:nvPr>
        </p:nvSpPr>
        <p:spPr/>
        <p:txBody>
          <a:bodyPr/>
          <a:lstStyle/>
          <a:p>
            <a:r>
              <a:rPr lang="en-US" b="0" i="0" dirty="0">
                <a:solidFill>
                  <a:srgbClr val="000000"/>
                </a:solidFill>
                <a:effectLst/>
                <a:latin typeface="STIXGeneral-Regular"/>
              </a:rPr>
              <a:t>The second dataset is available at Kaggle.</a:t>
            </a:r>
          </a:p>
          <a:p>
            <a:r>
              <a:rPr lang="en-US" b="0" i="0" dirty="0">
                <a:solidFill>
                  <a:srgbClr val="000000"/>
                </a:solidFill>
                <a:effectLst/>
                <a:latin typeface="STIXGeneral-Regular"/>
              </a:rPr>
              <a:t>which contains a total of 20,386 articles used for training and 5,126 articles used for testing. The dataset is built from multiple sources on the Internet. The articles are not limited to a single domain such as politics as they include both fake and true articles from various other domains.</a:t>
            </a:r>
            <a:endParaRPr lang="en-IN" dirty="0"/>
          </a:p>
        </p:txBody>
      </p:sp>
    </p:spTree>
    <p:extLst>
      <p:ext uri="{BB962C8B-B14F-4D97-AF65-F5344CB8AC3E}">
        <p14:creationId xmlns:p14="http://schemas.microsoft.com/office/powerpoint/2010/main" val="2321103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5F7D-884C-4DEF-8EBD-15AB6FBC93A7}"/>
              </a:ext>
            </a:extLst>
          </p:cNvPr>
          <p:cNvSpPr>
            <a:spLocks noGrp="1"/>
          </p:cNvSpPr>
          <p:nvPr>
            <p:ph type="title"/>
          </p:nvPr>
        </p:nvSpPr>
        <p:spPr/>
        <p:txBody>
          <a:bodyPr/>
          <a:lstStyle/>
          <a:p>
            <a:r>
              <a:rPr lang="en-US" dirty="0"/>
              <a:t>THIRD DATASET</a:t>
            </a:r>
            <a:endParaRPr lang="en-IN" dirty="0"/>
          </a:p>
        </p:txBody>
      </p:sp>
      <p:sp>
        <p:nvSpPr>
          <p:cNvPr id="3" name="Content Placeholder 2">
            <a:extLst>
              <a:ext uri="{FF2B5EF4-FFF2-40B4-BE49-F238E27FC236}">
                <a16:creationId xmlns:a16="http://schemas.microsoft.com/office/drawing/2014/main" id="{8FFE1C14-E60E-4734-9FA6-2E9B49E4A0E9}"/>
              </a:ext>
            </a:extLst>
          </p:cNvPr>
          <p:cNvSpPr>
            <a:spLocks noGrp="1"/>
          </p:cNvSpPr>
          <p:nvPr>
            <p:ph idx="1"/>
          </p:nvPr>
        </p:nvSpPr>
        <p:spPr/>
        <p:txBody>
          <a:bodyPr/>
          <a:lstStyle/>
          <a:p>
            <a:r>
              <a:rPr lang="en-US" b="0" i="0" dirty="0">
                <a:solidFill>
                  <a:srgbClr val="000000"/>
                </a:solidFill>
                <a:effectLst/>
                <a:latin typeface="STIXGeneral-Regular"/>
              </a:rPr>
              <a:t>The third dataset is also available at Kaggle.</a:t>
            </a:r>
          </a:p>
          <a:p>
            <a:r>
              <a:rPr lang="en-US" b="0" i="0" dirty="0">
                <a:solidFill>
                  <a:srgbClr val="000000"/>
                </a:solidFill>
                <a:effectLst/>
                <a:latin typeface="STIXGeneral-Regular"/>
              </a:rPr>
              <a:t> it includes a total of 3,352 articles, both fake and true. The true articles are extracted from trusted online sources such as CNN, Reuters, the New York Times, and various others, while the fake news articles are extracted from untrusted news websites. The domains it covered include sports, entertainment, and politics.</a:t>
            </a:r>
            <a:endParaRPr lang="en-US" dirty="0">
              <a:solidFill>
                <a:srgbClr val="000000"/>
              </a:solidFill>
              <a:latin typeface="STIXGeneral-Regular"/>
            </a:endParaRPr>
          </a:p>
          <a:p>
            <a:r>
              <a:rPr lang="en-US" b="0" i="0" dirty="0">
                <a:solidFill>
                  <a:srgbClr val="000000"/>
                </a:solidFill>
                <a:effectLst/>
                <a:latin typeface="STIXGeneral-Regular"/>
              </a:rPr>
              <a:t>A combined dataset is the collection of articles from the three datasets .As the articles vary in nature in each dataset, the fourth dataset is created to evaluate the performance of algorithms on datasets which cover a wide array of domains in a single dataset</a:t>
            </a:r>
            <a:endParaRPr lang="en-IN" dirty="0"/>
          </a:p>
        </p:txBody>
      </p:sp>
    </p:spTree>
    <p:extLst>
      <p:ext uri="{BB962C8B-B14F-4D97-AF65-F5344CB8AC3E}">
        <p14:creationId xmlns:p14="http://schemas.microsoft.com/office/powerpoint/2010/main" val="4075112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A44DA-FC02-4C01-90B6-961EFBFF97BD}"/>
              </a:ext>
            </a:extLst>
          </p:cNvPr>
          <p:cNvSpPr>
            <a:spLocks noGrp="1"/>
          </p:cNvSpPr>
          <p:nvPr>
            <p:ph type="title"/>
          </p:nvPr>
        </p:nvSpPr>
        <p:spPr/>
        <p:txBody>
          <a:bodyPr/>
          <a:lstStyle/>
          <a:p>
            <a:r>
              <a:rPr lang="en-IN" b="1" i="0" dirty="0">
                <a:solidFill>
                  <a:srgbClr val="000000"/>
                </a:solidFill>
                <a:effectLst/>
                <a:latin typeface="STIXGeneral-Regular"/>
              </a:rPr>
              <a:t> Performance Metrics</a:t>
            </a:r>
            <a:br>
              <a:rPr lang="en-IN" b="1" i="0" dirty="0">
                <a:solidFill>
                  <a:srgbClr val="000000"/>
                </a:solidFill>
                <a:effectLst/>
                <a:latin typeface="STIXGeneral-Regular"/>
              </a:rPr>
            </a:br>
            <a:endParaRPr lang="en-IN" dirty="0"/>
          </a:p>
        </p:txBody>
      </p:sp>
      <p:sp>
        <p:nvSpPr>
          <p:cNvPr id="3" name="Content Placeholder 2">
            <a:extLst>
              <a:ext uri="{FF2B5EF4-FFF2-40B4-BE49-F238E27FC236}">
                <a16:creationId xmlns:a16="http://schemas.microsoft.com/office/drawing/2014/main" id="{BFE0E63A-4E6B-4950-B130-0A7C3BCDB0A5}"/>
              </a:ext>
            </a:extLst>
          </p:cNvPr>
          <p:cNvSpPr>
            <a:spLocks noGrp="1"/>
          </p:cNvSpPr>
          <p:nvPr>
            <p:ph idx="1"/>
          </p:nvPr>
        </p:nvSpPr>
        <p:spPr/>
        <p:txBody>
          <a:bodyPr/>
          <a:lstStyle/>
          <a:p>
            <a:r>
              <a:rPr lang="en-US" b="0" i="0" dirty="0">
                <a:solidFill>
                  <a:srgbClr val="000000"/>
                </a:solidFill>
                <a:effectLst/>
                <a:latin typeface="STIXGeneral-Regular"/>
              </a:rPr>
              <a:t>To evaluate the performance of algorithms, we used different metrics. Most of them are based on the confusion matrix. Confusion matrix is a tabular representation of a classification model performance on the test set, which consists of four parameters: true positive, false positive, true negative, and false negative.</a:t>
            </a:r>
            <a:endParaRPr lang="en-IN" dirty="0"/>
          </a:p>
        </p:txBody>
      </p:sp>
    </p:spTree>
    <p:extLst>
      <p:ext uri="{BB962C8B-B14F-4D97-AF65-F5344CB8AC3E}">
        <p14:creationId xmlns:p14="http://schemas.microsoft.com/office/powerpoint/2010/main" val="194524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EE31A-3EDB-454D-B91B-0F9DCE6F24D9}"/>
              </a:ext>
            </a:extLst>
          </p:cNvPr>
          <p:cNvSpPr>
            <a:spLocks noGrp="1"/>
          </p:cNvSpPr>
          <p:nvPr>
            <p:ph type="title"/>
          </p:nvPr>
        </p:nvSpPr>
        <p:spPr/>
        <p:txBody>
          <a:bodyPr/>
          <a:lstStyle/>
          <a:p>
            <a:r>
              <a:rPr lang="en-US" b="1" i="1" dirty="0"/>
              <a:t>Title -</a:t>
            </a:r>
            <a:endParaRPr lang="en-IN" b="1" i="1" dirty="0"/>
          </a:p>
        </p:txBody>
      </p:sp>
      <p:sp>
        <p:nvSpPr>
          <p:cNvPr id="3" name="Content Placeholder 2">
            <a:extLst>
              <a:ext uri="{FF2B5EF4-FFF2-40B4-BE49-F238E27FC236}">
                <a16:creationId xmlns:a16="http://schemas.microsoft.com/office/drawing/2014/main" id="{29CC36B8-CDA8-4475-9FC4-D6CE19123B6A}"/>
              </a:ext>
            </a:extLst>
          </p:cNvPr>
          <p:cNvSpPr>
            <a:spLocks noGrp="1"/>
          </p:cNvSpPr>
          <p:nvPr>
            <p:ph idx="1"/>
          </p:nvPr>
        </p:nvSpPr>
        <p:spPr>
          <a:xfrm>
            <a:off x="1097279" y="2108201"/>
            <a:ext cx="10452569" cy="3760891"/>
          </a:xfrm>
        </p:spPr>
        <p:txBody>
          <a:bodyPr>
            <a:normAutofit/>
          </a:bodyPr>
          <a:lstStyle/>
          <a:p>
            <a:r>
              <a:rPr lang="en-US" b="1" i="0" dirty="0">
                <a:solidFill>
                  <a:srgbClr val="000000"/>
                </a:solidFill>
                <a:effectLst/>
                <a:latin typeface="STIXGeneral-Bold"/>
              </a:rPr>
              <a:t>Fake News Detection Using Machine Learning Ensemble Methods</a:t>
            </a:r>
          </a:p>
          <a:p>
            <a:r>
              <a:rPr lang="en-IN" dirty="0"/>
              <a:t>  </a:t>
            </a:r>
          </a:p>
          <a:p>
            <a:r>
              <a:rPr lang="en-IN" sz="3600" b="1" i="1" dirty="0">
                <a:latin typeface="+mj-lt"/>
              </a:rPr>
              <a:t>Statement of The Problem or Hypothesis-</a:t>
            </a:r>
          </a:p>
          <a:p>
            <a:r>
              <a:rPr lang="en-IN" sz="3600" b="1" dirty="0"/>
              <a:t>To Identify a news as Fake news or Real news Using Machine Learning.</a:t>
            </a:r>
            <a:r>
              <a:rPr lang="en-IN" sz="3600" b="1" i="1" dirty="0">
                <a:latin typeface="+mj-lt"/>
              </a:rPr>
              <a:t> </a:t>
            </a:r>
          </a:p>
        </p:txBody>
      </p:sp>
    </p:spTree>
    <p:extLst>
      <p:ext uri="{BB962C8B-B14F-4D97-AF65-F5344CB8AC3E}">
        <p14:creationId xmlns:p14="http://schemas.microsoft.com/office/powerpoint/2010/main" val="4144422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E0C34-A82D-4912-ACD7-6577807B3FA0}"/>
              </a:ext>
            </a:extLst>
          </p:cNvPr>
          <p:cNvSpPr>
            <a:spLocks noGrp="1"/>
          </p:cNvSpPr>
          <p:nvPr>
            <p:ph type="title"/>
          </p:nvPr>
        </p:nvSpPr>
        <p:spPr/>
        <p:txBody>
          <a:bodyPr/>
          <a:lstStyle/>
          <a:p>
            <a:r>
              <a:rPr lang="en-IN" b="1" i="0" dirty="0">
                <a:solidFill>
                  <a:srgbClr val="000000"/>
                </a:solidFill>
                <a:effectLst/>
                <a:latin typeface="STIXGeneral-Regular"/>
              </a:rPr>
              <a:t> Accuracy</a:t>
            </a:r>
            <a:endParaRPr lang="en-IN" dirty="0"/>
          </a:p>
        </p:txBody>
      </p:sp>
      <p:sp>
        <p:nvSpPr>
          <p:cNvPr id="3" name="Content Placeholder 2">
            <a:extLst>
              <a:ext uri="{FF2B5EF4-FFF2-40B4-BE49-F238E27FC236}">
                <a16:creationId xmlns:a16="http://schemas.microsoft.com/office/drawing/2014/main" id="{46D29F6D-1880-454D-B469-BB8C22B51AEE}"/>
              </a:ext>
            </a:extLst>
          </p:cNvPr>
          <p:cNvSpPr>
            <a:spLocks noGrp="1"/>
          </p:cNvSpPr>
          <p:nvPr>
            <p:ph idx="1"/>
          </p:nvPr>
        </p:nvSpPr>
        <p:spPr/>
        <p:txBody>
          <a:bodyPr/>
          <a:lstStyle/>
          <a:p>
            <a:pPr algn="just"/>
            <a:r>
              <a:rPr lang="en-US" b="0" i="0" dirty="0">
                <a:solidFill>
                  <a:srgbClr val="000000"/>
                </a:solidFill>
                <a:effectLst/>
                <a:latin typeface="STIXGeneral-Regular"/>
              </a:rPr>
              <a:t>Accuracy is often the most used metric representing the percentage of correctly predicted observations, either true or false. To calculate the accuracy of a model performance, the following equation can be used:</a:t>
            </a:r>
          </a:p>
          <a:p>
            <a:pPr algn="just"/>
            <a:r>
              <a:rPr lang="en-US" dirty="0">
                <a:solidFill>
                  <a:srgbClr val="000000"/>
                </a:solidFill>
                <a:latin typeface="STIXGeneral-Regular"/>
              </a:rPr>
              <a:t>Accuracy=TP+TN/TP+TN+FP+FN</a:t>
            </a:r>
            <a:endParaRPr lang="en-US" b="0" i="0" dirty="0">
              <a:solidFill>
                <a:srgbClr val="000000"/>
              </a:solidFill>
              <a:effectLst/>
              <a:latin typeface="STIXGeneral-Regular"/>
            </a:endParaRPr>
          </a:p>
          <a:p>
            <a:pPr algn="just"/>
            <a:r>
              <a:rPr lang="en-US" b="0" i="0" dirty="0">
                <a:solidFill>
                  <a:srgbClr val="000000"/>
                </a:solidFill>
                <a:effectLst/>
                <a:latin typeface="STIXGeneral-Regular"/>
              </a:rPr>
              <a:t>In most cases, high accuracy value represents a good model, but considering the fact that we are training a classification model in our case, an article that was predicted as true while it was actually false (false positive) can have negative consequences; similarly, if an article was predicted as false while it contained factual data, this can create trust issues. Therefore, we have used three other metrics that take into account the incorrectly classified observation, i.e., precision, recall, and F1-score.</a:t>
            </a:r>
          </a:p>
          <a:p>
            <a:endParaRPr lang="en-IN" dirty="0"/>
          </a:p>
        </p:txBody>
      </p:sp>
    </p:spTree>
    <p:extLst>
      <p:ext uri="{BB962C8B-B14F-4D97-AF65-F5344CB8AC3E}">
        <p14:creationId xmlns:p14="http://schemas.microsoft.com/office/powerpoint/2010/main" val="535755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0EEF6-5862-4988-A59C-219C80B6B066}"/>
              </a:ext>
            </a:extLst>
          </p:cNvPr>
          <p:cNvSpPr>
            <a:spLocks noGrp="1"/>
          </p:cNvSpPr>
          <p:nvPr>
            <p:ph type="title"/>
          </p:nvPr>
        </p:nvSpPr>
        <p:spPr/>
        <p:txBody>
          <a:bodyPr/>
          <a:lstStyle/>
          <a:p>
            <a:r>
              <a:rPr lang="en-US" dirty="0"/>
              <a:t>RECALL</a:t>
            </a:r>
            <a:endParaRPr lang="en-IN" dirty="0"/>
          </a:p>
        </p:txBody>
      </p:sp>
      <p:sp>
        <p:nvSpPr>
          <p:cNvPr id="3" name="Content Placeholder 2">
            <a:extLst>
              <a:ext uri="{FF2B5EF4-FFF2-40B4-BE49-F238E27FC236}">
                <a16:creationId xmlns:a16="http://schemas.microsoft.com/office/drawing/2014/main" id="{5E64FD97-447B-4046-B86F-DFD6D556049E}"/>
              </a:ext>
            </a:extLst>
          </p:cNvPr>
          <p:cNvSpPr>
            <a:spLocks noGrp="1"/>
          </p:cNvSpPr>
          <p:nvPr>
            <p:ph idx="1"/>
          </p:nvPr>
        </p:nvSpPr>
        <p:spPr/>
        <p:txBody>
          <a:bodyPr/>
          <a:lstStyle/>
          <a:p>
            <a:pPr algn="just"/>
            <a:r>
              <a:rPr lang="en-US" b="0" i="0" dirty="0">
                <a:solidFill>
                  <a:srgbClr val="000000"/>
                </a:solidFill>
                <a:effectLst/>
                <a:latin typeface="STIXGeneral-Regular"/>
              </a:rPr>
              <a:t>Recall represents the total number of positive classifications out of true class. In our case, it represents the number of articles predicted as true out of the total number of true articles.</a:t>
            </a:r>
          </a:p>
          <a:p>
            <a:r>
              <a:rPr lang="en-US" dirty="0"/>
              <a:t>Recall=TP/TP+FN</a:t>
            </a:r>
            <a:br>
              <a:rPr lang="en-US" dirty="0"/>
            </a:br>
            <a:endParaRPr lang="en-IN" dirty="0"/>
          </a:p>
        </p:txBody>
      </p:sp>
    </p:spTree>
    <p:extLst>
      <p:ext uri="{BB962C8B-B14F-4D97-AF65-F5344CB8AC3E}">
        <p14:creationId xmlns:p14="http://schemas.microsoft.com/office/powerpoint/2010/main" val="3271656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10C3-C43A-48F0-A3E1-8739B9BE9F81}"/>
              </a:ext>
            </a:extLst>
          </p:cNvPr>
          <p:cNvSpPr>
            <a:spLocks noGrp="1"/>
          </p:cNvSpPr>
          <p:nvPr>
            <p:ph type="title"/>
          </p:nvPr>
        </p:nvSpPr>
        <p:spPr/>
        <p:txBody>
          <a:bodyPr/>
          <a:lstStyle/>
          <a:p>
            <a:r>
              <a:rPr lang="en-US" dirty="0"/>
              <a:t>PRECISION</a:t>
            </a:r>
            <a:endParaRPr lang="en-IN" dirty="0"/>
          </a:p>
        </p:txBody>
      </p:sp>
      <p:sp>
        <p:nvSpPr>
          <p:cNvPr id="3" name="Content Placeholder 2">
            <a:extLst>
              <a:ext uri="{FF2B5EF4-FFF2-40B4-BE49-F238E27FC236}">
                <a16:creationId xmlns:a16="http://schemas.microsoft.com/office/drawing/2014/main" id="{3C8F8AEE-8660-4ADD-94D2-67764C68E8E9}"/>
              </a:ext>
            </a:extLst>
          </p:cNvPr>
          <p:cNvSpPr>
            <a:spLocks noGrp="1"/>
          </p:cNvSpPr>
          <p:nvPr>
            <p:ph idx="1"/>
          </p:nvPr>
        </p:nvSpPr>
        <p:spPr/>
        <p:txBody>
          <a:bodyPr/>
          <a:lstStyle/>
          <a:p>
            <a:pPr algn="just"/>
            <a:r>
              <a:rPr lang="en-US" b="0" i="0" dirty="0">
                <a:solidFill>
                  <a:srgbClr val="000000"/>
                </a:solidFill>
                <a:effectLst/>
                <a:latin typeface="STIXGeneral-Regular"/>
              </a:rPr>
              <a:t>Conversely, precision score represents the ratio of true positives to all events predicted as true. In our case, precision shows the number of articles that are marked as true out of all the positively predicted (true) articles:</a:t>
            </a:r>
          </a:p>
          <a:p>
            <a:r>
              <a:rPr lang="en-US" dirty="0"/>
              <a:t>PRECISION=TP/TP+FP</a:t>
            </a:r>
            <a:br>
              <a:rPr lang="en-US" dirty="0"/>
            </a:br>
            <a:endParaRPr lang="en-IN" dirty="0"/>
          </a:p>
        </p:txBody>
      </p:sp>
    </p:spTree>
    <p:extLst>
      <p:ext uri="{BB962C8B-B14F-4D97-AF65-F5344CB8AC3E}">
        <p14:creationId xmlns:p14="http://schemas.microsoft.com/office/powerpoint/2010/main" val="3331020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2486B-705C-4E92-8E45-441D5D3B5E57}"/>
              </a:ext>
            </a:extLst>
          </p:cNvPr>
          <p:cNvSpPr>
            <a:spLocks noGrp="1"/>
          </p:cNvSpPr>
          <p:nvPr>
            <p:ph type="title"/>
          </p:nvPr>
        </p:nvSpPr>
        <p:spPr/>
        <p:txBody>
          <a:bodyPr/>
          <a:lstStyle/>
          <a:p>
            <a:r>
              <a:rPr lang="en-US" dirty="0"/>
              <a:t>F1-SCORE</a:t>
            </a:r>
            <a:endParaRPr lang="en-IN" dirty="0"/>
          </a:p>
        </p:txBody>
      </p:sp>
      <p:sp>
        <p:nvSpPr>
          <p:cNvPr id="3" name="Content Placeholder 2">
            <a:extLst>
              <a:ext uri="{FF2B5EF4-FFF2-40B4-BE49-F238E27FC236}">
                <a16:creationId xmlns:a16="http://schemas.microsoft.com/office/drawing/2014/main" id="{8DEF0088-17C4-4E2E-BFA2-36D620C325AA}"/>
              </a:ext>
            </a:extLst>
          </p:cNvPr>
          <p:cNvSpPr>
            <a:spLocks noGrp="1"/>
          </p:cNvSpPr>
          <p:nvPr>
            <p:ph idx="1"/>
          </p:nvPr>
        </p:nvSpPr>
        <p:spPr/>
        <p:txBody>
          <a:bodyPr/>
          <a:lstStyle/>
          <a:p>
            <a:r>
              <a:rPr lang="en-US" b="0" i="0" dirty="0">
                <a:solidFill>
                  <a:srgbClr val="000000"/>
                </a:solidFill>
                <a:effectLst/>
                <a:latin typeface="STIXGeneral-Regular"/>
              </a:rPr>
              <a:t>F1-score represents the trade-off between precision and recall. It calculates the harmonic mean between each of the two. Thus, it takes both the false positive and the false negative observations into account. F1-score can be calculated using the following formula:</a:t>
            </a:r>
          </a:p>
          <a:p>
            <a:r>
              <a:rPr lang="en-US" dirty="0">
                <a:solidFill>
                  <a:srgbClr val="000000"/>
                </a:solidFill>
                <a:latin typeface="STIXGeneral-Regular"/>
              </a:rPr>
              <a:t>F1-SCORE=2*precision*recall/</a:t>
            </a:r>
            <a:r>
              <a:rPr lang="en-US" dirty="0" err="1">
                <a:solidFill>
                  <a:srgbClr val="000000"/>
                </a:solidFill>
                <a:latin typeface="STIXGeneral-Regular"/>
              </a:rPr>
              <a:t>precision+recall</a:t>
            </a:r>
            <a:endParaRPr lang="en-US" dirty="0">
              <a:solidFill>
                <a:srgbClr val="000000"/>
              </a:solidFill>
              <a:latin typeface="STIXGeneral-Regular"/>
            </a:endParaRPr>
          </a:p>
          <a:p>
            <a:pPr marL="0" indent="0">
              <a:buNone/>
            </a:pPr>
            <a:endParaRPr lang="en-IN" dirty="0"/>
          </a:p>
        </p:txBody>
      </p:sp>
    </p:spTree>
    <p:extLst>
      <p:ext uri="{BB962C8B-B14F-4D97-AF65-F5344CB8AC3E}">
        <p14:creationId xmlns:p14="http://schemas.microsoft.com/office/powerpoint/2010/main" val="1099474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3A36-E724-4460-8FF9-B839AA04FC8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EADE24C-C3F8-4F58-B41A-623B0D73A1E2}"/>
              </a:ext>
            </a:extLst>
          </p:cNvPr>
          <p:cNvSpPr>
            <a:spLocks noGrp="1"/>
          </p:cNvSpPr>
          <p:nvPr>
            <p:ph idx="1"/>
          </p:nvPr>
        </p:nvSpPr>
        <p:spPr/>
        <p:txBody>
          <a:bodyPr>
            <a:normAutofit fontScale="92500" lnSpcReduction="20000"/>
          </a:bodyPr>
          <a:lstStyle/>
          <a:p>
            <a:r>
              <a:rPr lang="en-US" b="0" i="0" dirty="0">
                <a:solidFill>
                  <a:srgbClr val="000000"/>
                </a:solidFill>
                <a:effectLst/>
                <a:latin typeface="STIXGeneral-Regular"/>
              </a:rPr>
              <a:t>The task of classifying news manually requires in-depth knowledge of the domain and expertise to identify anomalies in the text. In this research, we discussed the problem of classifying fake news articles using machine learning models and ensemble techniques. The data we used in our work is collected from the World Wide Web and contains news articles from various domains to cover most of the news rather than specifically classifying political news. The primary aim of the research is to identify patterns in text that differentiate fake articles from true news. We extracted different textual features from the articles using an LIWC tool and used the feature set as an input to the models. The learning models were trained and parameter-tuned to obtain optimal accuracy.</a:t>
            </a:r>
          </a:p>
          <a:p>
            <a:r>
              <a:rPr lang="en-US" b="0" i="0" dirty="0">
                <a:solidFill>
                  <a:srgbClr val="000000"/>
                </a:solidFill>
                <a:effectLst/>
                <a:latin typeface="STIXGeneral-Regular"/>
              </a:rPr>
              <a:t>Fake news detection has many open issues that require attention of researchers. For instance, in order to reduce the spread of fake news, identifying key elements involved in the spread of news is an important step. Graph theory and machine learning techniques can be employed to identify the key sources involved in spread of fake news. Likewise, real time fake news identification in videos can be another possible future direction</a:t>
            </a:r>
            <a:endParaRPr lang="en-IN" dirty="0"/>
          </a:p>
        </p:txBody>
      </p:sp>
    </p:spTree>
    <p:extLst>
      <p:ext uri="{BB962C8B-B14F-4D97-AF65-F5344CB8AC3E}">
        <p14:creationId xmlns:p14="http://schemas.microsoft.com/office/powerpoint/2010/main" val="3285354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848E7-2192-445B-9E68-63DA1A6DD737}"/>
              </a:ext>
            </a:extLst>
          </p:cNvPr>
          <p:cNvSpPr>
            <a:spLocks noGrp="1"/>
          </p:cNvSpPr>
          <p:nvPr>
            <p:ph type="title"/>
          </p:nvPr>
        </p:nvSpPr>
        <p:spPr/>
        <p:txBody>
          <a:bodyPr/>
          <a:lstStyle/>
          <a:p>
            <a:r>
              <a:rPr lang="en-US" b="1" i="1" dirty="0"/>
              <a:t>Aim and Objectives-</a:t>
            </a:r>
            <a:endParaRPr lang="en-IN" b="1" i="1" dirty="0"/>
          </a:p>
        </p:txBody>
      </p:sp>
      <p:sp>
        <p:nvSpPr>
          <p:cNvPr id="3" name="Content Placeholder 2">
            <a:extLst>
              <a:ext uri="{FF2B5EF4-FFF2-40B4-BE49-F238E27FC236}">
                <a16:creationId xmlns:a16="http://schemas.microsoft.com/office/drawing/2014/main" id="{EECE2C3B-9155-45A9-8EAF-945F3BCB473F}"/>
              </a:ext>
            </a:extLst>
          </p:cNvPr>
          <p:cNvSpPr>
            <a:spLocks noGrp="1"/>
          </p:cNvSpPr>
          <p:nvPr>
            <p:ph idx="1"/>
          </p:nvPr>
        </p:nvSpPr>
        <p:spPr>
          <a:xfrm>
            <a:off x="1066800" y="2046057"/>
            <a:ext cx="10058400" cy="3760891"/>
          </a:xfrm>
        </p:spPr>
        <p:txBody>
          <a:bodyPr>
            <a:normAutofit fontScale="55000" lnSpcReduction="20000"/>
          </a:bodyPr>
          <a:lstStyle/>
          <a:p>
            <a:r>
              <a:rPr lang="en-US" sz="3600" dirty="0"/>
              <a:t>To Detect Fake News by using Machine Learning across the World.</a:t>
            </a:r>
          </a:p>
          <a:p>
            <a:endParaRPr lang="en-US" sz="3600" dirty="0"/>
          </a:p>
          <a:p>
            <a:r>
              <a:rPr lang="en-US" sz="7000" b="1" i="1" dirty="0"/>
              <a:t>Review-</a:t>
            </a:r>
          </a:p>
          <a:p>
            <a:r>
              <a:rPr lang="en-US" sz="4000" b="0" i="0" dirty="0">
                <a:solidFill>
                  <a:srgbClr val="000000"/>
                </a:solidFill>
                <a:effectLst/>
                <a:latin typeface="STIXGeneral-Regular"/>
              </a:rPr>
              <a:t>There has been a rapid increase in the spread of fake news in the last decade, most prominently observed in the 2016 US elections . Such proliferation of sharing articles online that do not confirm to facts has led to many problems not just limited to politics but covering various other domains such as sports, health, and also science . One such area affected by fake news is the financial markets , where a rumor can have disastrous consequences and may bring the market to a halt.</a:t>
            </a:r>
            <a:endParaRPr lang="en-IN" sz="4400" b="1" i="1" dirty="0"/>
          </a:p>
        </p:txBody>
      </p:sp>
    </p:spTree>
    <p:extLst>
      <p:ext uri="{BB962C8B-B14F-4D97-AF65-F5344CB8AC3E}">
        <p14:creationId xmlns:p14="http://schemas.microsoft.com/office/powerpoint/2010/main" val="1151373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B7106-13D7-4F05-991E-BA4F58BE63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D24F22-6961-42B5-8950-091D6C02C095}"/>
              </a:ext>
            </a:extLst>
          </p:cNvPr>
          <p:cNvSpPr>
            <a:spLocks noGrp="1"/>
          </p:cNvSpPr>
          <p:nvPr>
            <p:ph idx="1"/>
          </p:nvPr>
        </p:nvSpPr>
        <p:spPr>
          <a:xfrm>
            <a:off x="1097280" y="1917577"/>
            <a:ext cx="10058400" cy="3951516"/>
          </a:xfrm>
        </p:spPr>
        <p:txBody>
          <a:bodyPr>
            <a:normAutofit/>
          </a:bodyPr>
          <a:lstStyle/>
          <a:p>
            <a:r>
              <a:rPr lang="en-US" sz="2800" b="0" i="0" dirty="0">
                <a:solidFill>
                  <a:srgbClr val="000000"/>
                </a:solidFill>
                <a:effectLst/>
              </a:rPr>
              <a:t>Our ability to take a decision relies mostly on the type of information we consume; our world view is shaped on the basis of information we digest. </a:t>
            </a:r>
            <a:r>
              <a:rPr lang="en-US" sz="2400" b="0" i="0" dirty="0">
                <a:solidFill>
                  <a:srgbClr val="000000"/>
                </a:solidFill>
                <a:effectLst/>
              </a:rPr>
              <a:t>Majority of these techniques use fact checking websites such as “PolitiFact” and “Snopes.” There are a number of repositories maintained by researchers that contain lists of websites that are identified as ambiguous and fake . </a:t>
            </a:r>
            <a:endParaRPr lang="en-US" sz="2800" b="0" i="0" dirty="0">
              <a:solidFill>
                <a:srgbClr val="000000"/>
              </a:solidFill>
              <a:effectLst/>
            </a:endParaRPr>
          </a:p>
          <a:p>
            <a:endParaRPr lang="en-IN" sz="2800" dirty="0"/>
          </a:p>
        </p:txBody>
      </p:sp>
    </p:spTree>
    <p:extLst>
      <p:ext uri="{BB962C8B-B14F-4D97-AF65-F5344CB8AC3E}">
        <p14:creationId xmlns:p14="http://schemas.microsoft.com/office/powerpoint/2010/main" val="3008313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504E-C53E-4309-AD34-4E26A3D99682}"/>
              </a:ext>
            </a:extLst>
          </p:cNvPr>
          <p:cNvSpPr>
            <a:spLocks noGrp="1"/>
          </p:cNvSpPr>
          <p:nvPr>
            <p:ph type="title"/>
          </p:nvPr>
        </p:nvSpPr>
        <p:spPr/>
        <p:txBody>
          <a:bodyPr/>
          <a:lstStyle/>
          <a:p>
            <a:r>
              <a:rPr lang="en-US" dirty="0"/>
              <a:t>Research Methodology -</a:t>
            </a:r>
            <a:endParaRPr lang="en-IN" dirty="0"/>
          </a:p>
        </p:txBody>
      </p:sp>
      <p:sp>
        <p:nvSpPr>
          <p:cNvPr id="3" name="Content Placeholder 2">
            <a:extLst>
              <a:ext uri="{FF2B5EF4-FFF2-40B4-BE49-F238E27FC236}">
                <a16:creationId xmlns:a16="http://schemas.microsoft.com/office/drawing/2014/main" id="{BDA99691-BAB4-40FC-98A4-6A2FDBE9DEED}"/>
              </a:ext>
            </a:extLst>
          </p:cNvPr>
          <p:cNvSpPr>
            <a:spLocks noGrp="1"/>
          </p:cNvSpPr>
          <p:nvPr>
            <p:ph idx="1"/>
          </p:nvPr>
        </p:nvSpPr>
        <p:spPr/>
        <p:txBody>
          <a:bodyPr>
            <a:normAutofit fontScale="92500" lnSpcReduction="20000"/>
          </a:bodyPr>
          <a:lstStyle/>
          <a:p>
            <a:r>
              <a:rPr lang="en-US" sz="2000" b="0" i="0" dirty="0">
                <a:solidFill>
                  <a:srgbClr val="000000"/>
                </a:solidFill>
                <a:effectLst/>
                <a:latin typeface="STIXGeneral-Regular"/>
              </a:rPr>
              <a:t>In the current fake news corpus, there have been multiple instances where both supervised and unsupervised learning algorithms are used to classify text . However, most of the literature focuses on specific datasets or domains, most prominently the politics domain . Therefore, the algorithm trained works best on a particular type of article’s domain and does not achieve optimal results when exposed to articles from other domains. Since articles from different domains have a unique textual structure, it is difficult to train a generic algorithm that works best on all particular news domains. In this paper, we propose a solution to the fake news detection problem using the machine learning ensemble approach. Our study explores different textual properties that could be used to distinguish fake contents from real. By using those properties, we train a combination of different machine learning algorithms using various ensemble methods that are not thoroughly explored in the current literature. The ensemble learners have proven to be useful in a wide variety of applications, as the learning models have the tendency to reduce error rate by using techniques such as bagging and boosting .</a:t>
            </a:r>
            <a:endParaRPr lang="en-IN" sz="2400" dirty="0"/>
          </a:p>
        </p:txBody>
      </p:sp>
    </p:spTree>
    <p:extLst>
      <p:ext uri="{BB962C8B-B14F-4D97-AF65-F5344CB8AC3E}">
        <p14:creationId xmlns:p14="http://schemas.microsoft.com/office/powerpoint/2010/main" val="80790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270D-3C42-463C-8F41-B7CEA10E54A4}"/>
              </a:ext>
            </a:extLst>
          </p:cNvPr>
          <p:cNvSpPr>
            <a:spLocks noGrp="1"/>
          </p:cNvSpPr>
          <p:nvPr>
            <p:ph type="title"/>
          </p:nvPr>
        </p:nvSpPr>
        <p:spPr/>
        <p:txBody>
          <a:bodyPr/>
          <a:lstStyle/>
          <a:p>
            <a:r>
              <a:rPr lang="en-US" dirty="0"/>
              <a:t>Proposed Framework-</a:t>
            </a:r>
            <a:endParaRPr lang="en-IN" dirty="0"/>
          </a:p>
        </p:txBody>
      </p:sp>
      <p:pic>
        <p:nvPicPr>
          <p:cNvPr id="5" name="Content Placeholder 4">
            <a:extLst>
              <a:ext uri="{FF2B5EF4-FFF2-40B4-BE49-F238E27FC236}">
                <a16:creationId xmlns:a16="http://schemas.microsoft.com/office/drawing/2014/main" id="{9A37A681-16E2-4EDF-992F-90A0CE71D2F9}"/>
              </a:ext>
            </a:extLst>
          </p:cNvPr>
          <p:cNvPicPr>
            <a:picLocks noGrp="1" noChangeAspect="1"/>
          </p:cNvPicPr>
          <p:nvPr>
            <p:ph idx="1"/>
          </p:nvPr>
        </p:nvPicPr>
        <p:blipFill>
          <a:blip r:embed="rId2"/>
          <a:stretch>
            <a:fillRect/>
          </a:stretch>
        </p:blipFill>
        <p:spPr>
          <a:xfrm>
            <a:off x="3274302" y="2108200"/>
            <a:ext cx="5703722" cy="3760788"/>
          </a:xfrm>
          <a:prstGeom prst="rect">
            <a:avLst/>
          </a:prstGeom>
        </p:spPr>
      </p:pic>
    </p:spTree>
    <p:extLst>
      <p:ext uri="{BB962C8B-B14F-4D97-AF65-F5344CB8AC3E}">
        <p14:creationId xmlns:p14="http://schemas.microsoft.com/office/powerpoint/2010/main" val="3682902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7866-B9DC-4F30-9D3B-4D2D6D43CA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3CEF4E-832B-4D7F-856D-35728A3CC6A6}"/>
              </a:ext>
            </a:extLst>
          </p:cNvPr>
          <p:cNvSpPr>
            <a:spLocks noGrp="1"/>
          </p:cNvSpPr>
          <p:nvPr>
            <p:ph idx="1"/>
          </p:nvPr>
        </p:nvSpPr>
        <p:spPr>
          <a:xfrm>
            <a:off x="1097279" y="2108201"/>
            <a:ext cx="10496957" cy="3760891"/>
          </a:xfrm>
        </p:spPr>
        <p:txBody>
          <a:bodyPr>
            <a:noAutofit/>
          </a:bodyPr>
          <a:lstStyle/>
          <a:p>
            <a:r>
              <a:rPr lang="en-US" sz="2400" b="0" i="0" dirty="0">
                <a:solidFill>
                  <a:srgbClr val="000000"/>
                </a:solidFill>
                <a:effectLst/>
                <a:latin typeface="STIXGeneral-Regular"/>
              </a:rPr>
              <a:t>There are numerous reputed websites that post legitimate news contents, and a few other websites such as PolitiFact and Snopes which are used for fact checking. In addition, there are open repositories which are maintained by researchers to keep an up-to-date list of currently available datasets and hyperlinks to potential fact checking sites that may help in countering false news spread. However, we selected three datasets for our experiments which contain news from multiple domains (such as politics, entertainment, technology, and sports) and contain a mix of both truthful and fake articles. The datasets are available online and are extracted from the World Wide Web. The first dataset is ISOT Fake News Dataset; the second and third datasets are publicly available at Kaggle . </a:t>
            </a:r>
            <a:endParaRPr lang="en-IN" sz="2400" dirty="0"/>
          </a:p>
        </p:txBody>
      </p:sp>
    </p:spTree>
    <p:extLst>
      <p:ext uri="{BB962C8B-B14F-4D97-AF65-F5344CB8AC3E}">
        <p14:creationId xmlns:p14="http://schemas.microsoft.com/office/powerpoint/2010/main" val="2344279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49F8-A0EA-490B-A6D8-CC137B69E1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A811A5-3EAD-4D2A-8612-8CE2665E9A85}"/>
              </a:ext>
            </a:extLst>
          </p:cNvPr>
          <p:cNvSpPr>
            <a:spLocks noGrp="1"/>
          </p:cNvSpPr>
          <p:nvPr>
            <p:ph idx="1"/>
          </p:nvPr>
        </p:nvSpPr>
        <p:spPr>
          <a:xfrm>
            <a:off x="1097280" y="2108201"/>
            <a:ext cx="10292770" cy="3760891"/>
          </a:xfrm>
        </p:spPr>
        <p:txBody>
          <a:bodyPr>
            <a:normAutofit fontScale="70000" lnSpcReduction="20000"/>
          </a:bodyPr>
          <a:lstStyle/>
          <a:p>
            <a:pPr algn="just"/>
            <a:r>
              <a:rPr lang="en-US" b="1" i="0" dirty="0">
                <a:solidFill>
                  <a:srgbClr val="000000"/>
                </a:solidFill>
                <a:effectLst/>
                <a:latin typeface="STIXGeneral-Regular"/>
              </a:rPr>
              <a:t> Algorithms</a:t>
            </a:r>
          </a:p>
          <a:p>
            <a:pPr algn="just"/>
            <a:r>
              <a:rPr lang="en-US" b="0" i="0" dirty="0">
                <a:solidFill>
                  <a:srgbClr val="000000"/>
                </a:solidFill>
                <a:effectLst/>
                <a:latin typeface="STIXGeneral-Regular"/>
              </a:rPr>
              <a:t>We used the following learning algorithms in conjunction with our proposed methodology to evaluate the performance of fake news detection classifiers.</a:t>
            </a:r>
          </a:p>
          <a:p>
            <a:pPr algn="l"/>
            <a:r>
              <a:rPr lang="en-US" b="1" i="0" dirty="0">
                <a:solidFill>
                  <a:srgbClr val="000000"/>
                </a:solidFill>
                <a:effectLst/>
                <a:latin typeface="STIXGeneral-Regular"/>
              </a:rPr>
              <a:t>2.2.1. Logistic Regression</a:t>
            </a:r>
          </a:p>
          <a:p>
            <a:pPr algn="just"/>
            <a:r>
              <a:rPr lang="en-US" b="0" i="0" dirty="0">
                <a:solidFill>
                  <a:srgbClr val="000000"/>
                </a:solidFill>
                <a:effectLst/>
                <a:latin typeface="STIXGeneral-Regular"/>
              </a:rPr>
              <a:t>As we are classifying text on the basis of a wide feature set, with a binary output (true/false or true article/fake article), a logistic regression (LR) model is used, since it provides the intuitive equation to classify problems into binary or multiple classes [</a:t>
            </a:r>
            <a:r>
              <a:rPr lang="en-US" b="0" i="0" u="none" strike="noStrike" dirty="0">
                <a:solidFill>
                  <a:srgbClr val="4D8A17"/>
                </a:solidFill>
                <a:effectLst/>
                <a:latin typeface="STIXGeneral-Regular"/>
              </a:rPr>
              <a:t>27</a:t>
            </a:r>
            <a:r>
              <a:rPr lang="en-US" b="0" i="0" dirty="0">
                <a:solidFill>
                  <a:srgbClr val="000000"/>
                </a:solidFill>
                <a:effectLst/>
                <a:latin typeface="STIXGeneral-Regular"/>
              </a:rPr>
              <a:t>]. We performed hyperparameters tuning to get the best result for all individual datasets, while multiple parameters are tested before acquiring the maximum accuracies from LR model.</a:t>
            </a:r>
          </a:p>
          <a:p>
            <a:pPr algn="just"/>
            <a:r>
              <a:rPr lang="en-US" b="0" i="0" dirty="0">
                <a:solidFill>
                  <a:srgbClr val="000000"/>
                </a:solidFill>
                <a:effectLst/>
                <a:latin typeface="STIXGeneral-Regular"/>
              </a:rPr>
              <a:t>Logistic regression uses a sigmoid function to transform the output to a probability value; the objective is to minimize the cost function to achieve an optimal probability.</a:t>
            </a:r>
          </a:p>
          <a:p>
            <a:pPr algn="l"/>
            <a:r>
              <a:rPr lang="en-US" b="1" i="0" dirty="0">
                <a:solidFill>
                  <a:srgbClr val="000000"/>
                </a:solidFill>
                <a:effectLst/>
                <a:latin typeface="STIXGeneral-Regular"/>
              </a:rPr>
              <a:t>2.2.2. Support Vector Machine</a:t>
            </a:r>
          </a:p>
          <a:p>
            <a:pPr algn="just"/>
            <a:r>
              <a:rPr lang="en-US" b="0" i="0" dirty="0">
                <a:solidFill>
                  <a:srgbClr val="000000"/>
                </a:solidFill>
                <a:effectLst/>
                <a:latin typeface="STIXGeneral-Regular"/>
              </a:rPr>
              <a:t>Support vector machine (SVM) is another model for binary classification problem and is available in various kernels functions . The objective of an SVM model is to estimate a hyperplane (or decision boundary) on the basis of feature set to classify data points . The dimension of hyperplane varies according to the number of features. As there could be multiple possibilities for a hyperplane to exist in an </a:t>
            </a:r>
            <a:r>
              <a:rPr lang="en-US" b="0" i="1" dirty="0">
                <a:solidFill>
                  <a:srgbClr val="000000"/>
                </a:solidFill>
                <a:effectLst/>
                <a:latin typeface="STIXGeneral-Regular"/>
              </a:rPr>
              <a:t>N</a:t>
            </a:r>
            <a:r>
              <a:rPr lang="en-US" b="0" i="0" dirty="0">
                <a:solidFill>
                  <a:srgbClr val="000000"/>
                </a:solidFill>
                <a:effectLst/>
                <a:latin typeface="STIXGeneral-Regular"/>
              </a:rPr>
              <a:t>-dimensional space, the task is to identify the plane that separates the data points of two classes with maximum margin.</a:t>
            </a:r>
          </a:p>
        </p:txBody>
      </p:sp>
    </p:spTree>
    <p:extLst>
      <p:ext uri="{BB962C8B-B14F-4D97-AF65-F5344CB8AC3E}">
        <p14:creationId xmlns:p14="http://schemas.microsoft.com/office/powerpoint/2010/main" val="117741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6237E-60FB-4E57-963F-8F3E47FD95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90CC44-80B8-4D94-9F20-89696E5E8875}"/>
              </a:ext>
            </a:extLst>
          </p:cNvPr>
          <p:cNvSpPr>
            <a:spLocks noGrp="1"/>
          </p:cNvSpPr>
          <p:nvPr>
            <p:ph idx="1"/>
          </p:nvPr>
        </p:nvSpPr>
        <p:spPr/>
        <p:txBody>
          <a:bodyPr>
            <a:normAutofit fontScale="85000" lnSpcReduction="20000"/>
          </a:bodyPr>
          <a:lstStyle/>
          <a:p>
            <a:pPr algn="just"/>
            <a:r>
              <a:rPr lang="en-US" b="1" i="0" dirty="0">
                <a:solidFill>
                  <a:srgbClr val="000000"/>
                </a:solidFill>
                <a:effectLst/>
                <a:latin typeface="STIXGeneral-Regular"/>
              </a:rPr>
              <a:t>Ensemble Learners</a:t>
            </a:r>
          </a:p>
          <a:p>
            <a:pPr algn="just"/>
            <a:r>
              <a:rPr lang="en-US" b="0" i="0" dirty="0">
                <a:solidFill>
                  <a:srgbClr val="000000"/>
                </a:solidFill>
                <a:effectLst/>
                <a:latin typeface="STIXGeneral-Regular"/>
              </a:rPr>
              <a:t>We proposed using existing ensemble techniques along with textual characteristics as feature input to improve the overall accuracy for the purpose of classification between a truthful and a false article. Ensemble learners tend to have higher accuracies, as more than one model is trained using a particular technique to reduce the overall error rate and improve the performance of the model. For example, a classification algorithm can be trained on a particular dataset with a unique set of parameters that can produce a decision boundary which fits the data to some extent. The outcome of that particular algorithm depends not only on the parameters that were provided to train the model, but also on the type of training data. If the training data contains less variance or uniform data, then the model might overfit and produce biased results over unseen data. Therefore, approaches like cross validation are used to minimize the risk of overfitting. A number of models can be trained on different set of parameters to create multiple decision boundaries on randomly chosen data points as training data. Hence, using ensemble learning techniques, these problems can be addressed and mitigated by training multiple algorithms, and their results can be combined for near optimum outcome. One such technique is using voting classifiers where the final classification depends on the major votes provided by all algorithms . However, there are other ensemble techniques as well that can be used in different scenarios such as the following.</a:t>
            </a:r>
          </a:p>
          <a:p>
            <a:endParaRPr lang="en-IN" dirty="0"/>
          </a:p>
        </p:txBody>
      </p:sp>
    </p:spTree>
    <p:extLst>
      <p:ext uri="{BB962C8B-B14F-4D97-AF65-F5344CB8AC3E}">
        <p14:creationId xmlns:p14="http://schemas.microsoft.com/office/powerpoint/2010/main" val="14356485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{8FE85D8F-55FD-4C88-8222-3185520219E7}tf56160789_win32</Template>
  <TotalTime>159</TotalTime>
  <Words>2683</Words>
  <Application>Microsoft Office PowerPoint</Application>
  <PresentationFormat>Widescreen</PresentationFormat>
  <Paragraphs>69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1_RetrospectVTI</vt:lpstr>
      <vt:lpstr>Fake News Detection App</vt:lpstr>
      <vt:lpstr>Title -</vt:lpstr>
      <vt:lpstr>Aim and Objectives-</vt:lpstr>
      <vt:lpstr>PowerPoint Presentation</vt:lpstr>
      <vt:lpstr>Research Methodology -</vt:lpstr>
      <vt:lpstr>Proposed Framework-</vt:lpstr>
      <vt:lpstr>PowerPoint Presentation</vt:lpstr>
      <vt:lpstr>PowerPoint Presentation</vt:lpstr>
      <vt:lpstr>PowerPoint Presentation</vt:lpstr>
      <vt:lpstr>Random Forest-</vt:lpstr>
      <vt:lpstr>PowerPoint Presentation</vt:lpstr>
      <vt:lpstr>PowerPoint Presentation</vt:lpstr>
      <vt:lpstr>PowerPoint Presentation</vt:lpstr>
      <vt:lpstr>PowerPoint Presentation</vt:lpstr>
      <vt:lpstr>PowerPoint Presentation</vt:lpstr>
      <vt:lpstr>Datasets </vt:lpstr>
      <vt:lpstr>Second dataset</vt:lpstr>
      <vt:lpstr>THIRD DATASET</vt:lpstr>
      <vt:lpstr> Performance Metrics </vt:lpstr>
      <vt:lpstr> Accuracy</vt:lpstr>
      <vt:lpstr>RECALL</vt:lpstr>
      <vt:lpstr>PRECISION</vt:lpstr>
      <vt:lpstr>F1-SCORE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App</dc:title>
  <dc:creator>Jatin Kumar</dc:creator>
  <cp:lastModifiedBy>Kuldeepak Singh</cp:lastModifiedBy>
  <cp:revision>9</cp:revision>
  <dcterms:created xsi:type="dcterms:W3CDTF">2021-12-01T16:29:07Z</dcterms:created>
  <dcterms:modified xsi:type="dcterms:W3CDTF">2022-01-07T08:10:51Z</dcterms:modified>
</cp:coreProperties>
</file>