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8" r:id="rId3"/>
    <p:sldId id="259" r:id="rId4"/>
    <p:sldId id="260" r:id="rId5"/>
    <p:sldId id="262" r:id="rId6"/>
    <p:sldId id="269" r:id="rId7"/>
    <p:sldId id="267" r:id="rId8"/>
    <p:sldId id="270" r:id="rId9"/>
    <p:sldId id="261" r:id="rId10"/>
    <p:sldId id="271" r:id="rId11"/>
    <p:sldId id="272" r:id="rId12"/>
    <p:sldId id="263" r:id="rId13"/>
    <p:sldId id="274" r:id="rId14"/>
    <p:sldId id="275" r:id="rId15"/>
    <p:sldId id="277" r:id="rId16"/>
    <p:sldId id="276" r:id="rId17"/>
    <p:sldId id="278" r:id="rId18"/>
    <p:sldId id="264" r:id="rId19"/>
    <p:sldId id="265"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E4B2FE-9EB4-46AF-8391-B0701D3F80A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B29F044-78A4-4AFA-B7F0-FAF5A97DC3C6}">
      <dgm:prSet/>
      <dgm:spPr/>
      <dgm:t>
        <a:bodyPr/>
        <a:lstStyle/>
        <a:p>
          <a:r>
            <a:rPr lang="en-US" dirty="0"/>
            <a:t>Load datasets from </a:t>
          </a:r>
          <a:r>
            <a:rPr lang="en-US" dirty="0" err="1"/>
            <a:t>Github</a:t>
          </a:r>
          <a:r>
            <a:rPr lang="en-US" dirty="0"/>
            <a:t> Repository into R</a:t>
          </a:r>
        </a:p>
      </dgm:t>
    </dgm:pt>
    <dgm:pt modelId="{2AB866BA-7B40-4B15-916B-B3597A7B1E23}" type="parTrans" cxnId="{81EC0368-6583-4E52-89F8-209A6DFB9A8C}">
      <dgm:prSet/>
      <dgm:spPr/>
      <dgm:t>
        <a:bodyPr/>
        <a:lstStyle/>
        <a:p>
          <a:endParaRPr lang="en-US"/>
        </a:p>
      </dgm:t>
    </dgm:pt>
    <dgm:pt modelId="{7F039408-0524-4DBD-B25E-6982F2F5C260}" type="sibTrans" cxnId="{81EC0368-6583-4E52-89F8-209A6DFB9A8C}">
      <dgm:prSet/>
      <dgm:spPr/>
      <dgm:t>
        <a:bodyPr/>
        <a:lstStyle/>
        <a:p>
          <a:endParaRPr lang="en-US"/>
        </a:p>
      </dgm:t>
    </dgm:pt>
    <dgm:pt modelId="{782662B3-57B8-4531-B2F3-0460868C7A52}">
      <dgm:prSet/>
      <dgm:spPr/>
      <dgm:t>
        <a:bodyPr/>
        <a:lstStyle/>
        <a:p>
          <a:r>
            <a:rPr lang="en-US"/>
            <a:t>Tidy/Transform in R</a:t>
          </a:r>
        </a:p>
      </dgm:t>
    </dgm:pt>
    <dgm:pt modelId="{0DAFAA86-03FD-4305-8426-936D4BD9ADE5}" type="parTrans" cxnId="{8E360E40-9E52-4056-8A93-1A252381839A}">
      <dgm:prSet/>
      <dgm:spPr/>
      <dgm:t>
        <a:bodyPr/>
        <a:lstStyle/>
        <a:p>
          <a:endParaRPr lang="en-US"/>
        </a:p>
      </dgm:t>
    </dgm:pt>
    <dgm:pt modelId="{4E2C6EF4-FBF4-46C8-B7F4-09AFA795D34F}" type="sibTrans" cxnId="{8E360E40-9E52-4056-8A93-1A252381839A}">
      <dgm:prSet/>
      <dgm:spPr/>
      <dgm:t>
        <a:bodyPr/>
        <a:lstStyle/>
        <a:p>
          <a:endParaRPr lang="en-US"/>
        </a:p>
      </dgm:t>
    </dgm:pt>
    <dgm:pt modelId="{FB8B59D5-A925-4DBE-8135-0DB908F56130}">
      <dgm:prSet/>
      <dgm:spPr/>
      <dgm:t>
        <a:bodyPr/>
        <a:lstStyle/>
        <a:p>
          <a:r>
            <a:rPr lang="en-US" dirty="0"/>
            <a:t>Load into Google Cloud MySQL Database</a:t>
          </a:r>
        </a:p>
      </dgm:t>
    </dgm:pt>
    <dgm:pt modelId="{28DBDF76-2B23-4104-BE45-13E71FDB580F}" type="parTrans" cxnId="{10CDF1E6-A092-47F8-B744-262E1DC690E6}">
      <dgm:prSet/>
      <dgm:spPr/>
      <dgm:t>
        <a:bodyPr/>
        <a:lstStyle/>
        <a:p>
          <a:endParaRPr lang="en-US"/>
        </a:p>
      </dgm:t>
    </dgm:pt>
    <dgm:pt modelId="{B3902A97-F01E-4E8E-B9A7-8C8653395326}" type="sibTrans" cxnId="{10CDF1E6-A092-47F8-B744-262E1DC690E6}">
      <dgm:prSet/>
      <dgm:spPr/>
      <dgm:t>
        <a:bodyPr/>
        <a:lstStyle/>
        <a:p>
          <a:endParaRPr lang="en-US"/>
        </a:p>
      </dgm:t>
    </dgm:pt>
    <dgm:pt modelId="{B2E9FFA3-752E-48CD-A1D4-7FBA10F658EB}">
      <dgm:prSet/>
      <dgm:spPr/>
      <dgm:t>
        <a:bodyPr/>
        <a:lstStyle/>
        <a:p>
          <a:r>
            <a:rPr lang="en-US"/>
            <a:t>Conduct analyses in R</a:t>
          </a:r>
        </a:p>
      </dgm:t>
    </dgm:pt>
    <dgm:pt modelId="{F99F5A85-F84E-4483-80A6-60F6FB2D5ED6}" type="parTrans" cxnId="{9DD985D5-6D51-4968-B27C-646256853EC8}">
      <dgm:prSet/>
      <dgm:spPr/>
      <dgm:t>
        <a:bodyPr/>
        <a:lstStyle/>
        <a:p>
          <a:endParaRPr lang="en-US"/>
        </a:p>
      </dgm:t>
    </dgm:pt>
    <dgm:pt modelId="{E68406E9-D428-4BF1-ACE7-F1E779CE3ACE}" type="sibTrans" cxnId="{9DD985D5-6D51-4968-B27C-646256853EC8}">
      <dgm:prSet/>
      <dgm:spPr/>
      <dgm:t>
        <a:bodyPr/>
        <a:lstStyle/>
        <a:p>
          <a:endParaRPr lang="en-US"/>
        </a:p>
      </dgm:t>
    </dgm:pt>
    <dgm:pt modelId="{5ED2251E-14A5-490D-BEB6-70C3FB3CC4BD}" type="pres">
      <dgm:prSet presAssocID="{3AE4B2FE-9EB4-46AF-8391-B0701D3F80A6}" presName="root" presStyleCnt="0">
        <dgm:presLayoutVars>
          <dgm:dir/>
          <dgm:resizeHandles val="exact"/>
        </dgm:presLayoutVars>
      </dgm:prSet>
      <dgm:spPr/>
    </dgm:pt>
    <dgm:pt modelId="{6C66F264-4727-4C86-8E21-26043AA6107C}" type="pres">
      <dgm:prSet presAssocID="{5B29F044-78A4-4AFA-B7F0-FAF5A97DC3C6}" presName="compNode" presStyleCnt="0"/>
      <dgm:spPr/>
    </dgm:pt>
    <dgm:pt modelId="{4BB79BAE-F9A2-456A-A086-7E659B6F2166}" type="pres">
      <dgm:prSet presAssocID="{5B29F044-78A4-4AFA-B7F0-FAF5A97DC3C6}" presName="bgRect" presStyleLbl="bgShp" presStyleIdx="0" presStyleCnt="4"/>
      <dgm:spPr/>
    </dgm:pt>
    <dgm:pt modelId="{88D64C06-5CAB-42B6-8C2B-16CA4ADC2B27}" type="pres">
      <dgm:prSet presAssocID="{5B29F044-78A4-4AFA-B7F0-FAF5A97DC3C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91E31957-6CB8-4487-9A38-B4B3DD0B1E46}" type="pres">
      <dgm:prSet presAssocID="{5B29F044-78A4-4AFA-B7F0-FAF5A97DC3C6}" presName="spaceRect" presStyleCnt="0"/>
      <dgm:spPr/>
    </dgm:pt>
    <dgm:pt modelId="{E9B31272-9BD0-4503-8815-948B82F5A1ED}" type="pres">
      <dgm:prSet presAssocID="{5B29F044-78A4-4AFA-B7F0-FAF5A97DC3C6}" presName="parTx" presStyleLbl="revTx" presStyleIdx="0" presStyleCnt="4">
        <dgm:presLayoutVars>
          <dgm:chMax val="0"/>
          <dgm:chPref val="0"/>
        </dgm:presLayoutVars>
      </dgm:prSet>
      <dgm:spPr/>
    </dgm:pt>
    <dgm:pt modelId="{82838564-FBE6-478B-A1E4-1B7B15A09BCA}" type="pres">
      <dgm:prSet presAssocID="{7F039408-0524-4DBD-B25E-6982F2F5C260}" presName="sibTrans" presStyleCnt="0"/>
      <dgm:spPr/>
    </dgm:pt>
    <dgm:pt modelId="{20B4F238-32CC-424D-9FC5-FE4AF1401512}" type="pres">
      <dgm:prSet presAssocID="{782662B3-57B8-4531-B2F3-0460868C7A52}" presName="compNode" presStyleCnt="0"/>
      <dgm:spPr/>
    </dgm:pt>
    <dgm:pt modelId="{9EB2973D-81F9-4B29-86DA-D88678BF3678}" type="pres">
      <dgm:prSet presAssocID="{782662B3-57B8-4531-B2F3-0460868C7A52}" presName="bgRect" presStyleLbl="bgShp" presStyleIdx="1" presStyleCnt="4"/>
      <dgm:spPr/>
    </dgm:pt>
    <dgm:pt modelId="{5B2D5BC2-689D-467B-9FD8-7582DECD11F4}" type="pres">
      <dgm:prSet presAssocID="{782662B3-57B8-4531-B2F3-0460868C7A5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E84FE4A5-0EC2-48BF-B7A2-928E9B844544}" type="pres">
      <dgm:prSet presAssocID="{782662B3-57B8-4531-B2F3-0460868C7A52}" presName="spaceRect" presStyleCnt="0"/>
      <dgm:spPr/>
    </dgm:pt>
    <dgm:pt modelId="{3A06FA4B-D84A-49D7-9FDB-FEF17203B68B}" type="pres">
      <dgm:prSet presAssocID="{782662B3-57B8-4531-B2F3-0460868C7A52}" presName="parTx" presStyleLbl="revTx" presStyleIdx="1" presStyleCnt="4">
        <dgm:presLayoutVars>
          <dgm:chMax val="0"/>
          <dgm:chPref val="0"/>
        </dgm:presLayoutVars>
      </dgm:prSet>
      <dgm:spPr/>
    </dgm:pt>
    <dgm:pt modelId="{6E7C998B-A042-47F9-856E-34134D525DE7}" type="pres">
      <dgm:prSet presAssocID="{4E2C6EF4-FBF4-46C8-B7F4-09AFA795D34F}" presName="sibTrans" presStyleCnt="0"/>
      <dgm:spPr/>
    </dgm:pt>
    <dgm:pt modelId="{3D30BBF4-C36B-4B34-884F-7154327C9918}" type="pres">
      <dgm:prSet presAssocID="{FB8B59D5-A925-4DBE-8135-0DB908F56130}" presName="compNode" presStyleCnt="0"/>
      <dgm:spPr/>
    </dgm:pt>
    <dgm:pt modelId="{138E5900-E594-420F-9427-13913D5DF36F}" type="pres">
      <dgm:prSet presAssocID="{FB8B59D5-A925-4DBE-8135-0DB908F56130}" presName="bgRect" presStyleLbl="bgShp" presStyleIdx="2" presStyleCnt="4" custLinFactNeighborX="12913" custLinFactNeighborY="-1537"/>
      <dgm:spPr/>
    </dgm:pt>
    <dgm:pt modelId="{87F06623-8BE1-4600-91B7-008730823E1F}" type="pres">
      <dgm:prSet presAssocID="{FB8B59D5-A925-4DBE-8135-0DB908F5613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ud"/>
        </a:ext>
      </dgm:extLst>
    </dgm:pt>
    <dgm:pt modelId="{175E5130-98BC-44F6-B481-2CCF4F60B3B5}" type="pres">
      <dgm:prSet presAssocID="{FB8B59D5-A925-4DBE-8135-0DB908F56130}" presName="spaceRect" presStyleCnt="0"/>
      <dgm:spPr/>
    </dgm:pt>
    <dgm:pt modelId="{5FC5446C-6A29-44D9-8CCD-70C89CDBCEA9}" type="pres">
      <dgm:prSet presAssocID="{FB8B59D5-A925-4DBE-8135-0DB908F56130}" presName="parTx" presStyleLbl="revTx" presStyleIdx="2" presStyleCnt="4">
        <dgm:presLayoutVars>
          <dgm:chMax val="0"/>
          <dgm:chPref val="0"/>
        </dgm:presLayoutVars>
      </dgm:prSet>
      <dgm:spPr/>
    </dgm:pt>
    <dgm:pt modelId="{E7EBDCB9-DAB4-483D-B985-28C5CA833615}" type="pres">
      <dgm:prSet presAssocID="{B3902A97-F01E-4E8E-B9A7-8C8653395326}" presName="sibTrans" presStyleCnt="0"/>
      <dgm:spPr/>
    </dgm:pt>
    <dgm:pt modelId="{C9DBA18F-DD1E-4F9A-9A8D-3ED4A5E3E7D7}" type="pres">
      <dgm:prSet presAssocID="{B2E9FFA3-752E-48CD-A1D4-7FBA10F658EB}" presName="compNode" presStyleCnt="0"/>
      <dgm:spPr/>
    </dgm:pt>
    <dgm:pt modelId="{F360BF16-71BA-48F8-840E-2A5FE95D0826}" type="pres">
      <dgm:prSet presAssocID="{B2E9FFA3-752E-48CD-A1D4-7FBA10F658EB}" presName="bgRect" presStyleLbl="bgShp" presStyleIdx="3" presStyleCnt="4"/>
      <dgm:spPr/>
    </dgm:pt>
    <dgm:pt modelId="{4388A65B-2A93-4812-BFAD-F8D7EF3F47E0}" type="pres">
      <dgm:prSet presAssocID="{B2E9FFA3-752E-48CD-A1D4-7FBA10F658E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C932CE0A-B4E6-45A9-8C1A-9DFDBEB90087}" type="pres">
      <dgm:prSet presAssocID="{B2E9FFA3-752E-48CD-A1D4-7FBA10F658EB}" presName="spaceRect" presStyleCnt="0"/>
      <dgm:spPr/>
    </dgm:pt>
    <dgm:pt modelId="{1254956A-2B78-4843-84F4-713DC07DBBF7}" type="pres">
      <dgm:prSet presAssocID="{B2E9FFA3-752E-48CD-A1D4-7FBA10F658EB}" presName="parTx" presStyleLbl="revTx" presStyleIdx="3" presStyleCnt="4">
        <dgm:presLayoutVars>
          <dgm:chMax val="0"/>
          <dgm:chPref val="0"/>
        </dgm:presLayoutVars>
      </dgm:prSet>
      <dgm:spPr/>
    </dgm:pt>
  </dgm:ptLst>
  <dgm:cxnLst>
    <dgm:cxn modelId="{7FC20E07-3F21-4221-92F4-608B0ABBF3E0}" type="presOf" srcId="{B2E9FFA3-752E-48CD-A1D4-7FBA10F658EB}" destId="{1254956A-2B78-4843-84F4-713DC07DBBF7}" srcOrd="0" destOrd="0" presId="urn:microsoft.com/office/officeart/2018/2/layout/IconVerticalSolidList"/>
    <dgm:cxn modelId="{2ED5D231-0323-4C25-9B6A-8C77566D1480}" type="presOf" srcId="{782662B3-57B8-4531-B2F3-0460868C7A52}" destId="{3A06FA4B-D84A-49D7-9FDB-FEF17203B68B}" srcOrd="0" destOrd="0" presId="urn:microsoft.com/office/officeart/2018/2/layout/IconVerticalSolidList"/>
    <dgm:cxn modelId="{8E360E40-9E52-4056-8A93-1A252381839A}" srcId="{3AE4B2FE-9EB4-46AF-8391-B0701D3F80A6}" destId="{782662B3-57B8-4531-B2F3-0460868C7A52}" srcOrd="1" destOrd="0" parTransId="{0DAFAA86-03FD-4305-8426-936D4BD9ADE5}" sibTransId="{4E2C6EF4-FBF4-46C8-B7F4-09AFA795D34F}"/>
    <dgm:cxn modelId="{81EC0368-6583-4E52-89F8-209A6DFB9A8C}" srcId="{3AE4B2FE-9EB4-46AF-8391-B0701D3F80A6}" destId="{5B29F044-78A4-4AFA-B7F0-FAF5A97DC3C6}" srcOrd="0" destOrd="0" parTransId="{2AB866BA-7B40-4B15-916B-B3597A7B1E23}" sibTransId="{7F039408-0524-4DBD-B25E-6982F2F5C260}"/>
    <dgm:cxn modelId="{EE3F3B6F-48AB-47B2-B225-AA307F56D43E}" type="presOf" srcId="{5B29F044-78A4-4AFA-B7F0-FAF5A97DC3C6}" destId="{E9B31272-9BD0-4503-8815-948B82F5A1ED}" srcOrd="0" destOrd="0" presId="urn:microsoft.com/office/officeart/2018/2/layout/IconVerticalSolidList"/>
    <dgm:cxn modelId="{F196DAD0-C02D-4966-8AA1-7E2C307D3BF4}" type="presOf" srcId="{FB8B59D5-A925-4DBE-8135-0DB908F56130}" destId="{5FC5446C-6A29-44D9-8CCD-70C89CDBCEA9}" srcOrd="0" destOrd="0" presId="urn:microsoft.com/office/officeart/2018/2/layout/IconVerticalSolidList"/>
    <dgm:cxn modelId="{11D771D2-D9ED-490E-9ACD-29093E5548C6}" type="presOf" srcId="{3AE4B2FE-9EB4-46AF-8391-B0701D3F80A6}" destId="{5ED2251E-14A5-490D-BEB6-70C3FB3CC4BD}" srcOrd="0" destOrd="0" presId="urn:microsoft.com/office/officeart/2018/2/layout/IconVerticalSolidList"/>
    <dgm:cxn modelId="{9DD985D5-6D51-4968-B27C-646256853EC8}" srcId="{3AE4B2FE-9EB4-46AF-8391-B0701D3F80A6}" destId="{B2E9FFA3-752E-48CD-A1D4-7FBA10F658EB}" srcOrd="3" destOrd="0" parTransId="{F99F5A85-F84E-4483-80A6-60F6FB2D5ED6}" sibTransId="{E68406E9-D428-4BF1-ACE7-F1E779CE3ACE}"/>
    <dgm:cxn modelId="{10CDF1E6-A092-47F8-B744-262E1DC690E6}" srcId="{3AE4B2FE-9EB4-46AF-8391-B0701D3F80A6}" destId="{FB8B59D5-A925-4DBE-8135-0DB908F56130}" srcOrd="2" destOrd="0" parTransId="{28DBDF76-2B23-4104-BE45-13E71FDB580F}" sibTransId="{B3902A97-F01E-4E8E-B9A7-8C8653395326}"/>
    <dgm:cxn modelId="{F8F9DD01-67DD-4E24-9EA9-78B00766AD5C}" type="presParOf" srcId="{5ED2251E-14A5-490D-BEB6-70C3FB3CC4BD}" destId="{6C66F264-4727-4C86-8E21-26043AA6107C}" srcOrd="0" destOrd="0" presId="urn:microsoft.com/office/officeart/2018/2/layout/IconVerticalSolidList"/>
    <dgm:cxn modelId="{FF7534FC-66D5-4798-A01F-9D7F8BC28154}" type="presParOf" srcId="{6C66F264-4727-4C86-8E21-26043AA6107C}" destId="{4BB79BAE-F9A2-456A-A086-7E659B6F2166}" srcOrd="0" destOrd="0" presId="urn:microsoft.com/office/officeart/2018/2/layout/IconVerticalSolidList"/>
    <dgm:cxn modelId="{AE84E173-04D6-4DD1-9B39-1DFDD5F3D98D}" type="presParOf" srcId="{6C66F264-4727-4C86-8E21-26043AA6107C}" destId="{88D64C06-5CAB-42B6-8C2B-16CA4ADC2B27}" srcOrd="1" destOrd="0" presId="urn:microsoft.com/office/officeart/2018/2/layout/IconVerticalSolidList"/>
    <dgm:cxn modelId="{E35C7BF0-6C67-4A64-A378-942CF2F94EAC}" type="presParOf" srcId="{6C66F264-4727-4C86-8E21-26043AA6107C}" destId="{91E31957-6CB8-4487-9A38-B4B3DD0B1E46}" srcOrd="2" destOrd="0" presId="urn:microsoft.com/office/officeart/2018/2/layout/IconVerticalSolidList"/>
    <dgm:cxn modelId="{328803D6-4C25-4C25-926D-910945B35F95}" type="presParOf" srcId="{6C66F264-4727-4C86-8E21-26043AA6107C}" destId="{E9B31272-9BD0-4503-8815-948B82F5A1ED}" srcOrd="3" destOrd="0" presId="urn:microsoft.com/office/officeart/2018/2/layout/IconVerticalSolidList"/>
    <dgm:cxn modelId="{22D17FB1-C2DC-4AA7-96C1-C896E3A755F0}" type="presParOf" srcId="{5ED2251E-14A5-490D-BEB6-70C3FB3CC4BD}" destId="{82838564-FBE6-478B-A1E4-1B7B15A09BCA}" srcOrd="1" destOrd="0" presId="urn:microsoft.com/office/officeart/2018/2/layout/IconVerticalSolidList"/>
    <dgm:cxn modelId="{B0A99896-6C29-4BA9-93D8-9674611365A3}" type="presParOf" srcId="{5ED2251E-14A5-490D-BEB6-70C3FB3CC4BD}" destId="{20B4F238-32CC-424D-9FC5-FE4AF1401512}" srcOrd="2" destOrd="0" presId="urn:microsoft.com/office/officeart/2018/2/layout/IconVerticalSolidList"/>
    <dgm:cxn modelId="{C325EE98-C16F-4476-8533-ACCD306A8647}" type="presParOf" srcId="{20B4F238-32CC-424D-9FC5-FE4AF1401512}" destId="{9EB2973D-81F9-4B29-86DA-D88678BF3678}" srcOrd="0" destOrd="0" presId="urn:microsoft.com/office/officeart/2018/2/layout/IconVerticalSolidList"/>
    <dgm:cxn modelId="{6806EDDB-22BE-443B-B89C-5CA5CA364543}" type="presParOf" srcId="{20B4F238-32CC-424D-9FC5-FE4AF1401512}" destId="{5B2D5BC2-689D-467B-9FD8-7582DECD11F4}" srcOrd="1" destOrd="0" presId="urn:microsoft.com/office/officeart/2018/2/layout/IconVerticalSolidList"/>
    <dgm:cxn modelId="{09FD6D53-3854-4DE5-B87B-686983E63785}" type="presParOf" srcId="{20B4F238-32CC-424D-9FC5-FE4AF1401512}" destId="{E84FE4A5-0EC2-48BF-B7A2-928E9B844544}" srcOrd="2" destOrd="0" presId="urn:microsoft.com/office/officeart/2018/2/layout/IconVerticalSolidList"/>
    <dgm:cxn modelId="{B39EFA2C-D2E6-451B-B6A9-4681AD58E1ED}" type="presParOf" srcId="{20B4F238-32CC-424D-9FC5-FE4AF1401512}" destId="{3A06FA4B-D84A-49D7-9FDB-FEF17203B68B}" srcOrd="3" destOrd="0" presId="urn:microsoft.com/office/officeart/2018/2/layout/IconVerticalSolidList"/>
    <dgm:cxn modelId="{90D6842A-EC6E-40D9-B4CB-9065F33BCA20}" type="presParOf" srcId="{5ED2251E-14A5-490D-BEB6-70C3FB3CC4BD}" destId="{6E7C998B-A042-47F9-856E-34134D525DE7}" srcOrd="3" destOrd="0" presId="urn:microsoft.com/office/officeart/2018/2/layout/IconVerticalSolidList"/>
    <dgm:cxn modelId="{7FA027E3-BD92-4F27-89BC-FD2BD5B7AAB1}" type="presParOf" srcId="{5ED2251E-14A5-490D-BEB6-70C3FB3CC4BD}" destId="{3D30BBF4-C36B-4B34-884F-7154327C9918}" srcOrd="4" destOrd="0" presId="urn:microsoft.com/office/officeart/2018/2/layout/IconVerticalSolidList"/>
    <dgm:cxn modelId="{94BBDACF-7E87-47BC-9AD5-74A46F6E2407}" type="presParOf" srcId="{3D30BBF4-C36B-4B34-884F-7154327C9918}" destId="{138E5900-E594-420F-9427-13913D5DF36F}" srcOrd="0" destOrd="0" presId="urn:microsoft.com/office/officeart/2018/2/layout/IconVerticalSolidList"/>
    <dgm:cxn modelId="{5A37C4E9-2E1C-40EE-A071-1E53F3550442}" type="presParOf" srcId="{3D30BBF4-C36B-4B34-884F-7154327C9918}" destId="{87F06623-8BE1-4600-91B7-008730823E1F}" srcOrd="1" destOrd="0" presId="urn:microsoft.com/office/officeart/2018/2/layout/IconVerticalSolidList"/>
    <dgm:cxn modelId="{80B05439-94EE-47AB-BAC2-080C9019E82D}" type="presParOf" srcId="{3D30BBF4-C36B-4B34-884F-7154327C9918}" destId="{175E5130-98BC-44F6-B481-2CCF4F60B3B5}" srcOrd="2" destOrd="0" presId="urn:microsoft.com/office/officeart/2018/2/layout/IconVerticalSolidList"/>
    <dgm:cxn modelId="{49700D17-000E-46E9-8771-F8EA457FC594}" type="presParOf" srcId="{3D30BBF4-C36B-4B34-884F-7154327C9918}" destId="{5FC5446C-6A29-44D9-8CCD-70C89CDBCEA9}" srcOrd="3" destOrd="0" presId="urn:microsoft.com/office/officeart/2018/2/layout/IconVerticalSolidList"/>
    <dgm:cxn modelId="{7C556F7D-4B44-41B8-B6DE-9FC4EE0F603E}" type="presParOf" srcId="{5ED2251E-14A5-490D-BEB6-70C3FB3CC4BD}" destId="{E7EBDCB9-DAB4-483D-B985-28C5CA833615}" srcOrd="5" destOrd="0" presId="urn:microsoft.com/office/officeart/2018/2/layout/IconVerticalSolidList"/>
    <dgm:cxn modelId="{E60BE3A3-4AB1-4B8D-B1A8-02D34ED76DCF}" type="presParOf" srcId="{5ED2251E-14A5-490D-BEB6-70C3FB3CC4BD}" destId="{C9DBA18F-DD1E-4F9A-9A8D-3ED4A5E3E7D7}" srcOrd="6" destOrd="0" presId="urn:microsoft.com/office/officeart/2018/2/layout/IconVerticalSolidList"/>
    <dgm:cxn modelId="{A48C74D9-B6F7-428F-9572-DDF9F91B4ACA}" type="presParOf" srcId="{C9DBA18F-DD1E-4F9A-9A8D-3ED4A5E3E7D7}" destId="{F360BF16-71BA-48F8-840E-2A5FE95D0826}" srcOrd="0" destOrd="0" presId="urn:microsoft.com/office/officeart/2018/2/layout/IconVerticalSolidList"/>
    <dgm:cxn modelId="{E58C0D93-DAB7-432E-9E57-73DD73139656}" type="presParOf" srcId="{C9DBA18F-DD1E-4F9A-9A8D-3ED4A5E3E7D7}" destId="{4388A65B-2A93-4812-BFAD-F8D7EF3F47E0}" srcOrd="1" destOrd="0" presId="urn:microsoft.com/office/officeart/2018/2/layout/IconVerticalSolidList"/>
    <dgm:cxn modelId="{649A0005-B5CD-4167-9FC5-7AFB1E1F647D}" type="presParOf" srcId="{C9DBA18F-DD1E-4F9A-9A8D-3ED4A5E3E7D7}" destId="{C932CE0A-B4E6-45A9-8C1A-9DFDBEB90087}" srcOrd="2" destOrd="0" presId="urn:microsoft.com/office/officeart/2018/2/layout/IconVerticalSolidList"/>
    <dgm:cxn modelId="{608AE116-D386-42C3-903C-A504A665FE7A}" type="presParOf" srcId="{C9DBA18F-DD1E-4F9A-9A8D-3ED4A5E3E7D7}" destId="{1254956A-2B78-4843-84F4-713DC07DBBF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79BAE-F9A2-456A-A086-7E659B6F2166}">
      <dsp:nvSpPr>
        <dsp:cNvPr id="0" name=""/>
        <dsp:cNvSpPr/>
      </dsp:nvSpPr>
      <dsp:spPr>
        <a:xfrm>
          <a:off x="0" y="2279"/>
          <a:ext cx="6254724" cy="1155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D64C06-5CAB-42B6-8C2B-16CA4ADC2B27}">
      <dsp:nvSpPr>
        <dsp:cNvPr id="0" name=""/>
        <dsp:cNvSpPr/>
      </dsp:nvSpPr>
      <dsp:spPr>
        <a:xfrm>
          <a:off x="349511" y="262246"/>
          <a:ext cx="635474" cy="6354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B31272-9BD0-4503-8815-948B82F5A1ED}">
      <dsp:nvSpPr>
        <dsp:cNvPr id="0" name=""/>
        <dsp:cNvSpPr/>
      </dsp:nvSpPr>
      <dsp:spPr>
        <a:xfrm>
          <a:off x="1334496" y="2279"/>
          <a:ext cx="4920227" cy="1155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281" tIns="122281" rIns="122281" bIns="122281" numCol="1" spcCol="1270" anchor="ctr" anchorCtr="0">
          <a:noAutofit/>
        </a:bodyPr>
        <a:lstStyle/>
        <a:p>
          <a:pPr marL="0" lvl="0" indent="0" algn="l" defTabSz="977900">
            <a:lnSpc>
              <a:spcPct val="90000"/>
            </a:lnSpc>
            <a:spcBef>
              <a:spcPct val="0"/>
            </a:spcBef>
            <a:spcAft>
              <a:spcPct val="35000"/>
            </a:spcAft>
            <a:buNone/>
          </a:pPr>
          <a:r>
            <a:rPr lang="en-US" sz="2200" kern="1200" dirty="0"/>
            <a:t>Load datasets from </a:t>
          </a:r>
          <a:r>
            <a:rPr lang="en-US" sz="2200" kern="1200" dirty="0" err="1"/>
            <a:t>Github</a:t>
          </a:r>
          <a:r>
            <a:rPr lang="en-US" sz="2200" kern="1200" dirty="0"/>
            <a:t> Repository into R</a:t>
          </a:r>
        </a:p>
      </dsp:txBody>
      <dsp:txXfrm>
        <a:off x="1334496" y="2279"/>
        <a:ext cx="4920227" cy="1155408"/>
      </dsp:txXfrm>
    </dsp:sp>
    <dsp:sp modelId="{9EB2973D-81F9-4B29-86DA-D88678BF3678}">
      <dsp:nvSpPr>
        <dsp:cNvPr id="0" name=""/>
        <dsp:cNvSpPr/>
      </dsp:nvSpPr>
      <dsp:spPr>
        <a:xfrm>
          <a:off x="0" y="1446540"/>
          <a:ext cx="6254724" cy="1155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2D5BC2-689D-467B-9FD8-7582DECD11F4}">
      <dsp:nvSpPr>
        <dsp:cNvPr id="0" name=""/>
        <dsp:cNvSpPr/>
      </dsp:nvSpPr>
      <dsp:spPr>
        <a:xfrm>
          <a:off x="349511" y="1706507"/>
          <a:ext cx="635474" cy="6354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06FA4B-D84A-49D7-9FDB-FEF17203B68B}">
      <dsp:nvSpPr>
        <dsp:cNvPr id="0" name=""/>
        <dsp:cNvSpPr/>
      </dsp:nvSpPr>
      <dsp:spPr>
        <a:xfrm>
          <a:off x="1334496" y="1446540"/>
          <a:ext cx="4920227" cy="1155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281" tIns="122281" rIns="122281" bIns="122281" numCol="1" spcCol="1270" anchor="ctr" anchorCtr="0">
          <a:noAutofit/>
        </a:bodyPr>
        <a:lstStyle/>
        <a:p>
          <a:pPr marL="0" lvl="0" indent="0" algn="l" defTabSz="977900">
            <a:lnSpc>
              <a:spcPct val="90000"/>
            </a:lnSpc>
            <a:spcBef>
              <a:spcPct val="0"/>
            </a:spcBef>
            <a:spcAft>
              <a:spcPct val="35000"/>
            </a:spcAft>
            <a:buNone/>
          </a:pPr>
          <a:r>
            <a:rPr lang="en-US" sz="2200" kern="1200"/>
            <a:t>Tidy/Transform in R</a:t>
          </a:r>
        </a:p>
      </dsp:txBody>
      <dsp:txXfrm>
        <a:off x="1334496" y="1446540"/>
        <a:ext cx="4920227" cy="1155408"/>
      </dsp:txXfrm>
    </dsp:sp>
    <dsp:sp modelId="{138E5900-E594-420F-9427-13913D5DF36F}">
      <dsp:nvSpPr>
        <dsp:cNvPr id="0" name=""/>
        <dsp:cNvSpPr/>
      </dsp:nvSpPr>
      <dsp:spPr>
        <a:xfrm>
          <a:off x="0" y="2873042"/>
          <a:ext cx="6254724" cy="1155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F06623-8BE1-4600-91B7-008730823E1F}">
      <dsp:nvSpPr>
        <dsp:cNvPr id="0" name=""/>
        <dsp:cNvSpPr/>
      </dsp:nvSpPr>
      <dsp:spPr>
        <a:xfrm>
          <a:off x="349511" y="3150767"/>
          <a:ext cx="635474" cy="6354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C5446C-6A29-44D9-8CCD-70C89CDBCEA9}">
      <dsp:nvSpPr>
        <dsp:cNvPr id="0" name=""/>
        <dsp:cNvSpPr/>
      </dsp:nvSpPr>
      <dsp:spPr>
        <a:xfrm>
          <a:off x="1334496" y="2890801"/>
          <a:ext cx="4920227" cy="1155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281" tIns="122281" rIns="122281" bIns="122281" numCol="1" spcCol="1270" anchor="ctr" anchorCtr="0">
          <a:noAutofit/>
        </a:bodyPr>
        <a:lstStyle/>
        <a:p>
          <a:pPr marL="0" lvl="0" indent="0" algn="l" defTabSz="977900">
            <a:lnSpc>
              <a:spcPct val="90000"/>
            </a:lnSpc>
            <a:spcBef>
              <a:spcPct val="0"/>
            </a:spcBef>
            <a:spcAft>
              <a:spcPct val="35000"/>
            </a:spcAft>
            <a:buNone/>
          </a:pPr>
          <a:r>
            <a:rPr lang="en-US" sz="2200" kern="1200" dirty="0"/>
            <a:t>Load into Google Cloud MySQL Database</a:t>
          </a:r>
        </a:p>
      </dsp:txBody>
      <dsp:txXfrm>
        <a:off x="1334496" y="2890801"/>
        <a:ext cx="4920227" cy="1155408"/>
      </dsp:txXfrm>
    </dsp:sp>
    <dsp:sp modelId="{F360BF16-71BA-48F8-840E-2A5FE95D0826}">
      <dsp:nvSpPr>
        <dsp:cNvPr id="0" name=""/>
        <dsp:cNvSpPr/>
      </dsp:nvSpPr>
      <dsp:spPr>
        <a:xfrm>
          <a:off x="0" y="4335061"/>
          <a:ext cx="6254724" cy="1155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88A65B-2A93-4812-BFAD-F8D7EF3F47E0}">
      <dsp:nvSpPr>
        <dsp:cNvPr id="0" name=""/>
        <dsp:cNvSpPr/>
      </dsp:nvSpPr>
      <dsp:spPr>
        <a:xfrm>
          <a:off x="349511" y="4595028"/>
          <a:ext cx="635474" cy="6354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54956A-2B78-4843-84F4-713DC07DBBF7}">
      <dsp:nvSpPr>
        <dsp:cNvPr id="0" name=""/>
        <dsp:cNvSpPr/>
      </dsp:nvSpPr>
      <dsp:spPr>
        <a:xfrm>
          <a:off x="1334496" y="4335061"/>
          <a:ext cx="4920227" cy="1155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281" tIns="122281" rIns="122281" bIns="122281" numCol="1" spcCol="1270" anchor="ctr" anchorCtr="0">
          <a:noAutofit/>
        </a:bodyPr>
        <a:lstStyle/>
        <a:p>
          <a:pPr marL="0" lvl="0" indent="0" algn="l" defTabSz="977900">
            <a:lnSpc>
              <a:spcPct val="90000"/>
            </a:lnSpc>
            <a:spcBef>
              <a:spcPct val="0"/>
            </a:spcBef>
            <a:spcAft>
              <a:spcPct val="35000"/>
            </a:spcAft>
            <a:buNone/>
          </a:pPr>
          <a:r>
            <a:rPr lang="en-US" sz="2200" kern="1200"/>
            <a:t>Conduct analyses in R</a:t>
          </a:r>
        </a:p>
      </dsp:txBody>
      <dsp:txXfrm>
        <a:off x="1334496" y="4335061"/>
        <a:ext cx="4920227" cy="11554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E7AA473-D82F-4EFF-9DF7-AE6D83C51288}" type="datetime1">
              <a:rPr lang="en-US" smtClean="0"/>
              <a:t>10/25/2022</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DFDF98CC-160E-494C-8C3C-8CDC5FA257DE}" type="slidenum">
              <a:rPr lang="en-US" smtClean="0"/>
              <a:t>‹#›</a:t>
            </a:fld>
            <a:endParaRPr lang="en-US"/>
          </a:p>
        </p:txBody>
      </p:sp>
    </p:spTree>
    <p:extLst>
      <p:ext uri="{BB962C8B-B14F-4D97-AF65-F5344CB8AC3E}">
        <p14:creationId xmlns:p14="http://schemas.microsoft.com/office/powerpoint/2010/main" val="2554561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12F1F0-FE2D-4C1C-B320-8CB9BE735F0F}" type="datetime1">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65617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F1B96C-10FD-4EBC-9029-9652B7535D02}" type="datetime1">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222273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878474-CC00-4A95-9D50-A41C12D1EEC4}" type="datetime1">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91582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38C8B4-7FBB-408F-BDB9-F0496874AFB2}" type="datetime1">
              <a:rPr lang="en-US" smtClean="0"/>
              <a:t>10/25/2022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090394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B8EE20-A5E2-47D3-8F6D-A2BA7AB2E093}" type="datetime1">
              <a:rPr lang="en-US" smtClean="0"/>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125078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82CF99-132F-413F-B7EF-71A5C33F2ED6}" type="datetime1">
              <a:rPr lang="en-US" smtClean="0"/>
              <a:t>10/25/2022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583946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17AE06-98E0-4D9F-A059-92C3548821BB}" type="datetime1">
              <a:rPr lang="en-US" smtClean="0"/>
              <a:t>10/25/2022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6125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BA00CA-3DDC-4705-B840-978EF5EA0707}" type="datetime1">
              <a:rPr lang="en-US" smtClean="0"/>
              <a:t>10/25/2022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843981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FC366D49-0BBA-4C5A-AD96-6448CA63451A}" type="datetime1">
              <a:rPr lang="en-US" smtClean="0"/>
              <a:t>10/25/2022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DFDF98CC-160E-494C-8C3C-8CDC5FA257DE}" type="slidenum">
              <a:rPr lang="en-US" smtClean="0"/>
              <a:t>‹#›</a:t>
            </a:fld>
            <a:endParaRPr lang="en-US"/>
          </a:p>
        </p:txBody>
      </p:sp>
    </p:spTree>
    <p:extLst>
      <p:ext uri="{BB962C8B-B14F-4D97-AF65-F5344CB8AC3E}">
        <p14:creationId xmlns:p14="http://schemas.microsoft.com/office/powerpoint/2010/main" val="1429798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F4EB293-A316-472D-A8B4-6947CF1A12B7}" type="datetime1">
              <a:rPr lang="en-US" smtClean="0"/>
              <a:t>10/25/2022</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DFDF98CC-160E-494C-8C3C-8CDC5FA257DE}" type="slidenum">
              <a:rPr lang="en-US" smtClean="0"/>
              <a:t>‹#›</a:t>
            </a:fld>
            <a:endParaRPr lang="en-US"/>
          </a:p>
        </p:txBody>
      </p:sp>
    </p:spTree>
    <p:extLst>
      <p:ext uri="{BB962C8B-B14F-4D97-AF65-F5344CB8AC3E}">
        <p14:creationId xmlns:p14="http://schemas.microsoft.com/office/powerpoint/2010/main" val="27981622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734BCCD4-CEB1-405B-A443-DD9CBCBEA552}" type="datetime1">
              <a:rPr lang="en-US" smtClean="0"/>
              <a:t>10/25/2022</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38710327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ourfiniteworld.com/2017/07/22/researchers-have-been-underestimating-the-cost-of-wind-and-solar/comment-page-19/"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hyperlink" Target="https://pxhere.com/en/photo/744639" TargetMode="External"/><Relationship Id="rId2" Type="http://schemas.openxmlformats.org/officeDocument/2006/relationships/image" Target="../media/image35.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hyperlink" Target="https://allthetropes.org/wiki/Gorgeous_Garment_Generation" TargetMode="External"/><Relationship Id="rId4" Type="http://schemas.openxmlformats.org/officeDocument/2006/relationships/image" Target="../media/image21.jp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9.png"/><Relationship Id="rId7"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hyperlink" Target="https://pixabay.com/illustrations/magician-circus-rabbit-out-hat-3659511/" TargetMode="External"/><Relationship Id="rId4" Type="http://schemas.openxmlformats.org/officeDocument/2006/relationships/image" Target="../media/image29.jp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1B684AC6-7256-3AF0-23F4-4B944A0679FB}"/>
              </a:ext>
            </a:extLst>
          </p:cNvPr>
          <p:cNvPicPr>
            <a:picLocks noChangeAspect="1"/>
          </p:cNvPicPr>
          <p:nvPr/>
        </p:nvPicPr>
        <p:blipFill rotWithShape="1">
          <a:blip r:embed="rId2">
            <a:alphaModFix amt="40000"/>
          </a:blip>
          <a:srcRect t="23986"/>
          <a:stretch/>
        </p:blipFill>
        <p:spPr>
          <a:xfrm>
            <a:off x="-2" y="-2"/>
            <a:ext cx="12192001" cy="6858001"/>
          </a:xfrm>
          <a:prstGeom prst="rect">
            <a:avLst/>
          </a:prstGeom>
        </p:spPr>
      </p:pic>
      <p:sp>
        <p:nvSpPr>
          <p:cNvPr id="2" name="Title 1">
            <a:extLst>
              <a:ext uri="{FF2B5EF4-FFF2-40B4-BE49-F238E27FC236}">
                <a16:creationId xmlns:a16="http://schemas.microsoft.com/office/drawing/2014/main" id="{82141DF6-C78E-C428-3903-2824B73F1C82}"/>
              </a:ext>
            </a:extLst>
          </p:cNvPr>
          <p:cNvSpPr>
            <a:spLocks noGrp="1"/>
          </p:cNvSpPr>
          <p:nvPr>
            <p:ph type="ctrTitle"/>
          </p:nvPr>
        </p:nvSpPr>
        <p:spPr>
          <a:xfrm>
            <a:off x="517869" y="978407"/>
            <a:ext cx="11245505" cy="2936367"/>
          </a:xfrm>
        </p:spPr>
        <p:txBody>
          <a:bodyPr anchor="t">
            <a:normAutofit/>
          </a:bodyPr>
          <a:lstStyle/>
          <a:p>
            <a:r>
              <a:rPr lang="en-US" dirty="0">
                <a:solidFill>
                  <a:srgbClr val="FFFFFF"/>
                </a:solidFill>
              </a:rPr>
              <a:t>What Data Science Skills </a:t>
            </a:r>
            <a:r>
              <a:rPr lang="en-US" dirty="0"/>
              <a:t>A</a:t>
            </a:r>
            <a:r>
              <a:rPr lang="en-US" dirty="0">
                <a:solidFill>
                  <a:srgbClr val="FFFFFF"/>
                </a:solidFill>
              </a:rPr>
              <a:t>re Most </a:t>
            </a:r>
            <a:r>
              <a:rPr lang="en-US" dirty="0"/>
              <a:t>V</a:t>
            </a:r>
            <a:r>
              <a:rPr lang="en-US" dirty="0">
                <a:solidFill>
                  <a:srgbClr val="FFFFFF"/>
                </a:solidFill>
              </a:rPr>
              <a:t>alued?</a:t>
            </a:r>
          </a:p>
        </p:txBody>
      </p:sp>
      <p:sp>
        <p:nvSpPr>
          <p:cNvPr id="3" name="Subtitle 2">
            <a:extLst>
              <a:ext uri="{FF2B5EF4-FFF2-40B4-BE49-F238E27FC236}">
                <a16:creationId xmlns:a16="http://schemas.microsoft.com/office/drawing/2014/main" id="{E799B91F-9A85-4F2B-5366-51BCA3FE989D}"/>
              </a:ext>
            </a:extLst>
          </p:cNvPr>
          <p:cNvSpPr>
            <a:spLocks noGrp="1"/>
          </p:cNvSpPr>
          <p:nvPr>
            <p:ph type="subTitle" idx="1"/>
          </p:nvPr>
        </p:nvSpPr>
        <p:spPr>
          <a:xfrm>
            <a:off x="517870" y="4482450"/>
            <a:ext cx="5040785" cy="1724029"/>
          </a:xfrm>
        </p:spPr>
        <p:txBody>
          <a:bodyPr anchor="t">
            <a:normAutofit/>
          </a:bodyPr>
          <a:lstStyle/>
          <a:p>
            <a:r>
              <a:rPr lang="en-US" dirty="0">
                <a:solidFill>
                  <a:srgbClr val="FFFFFF"/>
                </a:solidFill>
              </a:rPr>
              <a:t>Jennifer Abinette</a:t>
            </a:r>
          </a:p>
          <a:p>
            <a:r>
              <a:rPr lang="en-US" dirty="0">
                <a:solidFill>
                  <a:srgbClr val="FFFFFF"/>
                </a:solidFill>
              </a:rPr>
              <a:t>Avery </a:t>
            </a:r>
            <a:r>
              <a:rPr lang="en-US" dirty="0" err="1">
                <a:solidFill>
                  <a:srgbClr val="FFFFFF"/>
                </a:solidFill>
              </a:rPr>
              <a:t>Davidowitz</a:t>
            </a:r>
            <a:endParaRPr lang="en-US" dirty="0">
              <a:solidFill>
                <a:srgbClr val="FFFFFF"/>
              </a:solidFill>
            </a:endParaRPr>
          </a:p>
        </p:txBody>
      </p:sp>
      <p:pic>
        <p:nvPicPr>
          <p:cNvPr id="6" name="Picture 5" descr="A person with long hair">
            <a:extLst>
              <a:ext uri="{FF2B5EF4-FFF2-40B4-BE49-F238E27FC236}">
                <a16:creationId xmlns:a16="http://schemas.microsoft.com/office/drawing/2014/main" id="{438B23C7-D285-11FF-EB17-778AA5DC084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581524" y="3734237"/>
            <a:ext cx="6814969" cy="2750620"/>
          </a:xfrm>
          <a:prstGeom prst="rect">
            <a:avLst/>
          </a:prstGeom>
        </p:spPr>
      </p:pic>
    </p:spTree>
    <p:extLst>
      <p:ext uri="{BB962C8B-B14F-4D97-AF65-F5344CB8AC3E}">
        <p14:creationId xmlns:p14="http://schemas.microsoft.com/office/powerpoint/2010/main" val="3660656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88D77-1EF6-EA90-11AA-C74BD314AAF7}"/>
              </a:ext>
            </a:extLst>
          </p:cNvPr>
          <p:cNvSpPr>
            <a:spLocks noGrp="1"/>
          </p:cNvSpPr>
          <p:nvPr>
            <p:ph type="ctrTitle"/>
          </p:nvPr>
        </p:nvSpPr>
        <p:spPr>
          <a:xfrm>
            <a:off x="1352549" y="2931359"/>
            <a:ext cx="7112127" cy="2271713"/>
          </a:xfrm>
        </p:spPr>
        <p:txBody>
          <a:bodyPr/>
          <a:lstStyle/>
          <a:p>
            <a:r>
              <a:rPr lang="en-US" dirty="0"/>
              <a:t>Tidy</a:t>
            </a:r>
            <a:br>
              <a:rPr lang="en-US" dirty="0"/>
            </a:br>
            <a:r>
              <a:rPr lang="en-US" dirty="0"/>
              <a:t>Transform</a:t>
            </a:r>
          </a:p>
        </p:txBody>
      </p:sp>
      <p:pic>
        <p:nvPicPr>
          <p:cNvPr id="7" name="Picture 6">
            <a:extLst>
              <a:ext uri="{FF2B5EF4-FFF2-40B4-BE49-F238E27FC236}">
                <a16:creationId xmlns:a16="http://schemas.microsoft.com/office/drawing/2014/main" id="{636A9E8E-2214-0534-04B6-5F8BC31F8C9A}"/>
              </a:ext>
            </a:extLst>
          </p:cNvPr>
          <p:cNvPicPr>
            <a:picLocks noChangeAspect="1"/>
          </p:cNvPicPr>
          <p:nvPr/>
        </p:nvPicPr>
        <p:blipFill rotWithShape="1">
          <a:blip r:embed="rId2"/>
          <a:srcRect t="2610"/>
          <a:stretch/>
        </p:blipFill>
        <p:spPr>
          <a:xfrm>
            <a:off x="19050" y="143878"/>
            <a:ext cx="8791576" cy="1816060"/>
          </a:xfrm>
          <a:prstGeom prst="rect">
            <a:avLst/>
          </a:prstGeom>
          <a:ln w="41275">
            <a:solidFill>
              <a:schemeClr val="tx1"/>
            </a:solidFill>
          </a:ln>
        </p:spPr>
      </p:pic>
      <p:sp>
        <p:nvSpPr>
          <p:cNvPr id="6" name="Flowchart: Data 5">
            <a:extLst>
              <a:ext uri="{FF2B5EF4-FFF2-40B4-BE49-F238E27FC236}">
                <a16:creationId xmlns:a16="http://schemas.microsoft.com/office/drawing/2014/main" id="{30E6F3F8-9193-3B27-1930-621D677FDB8D}"/>
              </a:ext>
            </a:extLst>
          </p:cNvPr>
          <p:cNvSpPr/>
          <p:nvPr/>
        </p:nvSpPr>
        <p:spPr>
          <a:xfrm>
            <a:off x="3590923" y="2702603"/>
            <a:ext cx="2505076" cy="1314450"/>
          </a:xfrm>
          <a:prstGeom prst="flowChartInputOutp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Job Listings</a:t>
            </a:r>
          </a:p>
          <a:p>
            <a:pPr algn="ctr"/>
            <a:r>
              <a:rPr lang="en-US" dirty="0"/>
              <a:t>Skills List</a:t>
            </a:r>
          </a:p>
        </p:txBody>
      </p:sp>
      <p:pic>
        <p:nvPicPr>
          <p:cNvPr id="3" name="Picture 2">
            <a:extLst>
              <a:ext uri="{FF2B5EF4-FFF2-40B4-BE49-F238E27FC236}">
                <a16:creationId xmlns:a16="http://schemas.microsoft.com/office/drawing/2014/main" id="{55997BFB-1B26-82B1-CAE3-5506226EF481}"/>
              </a:ext>
            </a:extLst>
          </p:cNvPr>
          <p:cNvPicPr>
            <a:picLocks noChangeAspect="1"/>
          </p:cNvPicPr>
          <p:nvPr/>
        </p:nvPicPr>
        <p:blipFill>
          <a:blip r:embed="rId3"/>
          <a:stretch>
            <a:fillRect/>
          </a:stretch>
        </p:blipFill>
        <p:spPr>
          <a:xfrm>
            <a:off x="676275" y="5558610"/>
            <a:ext cx="9877425" cy="1200150"/>
          </a:xfrm>
          <a:prstGeom prst="rect">
            <a:avLst/>
          </a:prstGeom>
        </p:spPr>
      </p:pic>
      <p:pic>
        <p:nvPicPr>
          <p:cNvPr id="10" name="Picture 9">
            <a:extLst>
              <a:ext uri="{FF2B5EF4-FFF2-40B4-BE49-F238E27FC236}">
                <a16:creationId xmlns:a16="http://schemas.microsoft.com/office/drawing/2014/main" id="{E7335C4D-1C69-D01C-9586-1CD3D37C635A}"/>
              </a:ext>
            </a:extLst>
          </p:cNvPr>
          <p:cNvPicPr>
            <a:picLocks noChangeAspect="1"/>
          </p:cNvPicPr>
          <p:nvPr/>
        </p:nvPicPr>
        <p:blipFill>
          <a:blip r:embed="rId4"/>
          <a:stretch>
            <a:fillRect/>
          </a:stretch>
        </p:blipFill>
        <p:spPr>
          <a:xfrm>
            <a:off x="5614987" y="1493291"/>
            <a:ext cx="6343650" cy="1162050"/>
          </a:xfrm>
          <a:prstGeom prst="rect">
            <a:avLst/>
          </a:prstGeom>
        </p:spPr>
      </p:pic>
    </p:spTree>
    <p:extLst>
      <p:ext uri="{BB962C8B-B14F-4D97-AF65-F5344CB8AC3E}">
        <p14:creationId xmlns:p14="http://schemas.microsoft.com/office/powerpoint/2010/main" val="1857078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15" name="Straight Arrow Connector 14">
            <a:extLst>
              <a:ext uri="{FF2B5EF4-FFF2-40B4-BE49-F238E27FC236}">
                <a16:creationId xmlns:a16="http://schemas.microsoft.com/office/drawing/2014/main" id="{F2E2F3DE-A4B6-BB85-5E42-CCF168A9CA0C}"/>
              </a:ext>
            </a:extLst>
          </p:cNvPr>
          <p:cNvCxnSpPr>
            <a:cxnSpLocks/>
          </p:cNvCxnSpPr>
          <p:nvPr/>
        </p:nvCxnSpPr>
        <p:spPr>
          <a:xfrm flipH="1">
            <a:off x="5381625" y="2012235"/>
            <a:ext cx="520963" cy="3426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6ACB6F74-203F-2003-EB21-8DB51820AB88}"/>
              </a:ext>
            </a:extLst>
          </p:cNvPr>
          <p:cNvPicPr>
            <a:picLocks noChangeAspect="1"/>
          </p:cNvPicPr>
          <p:nvPr/>
        </p:nvPicPr>
        <p:blipFill>
          <a:blip r:embed="rId2"/>
          <a:stretch>
            <a:fillRect/>
          </a:stretch>
        </p:blipFill>
        <p:spPr>
          <a:xfrm>
            <a:off x="57339" y="2448187"/>
            <a:ext cx="11690499" cy="2302852"/>
          </a:xfrm>
          <a:prstGeom prst="rect">
            <a:avLst/>
          </a:prstGeom>
        </p:spPr>
      </p:pic>
      <p:pic>
        <p:nvPicPr>
          <p:cNvPr id="5" name="Picture 4">
            <a:extLst>
              <a:ext uri="{FF2B5EF4-FFF2-40B4-BE49-F238E27FC236}">
                <a16:creationId xmlns:a16="http://schemas.microsoft.com/office/drawing/2014/main" id="{90E8A473-0159-B3D2-2ADD-819DB29A354C}"/>
              </a:ext>
            </a:extLst>
          </p:cNvPr>
          <p:cNvPicPr>
            <a:picLocks noChangeAspect="1"/>
          </p:cNvPicPr>
          <p:nvPr/>
        </p:nvPicPr>
        <p:blipFill>
          <a:blip r:embed="rId3"/>
          <a:stretch>
            <a:fillRect/>
          </a:stretch>
        </p:blipFill>
        <p:spPr>
          <a:xfrm>
            <a:off x="2314575" y="5535646"/>
            <a:ext cx="9877425" cy="1200150"/>
          </a:xfrm>
          <a:prstGeom prst="rect">
            <a:avLst/>
          </a:prstGeom>
        </p:spPr>
      </p:pic>
      <p:pic>
        <p:nvPicPr>
          <p:cNvPr id="11" name="Picture 10">
            <a:extLst>
              <a:ext uri="{FF2B5EF4-FFF2-40B4-BE49-F238E27FC236}">
                <a16:creationId xmlns:a16="http://schemas.microsoft.com/office/drawing/2014/main" id="{91680BAF-4770-DCAE-3310-01B9FF391BE8}"/>
              </a:ext>
            </a:extLst>
          </p:cNvPr>
          <p:cNvPicPr>
            <a:picLocks noChangeAspect="1"/>
          </p:cNvPicPr>
          <p:nvPr/>
        </p:nvPicPr>
        <p:blipFill>
          <a:blip r:embed="rId4"/>
          <a:stretch>
            <a:fillRect/>
          </a:stretch>
        </p:blipFill>
        <p:spPr>
          <a:xfrm>
            <a:off x="5642106" y="162449"/>
            <a:ext cx="6343650" cy="1162050"/>
          </a:xfrm>
          <a:prstGeom prst="rect">
            <a:avLst/>
          </a:prstGeom>
        </p:spPr>
      </p:pic>
    </p:spTree>
    <p:extLst>
      <p:ext uri="{BB962C8B-B14F-4D97-AF65-F5344CB8AC3E}">
        <p14:creationId xmlns:p14="http://schemas.microsoft.com/office/powerpoint/2010/main" val="67639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D4BBAA4-5350-4225-A232-680E7C334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80574B87-291D-42D5-849E-368485E04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F6D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2B7F1A-867A-4E4C-696A-65CD57C2F779}"/>
              </a:ext>
            </a:extLst>
          </p:cNvPr>
          <p:cNvSpPr>
            <a:spLocks noGrp="1"/>
          </p:cNvSpPr>
          <p:nvPr>
            <p:ph type="title"/>
          </p:nvPr>
        </p:nvSpPr>
        <p:spPr>
          <a:xfrm>
            <a:off x="632906" y="5194691"/>
            <a:ext cx="10923638" cy="1349096"/>
          </a:xfrm>
        </p:spPr>
        <p:txBody>
          <a:bodyPr vert="horz" lIns="91440" tIns="45720" rIns="91440" bIns="45720" rtlCol="0" anchor="b">
            <a:normAutofit/>
          </a:bodyPr>
          <a:lstStyle/>
          <a:p>
            <a:pPr algn="ctr">
              <a:lnSpc>
                <a:spcPct val="80000"/>
              </a:lnSpc>
            </a:pPr>
            <a:r>
              <a:rPr lang="en-US" sz="5600" dirty="0"/>
              <a:t>Load into Google Cloud</a:t>
            </a:r>
          </a:p>
        </p:txBody>
      </p:sp>
      <p:sp>
        <p:nvSpPr>
          <p:cNvPr id="21" name="Rectangle 20">
            <a:extLst>
              <a:ext uri="{FF2B5EF4-FFF2-40B4-BE49-F238E27FC236}">
                <a16:creationId xmlns:a16="http://schemas.microsoft.com/office/drawing/2014/main" id="{DDBB8A1B-F478-46E3-B3D4-FC7E87D511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picture containing nature, dark, clouds, cloud&#10;&#10;Description automatically generated">
            <a:extLst>
              <a:ext uri="{FF2B5EF4-FFF2-40B4-BE49-F238E27FC236}">
                <a16:creationId xmlns:a16="http://schemas.microsoft.com/office/drawing/2014/main" id="{33494507-99BD-7283-3962-C4D37DBCA1F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 y="-1"/>
            <a:ext cx="12192003" cy="5566300"/>
          </a:xfrm>
          <a:prstGeom prst="rect">
            <a:avLst/>
          </a:prstGeom>
        </p:spPr>
      </p:pic>
    </p:spTree>
    <p:extLst>
      <p:ext uri="{BB962C8B-B14F-4D97-AF65-F5344CB8AC3E}">
        <p14:creationId xmlns:p14="http://schemas.microsoft.com/office/powerpoint/2010/main" val="3787334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539CA-00B9-4004-0A86-C3B751126A30}"/>
              </a:ext>
            </a:extLst>
          </p:cNvPr>
          <p:cNvSpPr>
            <a:spLocks noGrp="1"/>
          </p:cNvSpPr>
          <p:nvPr>
            <p:ph type="title"/>
          </p:nvPr>
        </p:nvSpPr>
        <p:spPr>
          <a:xfrm>
            <a:off x="218768" y="3504359"/>
            <a:ext cx="10780776" cy="613283"/>
          </a:xfrm>
        </p:spPr>
        <p:txBody>
          <a:bodyPr/>
          <a:lstStyle/>
          <a:p>
            <a:r>
              <a:rPr lang="en-US" dirty="0"/>
              <a:t>Database Model</a:t>
            </a:r>
          </a:p>
        </p:txBody>
      </p:sp>
      <p:sp>
        <p:nvSpPr>
          <p:cNvPr id="4" name="Text Placeholder 3">
            <a:extLst>
              <a:ext uri="{FF2B5EF4-FFF2-40B4-BE49-F238E27FC236}">
                <a16:creationId xmlns:a16="http://schemas.microsoft.com/office/drawing/2014/main" id="{69A716FB-4EA1-4C20-4F4B-44C5B6892987}"/>
              </a:ext>
            </a:extLst>
          </p:cNvPr>
          <p:cNvSpPr>
            <a:spLocks noGrp="1"/>
          </p:cNvSpPr>
          <p:nvPr>
            <p:ph type="body" sz="half" idx="2"/>
          </p:nvPr>
        </p:nvSpPr>
        <p:spPr>
          <a:xfrm>
            <a:off x="1415472" y="4382661"/>
            <a:ext cx="9361055" cy="1500903"/>
          </a:xfrm>
        </p:spPr>
        <p:txBody>
          <a:bodyPr>
            <a:normAutofit/>
          </a:bodyPr>
          <a:lstStyle/>
          <a:p>
            <a:pPr>
              <a:lnSpc>
                <a:spcPct val="85000"/>
              </a:lnSpc>
              <a:spcBef>
                <a:spcPct val="0"/>
              </a:spcBef>
            </a:pPr>
            <a:r>
              <a:rPr lang="en-US" sz="2600" spc="-120" dirty="0">
                <a:solidFill>
                  <a:srgbClr val="FFFFFF"/>
                </a:solidFill>
                <a:latin typeface="+mj-lt"/>
                <a:ea typeface="+mj-ea"/>
                <a:cs typeface="+mj-cs"/>
              </a:rPr>
              <a:t>MySQL Workbench </a:t>
            </a:r>
          </a:p>
          <a:p>
            <a:pPr>
              <a:lnSpc>
                <a:spcPct val="85000"/>
              </a:lnSpc>
              <a:spcBef>
                <a:spcPct val="0"/>
              </a:spcBef>
            </a:pPr>
            <a:r>
              <a:rPr lang="en-US" sz="2600" spc="-120" dirty="0">
                <a:solidFill>
                  <a:srgbClr val="FFFFFF"/>
                </a:solidFill>
                <a:latin typeface="+mj-lt"/>
                <a:ea typeface="+mj-ea"/>
                <a:cs typeface="+mj-cs"/>
              </a:rPr>
              <a:t>Schema</a:t>
            </a:r>
          </a:p>
          <a:p>
            <a:pPr>
              <a:lnSpc>
                <a:spcPct val="85000"/>
              </a:lnSpc>
              <a:spcBef>
                <a:spcPct val="0"/>
              </a:spcBef>
            </a:pPr>
            <a:r>
              <a:rPr lang="en-US" sz="2600" spc="-120" dirty="0">
                <a:solidFill>
                  <a:srgbClr val="FFFFFF"/>
                </a:solidFill>
                <a:latin typeface="+mj-lt"/>
                <a:ea typeface="+mj-ea"/>
                <a:cs typeface="+mj-cs"/>
              </a:rPr>
              <a:t>ER Diagram</a:t>
            </a:r>
          </a:p>
          <a:p>
            <a:pPr>
              <a:lnSpc>
                <a:spcPct val="85000"/>
              </a:lnSpc>
              <a:spcBef>
                <a:spcPct val="0"/>
              </a:spcBef>
            </a:pPr>
            <a:r>
              <a:rPr lang="en-US" sz="2600" spc="-120" dirty="0">
                <a:solidFill>
                  <a:srgbClr val="FFFFFF"/>
                </a:solidFill>
                <a:latin typeface="+mj-lt"/>
                <a:ea typeface="+mj-ea"/>
                <a:cs typeface="+mj-cs"/>
              </a:rPr>
              <a:t>Export SQL Create Script</a:t>
            </a:r>
          </a:p>
        </p:txBody>
      </p:sp>
      <p:pic>
        <p:nvPicPr>
          <p:cNvPr id="35" name="Picture Placeholder 34" descr="Graphical user interface, application&#10;&#10;Description automatically generated">
            <a:extLst>
              <a:ext uri="{FF2B5EF4-FFF2-40B4-BE49-F238E27FC236}">
                <a16:creationId xmlns:a16="http://schemas.microsoft.com/office/drawing/2014/main" id="{688B7A2E-8778-142A-F20A-4B9138EA3DC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962891" y="356674"/>
            <a:ext cx="9746160" cy="2882666"/>
          </a:xfrm>
        </p:spPr>
      </p:pic>
    </p:spTree>
    <p:extLst>
      <p:ext uri="{BB962C8B-B14F-4D97-AF65-F5344CB8AC3E}">
        <p14:creationId xmlns:p14="http://schemas.microsoft.com/office/powerpoint/2010/main" val="1683901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7CAF-1660-EDE4-2AF5-C24996FE727E}"/>
              </a:ext>
            </a:extLst>
          </p:cNvPr>
          <p:cNvSpPr>
            <a:spLocks noGrp="1"/>
          </p:cNvSpPr>
          <p:nvPr>
            <p:ph type="title"/>
          </p:nvPr>
        </p:nvSpPr>
        <p:spPr>
          <a:xfrm>
            <a:off x="1953883" y="90113"/>
            <a:ext cx="8120419" cy="1129087"/>
          </a:xfrm>
        </p:spPr>
        <p:txBody>
          <a:bodyPr/>
          <a:lstStyle/>
          <a:p>
            <a:r>
              <a:rPr lang="en-US" dirty="0">
                <a:solidFill>
                  <a:schemeClr val="bg1"/>
                </a:solidFill>
              </a:rPr>
              <a:t>Google Cloud MySQL Instance</a:t>
            </a:r>
          </a:p>
        </p:txBody>
      </p:sp>
      <p:sp>
        <p:nvSpPr>
          <p:cNvPr id="6" name="Text Placeholder 5">
            <a:extLst>
              <a:ext uri="{FF2B5EF4-FFF2-40B4-BE49-F238E27FC236}">
                <a16:creationId xmlns:a16="http://schemas.microsoft.com/office/drawing/2014/main" id="{D9FE9BF8-807C-53E3-5F6D-C1BCBA657537}"/>
              </a:ext>
            </a:extLst>
          </p:cNvPr>
          <p:cNvSpPr>
            <a:spLocks noGrp="1"/>
          </p:cNvSpPr>
          <p:nvPr>
            <p:ph type="body" sz="half" idx="2"/>
          </p:nvPr>
        </p:nvSpPr>
        <p:spPr>
          <a:xfrm>
            <a:off x="8621226" y="2152981"/>
            <a:ext cx="2906151" cy="3122403"/>
          </a:xfrm>
        </p:spPr>
        <p:txBody>
          <a:bodyPr>
            <a:normAutofit/>
          </a:bodyPr>
          <a:lstStyle/>
          <a:p>
            <a:r>
              <a:rPr lang="en-US" sz="2200" dirty="0">
                <a:solidFill>
                  <a:schemeClr val="bg1"/>
                </a:solidFill>
              </a:rPr>
              <a:t>Connections</a:t>
            </a:r>
          </a:p>
          <a:p>
            <a:r>
              <a:rPr lang="en-US" sz="2200" dirty="0">
                <a:solidFill>
                  <a:schemeClr val="bg1"/>
                </a:solidFill>
              </a:rPr>
              <a:t>Users</a:t>
            </a:r>
          </a:p>
        </p:txBody>
      </p:sp>
      <p:pic>
        <p:nvPicPr>
          <p:cNvPr id="4" name="Picture 3">
            <a:extLst>
              <a:ext uri="{FF2B5EF4-FFF2-40B4-BE49-F238E27FC236}">
                <a16:creationId xmlns:a16="http://schemas.microsoft.com/office/drawing/2014/main" id="{B79A3169-134A-2696-2907-9E64C107DDB4}"/>
              </a:ext>
            </a:extLst>
          </p:cNvPr>
          <p:cNvPicPr>
            <a:picLocks noChangeAspect="1"/>
          </p:cNvPicPr>
          <p:nvPr/>
        </p:nvPicPr>
        <p:blipFill>
          <a:blip r:embed="rId2"/>
          <a:stretch>
            <a:fillRect/>
          </a:stretch>
        </p:blipFill>
        <p:spPr>
          <a:xfrm>
            <a:off x="0" y="1621535"/>
            <a:ext cx="8563257" cy="4544875"/>
          </a:xfrm>
          <a:prstGeom prst="rect">
            <a:avLst/>
          </a:prstGeom>
        </p:spPr>
      </p:pic>
    </p:spTree>
    <p:extLst>
      <p:ext uri="{BB962C8B-B14F-4D97-AF65-F5344CB8AC3E}">
        <p14:creationId xmlns:p14="http://schemas.microsoft.com/office/powerpoint/2010/main" val="335813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8BB6E-4481-60B8-ED29-4260DD15E446}"/>
              </a:ext>
            </a:extLst>
          </p:cNvPr>
          <p:cNvSpPr>
            <a:spLocks noGrp="1"/>
          </p:cNvSpPr>
          <p:nvPr>
            <p:ph type="title"/>
          </p:nvPr>
        </p:nvSpPr>
        <p:spPr>
          <a:xfrm>
            <a:off x="7933082" y="38100"/>
            <a:ext cx="3368702" cy="1309997"/>
          </a:xfrm>
        </p:spPr>
        <p:txBody>
          <a:bodyPr/>
          <a:lstStyle/>
          <a:p>
            <a:r>
              <a:rPr lang="en-US" dirty="0"/>
              <a:t>Create Script</a:t>
            </a:r>
          </a:p>
        </p:txBody>
      </p:sp>
      <p:pic>
        <p:nvPicPr>
          <p:cNvPr id="6" name="Content Placeholder 5">
            <a:extLst>
              <a:ext uri="{FF2B5EF4-FFF2-40B4-BE49-F238E27FC236}">
                <a16:creationId xmlns:a16="http://schemas.microsoft.com/office/drawing/2014/main" id="{E0DAB970-62C5-5D05-F666-A9F3AE5E694C}"/>
              </a:ext>
            </a:extLst>
          </p:cNvPr>
          <p:cNvPicPr>
            <a:picLocks noGrp="1" noChangeAspect="1"/>
          </p:cNvPicPr>
          <p:nvPr>
            <p:ph idx="1"/>
          </p:nvPr>
        </p:nvPicPr>
        <p:blipFill>
          <a:blip r:embed="rId2"/>
          <a:stretch>
            <a:fillRect/>
          </a:stretch>
        </p:blipFill>
        <p:spPr>
          <a:xfrm>
            <a:off x="547316" y="542282"/>
            <a:ext cx="6186859" cy="5942962"/>
          </a:xfrm>
        </p:spPr>
      </p:pic>
      <p:sp>
        <p:nvSpPr>
          <p:cNvPr id="4" name="Text Placeholder 3">
            <a:extLst>
              <a:ext uri="{FF2B5EF4-FFF2-40B4-BE49-F238E27FC236}">
                <a16:creationId xmlns:a16="http://schemas.microsoft.com/office/drawing/2014/main" id="{B6B2D0FE-DCA3-F2C6-F614-1DB4C30F5CAA}"/>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499651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DC557-92DA-3118-C98B-D8CBC357FC2C}"/>
              </a:ext>
            </a:extLst>
          </p:cNvPr>
          <p:cNvSpPr>
            <a:spLocks noGrp="1"/>
          </p:cNvSpPr>
          <p:nvPr>
            <p:ph type="title"/>
          </p:nvPr>
        </p:nvSpPr>
        <p:spPr/>
        <p:txBody>
          <a:bodyPr/>
          <a:lstStyle/>
          <a:p>
            <a:r>
              <a:rPr lang="en-US" dirty="0">
                <a:solidFill>
                  <a:schemeClr val="bg1"/>
                </a:solidFill>
              </a:rPr>
              <a:t>Load </a:t>
            </a:r>
            <a:r>
              <a:rPr lang="en-US" dirty="0" err="1">
                <a:solidFill>
                  <a:schemeClr val="bg1"/>
                </a:solidFill>
              </a:rPr>
              <a:t>Dataframes</a:t>
            </a:r>
            <a:r>
              <a:rPr lang="en-US" dirty="0">
                <a:solidFill>
                  <a:schemeClr val="bg1"/>
                </a:solidFill>
              </a:rPr>
              <a:t> to Database</a:t>
            </a:r>
          </a:p>
        </p:txBody>
      </p:sp>
      <p:pic>
        <p:nvPicPr>
          <p:cNvPr id="4" name="Picture 3">
            <a:extLst>
              <a:ext uri="{FF2B5EF4-FFF2-40B4-BE49-F238E27FC236}">
                <a16:creationId xmlns:a16="http://schemas.microsoft.com/office/drawing/2014/main" id="{C7C81E04-CC44-48C5-A705-30302C9B343A}"/>
              </a:ext>
            </a:extLst>
          </p:cNvPr>
          <p:cNvPicPr>
            <a:picLocks noChangeAspect="1"/>
          </p:cNvPicPr>
          <p:nvPr/>
        </p:nvPicPr>
        <p:blipFill>
          <a:blip r:embed="rId2"/>
          <a:stretch>
            <a:fillRect/>
          </a:stretch>
        </p:blipFill>
        <p:spPr>
          <a:xfrm>
            <a:off x="95251" y="2411778"/>
            <a:ext cx="11439525" cy="3409950"/>
          </a:xfrm>
          <a:prstGeom prst="rect">
            <a:avLst/>
          </a:prstGeom>
        </p:spPr>
      </p:pic>
    </p:spTree>
    <p:extLst>
      <p:ext uri="{BB962C8B-B14F-4D97-AF65-F5344CB8AC3E}">
        <p14:creationId xmlns:p14="http://schemas.microsoft.com/office/powerpoint/2010/main" val="3491763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CC4A892D-088E-4414-965D-1F8C4212F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72BC85F-BF83-4D6D-A1BC-8EE5822F0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BBE8A93-E1BF-66E2-043D-0A6994B463C6}"/>
              </a:ext>
            </a:extLst>
          </p:cNvPr>
          <p:cNvPicPr>
            <a:picLocks noChangeAspect="1"/>
          </p:cNvPicPr>
          <p:nvPr/>
        </p:nvPicPr>
        <p:blipFill>
          <a:blip r:embed="rId2"/>
          <a:stretch>
            <a:fillRect/>
          </a:stretch>
        </p:blipFill>
        <p:spPr>
          <a:xfrm>
            <a:off x="470453" y="1407796"/>
            <a:ext cx="10938932" cy="2871470"/>
          </a:xfrm>
          <a:prstGeom prst="rect">
            <a:avLst/>
          </a:prstGeom>
        </p:spPr>
      </p:pic>
      <p:sp>
        <p:nvSpPr>
          <p:cNvPr id="7" name="Title 6">
            <a:extLst>
              <a:ext uri="{FF2B5EF4-FFF2-40B4-BE49-F238E27FC236}">
                <a16:creationId xmlns:a16="http://schemas.microsoft.com/office/drawing/2014/main" id="{C44B841D-80CE-E9B0-EA09-5D9DC0FBAFE2}"/>
              </a:ext>
            </a:extLst>
          </p:cNvPr>
          <p:cNvSpPr>
            <a:spLocks noGrp="1"/>
          </p:cNvSpPr>
          <p:nvPr>
            <p:ph type="title"/>
          </p:nvPr>
        </p:nvSpPr>
        <p:spPr>
          <a:xfrm>
            <a:off x="657224" y="499533"/>
            <a:ext cx="10772775" cy="735298"/>
          </a:xfrm>
        </p:spPr>
        <p:txBody>
          <a:bodyPr>
            <a:normAutofit/>
          </a:bodyPr>
          <a:lstStyle/>
          <a:p>
            <a:r>
              <a:rPr lang="en-US" sz="4800" dirty="0"/>
              <a:t>Analysis</a:t>
            </a:r>
          </a:p>
        </p:txBody>
      </p:sp>
      <p:sp>
        <p:nvSpPr>
          <p:cNvPr id="8" name="TextBox 7">
            <a:extLst>
              <a:ext uri="{FF2B5EF4-FFF2-40B4-BE49-F238E27FC236}">
                <a16:creationId xmlns:a16="http://schemas.microsoft.com/office/drawing/2014/main" id="{070D9D76-C91F-8386-1A8A-F354E626B8EF}"/>
              </a:ext>
            </a:extLst>
          </p:cNvPr>
          <p:cNvSpPr txBox="1"/>
          <p:nvPr/>
        </p:nvSpPr>
        <p:spPr>
          <a:xfrm>
            <a:off x="657224" y="4947137"/>
            <a:ext cx="5563822" cy="830997"/>
          </a:xfrm>
          <a:prstGeom prst="rect">
            <a:avLst/>
          </a:prstGeom>
          <a:noFill/>
        </p:spPr>
        <p:txBody>
          <a:bodyPr wrap="square" rtlCol="0">
            <a:spAutoFit/>
          </a:bodyPr>
          <a:lstStyle/>
          <a:p>
            <a:r>
              <a:rPr lang="en-US" sz="2400" dirty="0">
                <a:solidFill>
                  <a:schemeClr val="bg1"/>
                </a:solidFill>
              </a:rPr>
              <a:t>Queried for data</a:t>
            </a:r>
          </a:p>
          <a:p>
            <a:r>
              <a:rPr lang="en-US" sz="2400" dirty="0">
                <a:solidFill>
                  <a:schemeClr val="bg1"/>
                </a:solidFill>
              </a:rPr>
              <a:t>Plotted with </a:t>
            </a:r>
            <a:r>
              <a:rPr lang="en-US" sz="2400" dirty="0" err="1">
                <a:solidFill>
                  <a:schemeClr val="bg1"/>
                </a:solidFill>
              </a:rPr>
              <a:t>ggplot</a:t>
            </a:r>
            <a:endParaRPr lang="en-US" sz="2400" dirty="0">
              <a:solidFill>
                <a:schemeClr val="bg1"/>
              </a:solidFill>
            </a:endParaRPr>
          </a:p>
        </p:txBody>
      </p:sp>
    </p:spTree>
    <p:extLst>
      <p:ext uri="{BB962C8B-B14F-4D97-AF65-F5344CB8AC3E}">
        <p14:creationId xmlns:p14="http://schemas.microsoft.com/office/powerpoint/2010/main" val="2481156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E4B26CF8-7662-442F-B3D6-87859197E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7842FB59-6E4F-DB04-B3E5-FBD9DBABC1DE}"/>
              </a:ext>
            </a:extLst>
          </p:cNvPr>
          <p:cNvSpPr>
            <a:spLocks noGrp="1"/>
          </p:cNvSpPr>
          <p:nvPr>
            <p:ph type="title"/>
          </p:nvPr>
        </p:nvSpPr>
        <p:spPr>
          <a:xfrm>
            <a:off x="165523" y="606551"/>
            <a:ext cx="4497916" cy="5994273"/>
          </a:xfrm>
        </p:spPr>
        <p:txBody>
          <a:bodyPr vert="horz" lIns="91440" tIns="45720" rIns="91440" bIns="45720" rtlCol="0" anchor="ctr">
            <a:normAutofit/>
          </a:bodyPr>
          <a:lstStyle/>
          <a:p>
            <a:pPr>
              <a:lnSpc>
                <a:spcPct val="80000"/>
              </a:lnSpc>
            </a:pPr>
            <a:r>
              <a:rPr lang="en-US" sz="6700" dirty="0">
                <a:solidFill>
                  <a:srgbClr val="FFFFFF"/>
                </a:solidFill>
              </a:rPr>
              <a:t>What are the </a:t>
            </a:r>
            <a:r>
              <a:rPr lang="en-US" sz="6700" b="1" dirty="0">
                <a:solidFill>
                  <a:srgbClr val="FFFFFF"/>
                </a:solidFill>
              </a:rPr>
              <a:t>Top 20 </a:t>
            </a:r>
            <a:r>
              <a:rPr lang="en-US" sz="6700" dirty="0">
                <a:solidFill>
                  <a:srgbClr val="FFFFFF"/>
                </a:solidFill>
              </a:rPr>
              <a:t>Most Frequently Mentioned Job Skills?</a:t>
            </a:r>
          </a:p>
        </p:txBody>
      </p:sp>
      <p:cxnSp>
        <p:nvCxnSpPr>
          <p:cNvPr id="16" name="Straight Connector 15">
            <a:extLst>
              <a:ext uri="{FF2B5EF4-FFF2-40B4-BE49-F238E27FC236}">
                <a16:creationId xmlns:a16="http://schemas.microsoft.com/office/drawing/2014/main" id="{07BC4E14-913C-46C0-ABF7-BDDAEC08A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440" y="2071116"/>
            <a:ext cx="0" cy="2715768"/>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07711797-5B58-AB96-7B0F-67CA9581EEE5}"/>
              </a:ext>
            </a:extLst>
          </p:cNvPr>
          <p:cNvPicPr>
            <a:picLocks noChangeAspect="1"/>
          </p:cNvPicPr>
          <p:nvPr/>
        </p:nvPicPr>
        <p:blipFill>
          <a:blip r:embed="rId2"/>
          <a:stretch>
            <a:fillRect/>
          </a:stretch>
        </p:blipFill>
        <p:spPr>
          <a:xfrm>
            <a:off x="4828962" y="1074799"/>
            <a:ext cx="7248525" cy="5057775"/>
          </a:xfrm>
          <a:prstGeom prst="rect">
            <a:avLst/>
          </a:prstGeom>
        </p:spPr>
      </p:pic>
    </p:spTree>
    <p:extLst>
      <p:ext uri="{BB962C8B-B14F-4D97-AF65-F5344CB8AC3E}">
        <p14:creationId xmlns:p14="http://schemas.microsoft.com/office/powerpoint/2010/main" val="1277445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E4B26CF8-7662-442F-B3D6-87859197E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7842FB59-6E4F-DB04-B3E5-FBD9DBABC1DE}"/>
              </a:ext>
            </a:extLst>
          </p:cNvPr>
          <p:cNvSpPr>
            <a:spLocks noGrp="1"/>
          </p:cNvSpPr>
          <p:nvPr>
            <p:ph type="title"/>
          </p:nvPr>
        </p:nvSpPr>
        <p:spPr>
          <a:xfrm>
            <a:off x="7391400" y="562162"/>
            <a:ext cx="4619625" cy="5914838"/>
          </a:xfrm>
        </p:spPr>
        <p:txBody>
          <a:bodyPr vert="horz" lIns="91440" tIns="45720" rIns="91440" bIns="45720" rtlCol="0" anchor="ctr">
            <a:normAutofit/>
          </a:bodyPr>
          <a:lstStyle/>
          <a:p>
            <a:pPr>
              <a:lnSpc>
                <a:spcPct val="80000"/>
              </a:lnSpc>
            </a:pPr>
            <a:r>
              <a:rPr lang="en-US" sz="6700" dirty="0">
                <a:solidFill>
                  <a:srgbClr val="FFFFFF"/>
                </a:solidFill>
              </a:rPr>
              <a:t>How many skills are included per job listing?</a:t>
            </a:r>
          </a:p>
        </p:txBody>
      </p:sp>
      <p:cxnSp>
        <p:nvCxnSpPr>
          <p:cNvPr id="16" name="Straight Connector 15">
            <a:extLst>
              <a:ext uri="{FF2B5EF4-FFF2-40B4-BE49-F238E27FC236}">
                <a16:creationId xmlns:a16="http://schemas.microsoft.com/office/drawing/2014/main" id="{07BC4E14-913C-46C0-ABF7-BDDAEC08A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440" y="2071116"/>
            <a:ext cx="0" cy="2715768"/>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B79F741-D90F-AC4E-F9B2-8D738544F47B}"/>
              </a:ext>
            </a:extLst>
          </p:cNvPr>
          <p:cNvPicPr>
            <a:picLocks noChangeAspect="1"/>
          </p:cNvPicPr>
          <p:nvPr/>
        </p:nvPicPr>
        <p:blipFill>
          <a:blip r:embed="rId2"/>
          <a:stretch>
            <a:fillRect/>
          </a:stretch>
        </p:blipFill>
        <p:spPr>
          <a:xfrm>
            <a:off x="180975" y="983666"/>
            <a:ext cx="7124700" cy="5057775"/>
          </a:xfrm>
          <a:prstGeom prst="rect">
            <a:avLst/>
          </a:prstGeom>
        </p:spPr>
      </p:pic>
    </p:spTree>
    <p:extLst>
      <p:ext uri="{BB962C8B-B14F-4D97-AF65-F5344CB8AC3E}">
        <p14:creationId xmlns:p14="http://schemas.microsoft.com/office/powerpoint/2010/main" val="1366987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07CEFFDD-605F-41E2-8017-6484074C5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rgbClr val="1D5E67"/>
          </a:solidFill>
          <a:ln>
            <a:solidFill>
              <a:srgbClr val="1D5E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327D86-08D3-F3AB-1D2C-70452878A178}"/>
              </a:ext>
            </a:extLst>
          </p:cNvPr>
          <p:cNvSpPr>
            <a:spLocks noGrp="1"/>
          </p:cNvSpPr>
          <p:nvPr>
            <p:ph type="title"/>
          </p:nvPr>
        </p:nvSpPr>
        <p:spPr>
          <a:xfrm>
            <a:off x="7880523" y="227862"/>
            <a:ext cx="3677478" cy="1627441"/>
          </a:xfrm>
        </p:spPr>
        <p:txBody>
          <a:bodyPr anchor="b">
            <a:normAutofit/>
          </a:bodyPr>
          <a:lstStyle/>
          <a:p>
            <a:r>
              <a:rPr lang="en-US" sz="4400" dirty="0">
                <a:solidFill>
                  <a:srgbClr val="FFFFFF"/>
                </a:solidFill>
              </a:rPr>
              <a:t>Approach</a:t>
            </a:r>
            <a:endParaRPr lang="en-US" sz="4000" dirty="0">
              <a:solidFill>
                <a:srgbClr val="FFFFFF"/>
              </a:solidFill>
            </a:endParaRPr>
          </a:p>
        </p:txBody>
      </p:sp>
      <p:pic>
        <p:nvPicPr>
          <p:cNvPr id="2050" name="Picture 2" descr="My Precious | Hot White Snow">
            <a:extLst>
              <a:ext uri="{FF2B5EF4-FFF2-40B4-BE49-F238E27FC236}">
                <a16:creationId xmlns:a16="http://schemas.microsoft.com/office/drawing/2014/main" id="{EB851735-7A15-F957-D9B9-251ABC91D08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605509"/>
            <a:ext cx="6278529" cy="365724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DB651DC-92E6-3762-28A8-84D068D5CA55}"/>
              </a:ext>
            </a:extLst>
          </p:cNvPr>
          <p:cNvSpPr>
            <a:spLocks noGrp="1"/>
          </p:cNvSpPr>
          <p:nvPr>
            <p:ph idx="1"/>
          </p:nvPr>
        </p:nvSpPr>
        <p:spPr>
          <a:xfrm>
            <a:off x="7727143" y="2003149"/>
            <a:ext cx="4293705" cy="4383155"/>
          </a:xfrm>
        </p:spPr>
        <p:txBody>
          <a:bodyPr>
            <a:normAutofit/>
          </a:bodyPr>
          <a:lstStyle/>
          <a:p>
            <a:r>
              <a:rPr lang="en-US" dirty="0">
                <a:solidFill>
                  <a:srgbClr val="FFFFFF"/>
                </a:solidFill>
                <a:latin typeface="Calibri" panose="020F0502020204030204" pitchFamily="34" charset="0"/>
                <a:ea typeface="Calibri" panose="020F0502020204030204" pitchFamily="34" charset="0"/>
                <a:cs typeface="Times New Roman" panose="02020603050405020304" pitchFamily="18" charset="0"/>
              </a:rPr>
              <a:t>A</a:t>
            </a:r>
            <a:r>
              <a:rPr lang="en-US"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nalyze Job Listings for Data Scientist positions in the United States to find the skills most frequently referenced which will be considered the most valued for a Data Scientist</a:t>
            </a:r>
          </a:p>
          <a:p>
            <a:r>
              <a:rPr lang="en-US" dirty="0">
                <a:solidFill>
                  <a:srgbClr val="FFFFFF"/>
                </a:solidFill>
                <a:effectLst/>
                <a:latin typeface="Calibri" panose="020F0502020204030204" pitchFamily="34" charset="0"/>
                <a:ea typeface="Calibri" panose="020F0502020204030204" pitchFamily="34" charset="0"/>
              </a:rPr>
              <a:t>We will further analyze how many skills are included per job listing and explore if job listings for larger cities reference more skills than smaller cities.</a:t>
            </a:r>
          </a:p>
        </p:txBody>
      </p:sp>
    </p:spTree>
    <p:extLst>
      <p:ext uri="{BB962C8B-B14F-4D97-AF65-F5344CB8AC3E}">
        <p14:creationId xmlns:p14="http://schemas.microsoft.com/office/powerpoint/2010/main" val="3596742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E4B26CF8-7662-442F-B3D6-87859197E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7842FB59-6E4F-DB04-B3E5-FBD9DBABC1DE}"/>
              </a:ext>
            </a:extLst>
          </p:cNvPr>
          <p:cNvSpPr>
            <a:spLocks noGrp="1"/>
          </p:cNvSpPr>
          <p:nvPr>
            <p:ph type="title"/>
          </p:nvPr>
        </p:nvSpPr>
        <p:spPr>
          <a:xfrm>
            <a:off x="165523" y="606551"/>
            <a:ext cx="4497916" cy="5994273"/>
          </a:xfrm>
        </p:spPr>
        <p:txBody>
          <a:bodyPr vert="horz" lIns="91440" tIns="45720" rIns="91440" bIns="45720" rtlCol="0" anchor="ctr">
            <a:normAutofit fontScale="90000"/>
          </a:bodyPr>
          <a:lstStyle/>
          <a:p>
            <a:pPr>
              <a:lnSpc>
                <a:spcPct val="80000"/>
              </a:lnSpc>
            </a:pPr>
            <a:r>
              <a:rPr lang="en-US" sz="6700" dirty="0">
                <a:solidFill>
                  <a:srgbClr val="FFFFFF"/>
                </a:solidFill>
              </a:rPr>
              <a:t>Does the number of skills per job vary based on the population of the job's location?</a:t>
            </a:r>
          </a:p>
        </p:txBody>
      </p:sp>
      <p:cxnSp>
        <p:nvCxnSpPr>
          <p:cNvPr id="16" name="Straight Connector 15">
            <a:extLst>
              <a:ext uri="{FF2B5EF4-FFF2-40B4-BE49-F238E27FC236}">
                <a16:creationId xmlns:a16="http://schemas.microsoft.com/office/drawing/2014/main" id="{07BC4E14-913C-46C0-ABF7-BDDAEC08A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440" y="2071116"/>
            <a:ext cx="0" cy="2715768"/>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B958E23-8A52-F38C-F37B-5F78216FFDE0}"/>
              </a:ext>
            </a:extLst>
          </p:cNvPr>
          <p:cNvPicPr>
            <a:picLocks noChangeAspect="1"/>
          </p:cNvPicPr>
          <p:nvPr/>
        </p:nvPicPr>
        <p:blipFill>
          <a:blip r:embed="rId2"/>
          <a:stretch>
            <a:fillRect/>
          </a:stretch>
        </p:blipFill>
        <p:spPr>
          <a:xfrm>
            <a:off x="4893943" y="1004887"/>
            <a:ext cx="7067550" cy="5057775"/>
          </a:xfrm>
          <a:prstGeom prst="rect">
            <a:avLst/>
          </a:prstGeom>
        </p:spPr>
      </p:pic>
    </p:spTree>
    <p:extLst>
      <p:ext uri="{BB962C8B-B14F-4D97-AF65-F5344CB8AC3E}">
        <p14:creationId xmlns:p14="http://schemas.microsoft.com/office/powerpoint/2010/main" val="3185374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14ECA-4759-A469-C8F7-6CCBA92F67FD}"/>
              </a:ext>
            </a:extLst>
          </p:cNvPr>
          <p:cNvSpPr>
            <a:spLocks noGrp="1"/>
          </p:cNvSpPr>
          <p:nvPr>
            <p:ph type="title"/>
          </p:nvPr>
        </p:nvSpPr>
        <p:spPr>
          <a:xfrm>
            <a:off x="378928" y="56767"/>
            <a:ext cx="10772775" cy="1658198"/>
          </a:xfrm>
        </p:spPr>
        <p:txBody>
          <a:bodyPr/>
          <a:lstStyle/>
          <a:p>
            <a:r>
              <a:rPr lang="en-US" dirty="0">
                <a:solidFill>
                  <a:schemeClr val="bg1"/>
                </a:solidFill>
              </a:rPr>
              <a:t>Data Sources</a:t>
            </a:r>
          </a:p>
        </p:txBody>
      </p:sp>
      <p:sp>
        <p:nvSpPr>
          <p:cNvPr id="3" name="Content Placeholder 2">
            <a:extLst>
              <a:ext uri="{FF2B5EF4-FFF2-40B4-BE49-F238E27FC236}">
                <a16:creationId xmlns:a16="http://schemas.microsoft.com/office/drawing/2014/main" id="{3760A7D8-EE4C-2A21-9EE1-1EE8E04829C6}"/>
              </a:ext>
            </a:extLst>
          </p:cNvPr>
          <p:cNvSpPr>
            <a:spLocks noGrp="1"/>
          </p:cNvSpPr>
          <p:nvPr>
            <p:ph sz="half" idx="1"/>
          </p:nvPr>
        </p:nvSpPr>
        <p:spPr>
          <a:xfrm>
            <a:off x="246566" y="1459220"/>
            <a:ext cx="4784055" cy="3767328"/>
          </a:xfrm>
        </p:spPr>
        <p:txBody>
          <a:bodyPr>
            <a:noAutofit/>
          </a:bodyPr>
          <a:lstStyle/>
          <a:p>
            <a:r>
              <a:rPr lang="en-US" sz="2800" b="1" dirty="0">
                <a:effectLst/>
                <a:latin typeface="Calibri" panose="020F0502020204030204" pitchFamily="34" charset="0"/>
                <a:ea typeface="Calibri" panose="020F0502020204030204" pitchFamily="34" charset="0"/>
                <a:cs typeface="Times New Roman" panose="02020603050405020304" pitchFamily="18" charset="0"/>
              </a:rPr>
              <a:t>U.S. Data Scientist Job Listings</a:t>
            </a:r>
          </a:p>
          <a:p>
            <a:r>
              <a:rPr lang="en-US" sz="2000" dirty="0">
                <a:solidFill>
                  <a:srgbClr val="000000"/>
                </a:solidFill>
                <a:effectLst/>
                <a:latin typeface="Calibri" panose="020F0502020204030204" pitchFamily="34" charset="0"/>
                <a:ea typeface="Calibri" panose="020F0502020204030204" pitchFamily="34" charset="0"/>
              </a:rPr>
              <a:t>6,953 data scientist job listings scraped from Indeed.com in 2018 and posted for use on Kaggle.com.  We filtered out positions that did not include ‘data’ in the position name leaving 2,079 before importing into R.</a:t>
            </a:r>
          </a:p>
        </p:txBody>
      </p:sp>
      <p:sp>
        <p:nvSpPr>
          <p:cNvPr id="4" name="Content Placeholder 3">
            <a:extLst>
              <a:ext uri="{FF2B5EF4-FFF2-40B4-BE49-F238E27FC236}">
                <a16:creationId xmlns:a16="http://schemas.microsoft.com/office/drawing/2014/main" id="{67106DE6-7E92-FFA2-48B9-9A44075C041C}"/>
              </a:ext>
            </a:extLst>
          </p:cNvPr>
          <p:cNvSpPr>
            <a:spLocks noGrp="1"/>
          </p:cNvSpPr>
          <p:nvPr>
            <p:ph sz="half" idx="2"/>
          </p:nvPr>
        </p:nvSpPr>
        <p:spPr>
          <a:xfrm>
            <a:off x="5178296" y="473177"/>
            <a:ext cx="3457455" cy="1961909"/>
          </a:xfrm>
        </p:spPr>
        <p:txBody>
          <a:bodyPr>
            <a:noAutofit/>
          </a:bodyPr>
          <a:lstStyle/>
          <a:p>
            <a:r>
              <a:rPr lang="en-US" b="1" dirty="0">
                <a:latin typeface="Calibri" panose="020F0502020204030204" pitchFamily="34" charset="0"/>
                <a:cs typeface="Times New Roman" panose="02020603050405020304" pitchFamily="18" charset="0"/>
              </a:rPr>
              <a:t>U.S. Population by City</a:t>
            </a:r>
            <a:endParaRPr lang="en-US" dirty="0">
              <a:solidFill>
                <a:srgbClr val="000000"/>
              </a:solidFill>
              <a:effectLst/>
              <a:latin typeface="Calibri" panose="020F0502020204030204" pitchFamily="34" charset="0"/>
              <a:ea typeface="Calibri" panose="020F0502020204030204" pitchFamily="34" charset="0"/>
            </a:endParaRPr>
          </a:p>
          <a:p>
            <a:r>
              <a:rPr lang="en-US" sz="1800" dirty="0">
                <a:solidFill>
                  <a:srgbClr val="000000"/>
                </a:solidFill>
                <a:effectLst/>
                <a:latin typeface="Calibri" panose="020F0502020204030204" pitchFamily="34" charset="0"/>
                <a:ea typeface="Calibri" panose="020F0502020204030204" pitchFamily="34" charset="0"/>
              </a:rPr>
              <a:t>dataset retrieved from census.gov</a:t>
            </a:r>
          </a:p>
          <a:p>
            <a:r>
              <a:rPr lang="en-US" b="1" dirty="0">
                <a:solidFill>
                  <a:srgbClr val="000000"/>
                </a:solidFill>
                <a:effectLst/>
                <a:latin typeface="Calibri" panose="020F0502020204030204" pitchFamily="34" charset="0"/>
                <a:ea typeface="Calibri" panose="020F0502020204030204" pitchFamily="34" charset="0"/>
              </a:rPr>
              <a:t>U.S. State Abbreviations</a:t>
            </a:r>
          </a:p>
          <a:p>
            <a:r>
              <a:rPr lang="en-US" sz="1800" dirty="0">
                <a:solidFill>
                  <a:srgbClr val="000000"/>
                </a:solidFill>
                <a:effectLst/>
                <a:latin typeface="Calibri" panose="020F0502020204030204" pitchFamily="34" charset="0"/>
                <a:ea typeface="Calibri" panose="020F0502020204030204" pitchFamily="34" charset="0"/>
              </a:rPr>
              <a:t>dataset retrieved from usps.gov</a:t>
            </a:r>
            <a:endParaRPr lang="en-US" dirty="0"/>
          </a:p>
          <a:p>
            <a:endParaRPr lang="en-US" dirty="0"/>
          </a:p>
          <a:p>
            <a:endParaRPr lang="en-US" dirty="0"/>
          </a:p>
          <a:p>
            <a:endParaRPr lang="en-US" dirty="0"/>
          </a:p>
        </p:txBody>
      </p:sp>
      <p:pic>
        <p:nvPicPr>
          <p:cNvPr id="3074" name="Picture 2" descr="The 10 Largest States by Population - Moving.com">
            <a:extLst>
              <a:ext uri="{FF2B5EF4-FFF2-40B4-BE49-F238E27FC236}">
                <a16:creationId xmlns:a16="http://schemas.microsoft.com/office/drawing/2014/main" id="{D361B647-9A18-453F-C010-665E2B058A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5751" y="56767"/>
            <a:ext cx="3457455" cy="244741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3C0C7FD-FA49-8143-4CA8-3270F7EC2D8E}"/>
              </a:ext>
            </a:extLst>
          </p:cNvPr>
          <p:cNvSpPr txBox="1"/>
          <p:nvPr/>
        </p:nvSpPr>
        <p:spPr>
          <a:xfrm>
            <a:off x="8501166" y="3429000"/>
            <a:ext cx="3457455" cy="1569660"/>
          </a:xfrm>
          <a:prstGeom prst="rect">
            <a:avLst/>
          </a:prstGeom>
          <a:noFill/>
        </p:spPr>
        <p:txBody>
          <a:bodyPr wrap="square" rtlCol="0">
            <a:spAutoFit/>
          </a:bodyPr>
          <a:lstStyle/>
          <a:p>
            <a:r>
              <a:rPr lang="en-US" sz="2400" b="1" dirty="0">
                <a:latin typeface="Calibri" panose="020F0502020204030204" pitchFamily="34" charset="0"/>
                <a:cs typeface="Times New Roman" panose="02020603050405020304" pitchFamily="18" charset="0"/>
              </a:rPr>
              <a:t>List of Data Science Skills</a:t>
            </a:r>
          </a:p>
          <a:p>
            <a:r>
              <a:rPr lang="en-US" sz="1800" dirty="0">
                <a:solidFill>
                  <a:srgbClr val="000000"/>
                </a:solidFill>
                <a:effectLst/>
                <a:latin typeface="Calibri" panose="020F0502020204030204" pitchFamily="34" charset="0"/>
                <a:ea typeface="Calibri" panose="020F0502020204030204" pitchFamily="34" charset="0"/>
              </a:rPr>
              <a:t>dataset created based on 1</a:t>
            </a:r>
            <a:r>
              <a:rPr lang="en-US" sz="1800" baseline="30000" dirty="0">
                <a:solidFill>
                  <a:srgbClr val="000000"/>
                </a:solidFill>
                <a:effectLst/>
                <a:latin typeface="Calibri" panose="020F0502020204030204" pitchFamily="34" charset="0"/>
                <a:ea typeface="Calibri" panose="020F0502020204030204" pitchFamily="34" charset="0"/>
              </a:rPr>
              <a:t>st</a:t>
            </a:r>
            <a:r>
              <a:rPr lang="en-US" sz="1800" dirty="0">
                <a:solidFill>
                  <a:srgbClr val="000000"/>
                </a:solidFill>
                <a:effectLst/>
                <a:latin typeface="Calibri" panose="020F0502020204030204" pitchFamily="34" charset="0"/>
                <a:ea typeface="Calibri" panose="020F0502020204030204" pitchFamily="34" charset="0"/>
              </a:rPr>
              <a:t> page of Google Search results of Data Scientist Skills </a:t>
            </a:r>
          </a:p>
          <a:p>
            <a:endParaRPr lang="en-US" dirty="0"/>
          </a:p>
        </p:txBody>
      </p:sp>
      <p:pic>
        <p:nvPicPr>
          <p:cNvPr id="7" name="Picture 6" descr="Graphical user interface, text, application&#10;&#10;Description automatically generated">
            <a:extLst>
              <a:ext uri="{FF2B5EF4-FFF2-40B4-BE49-F238E27FC236}">
                <a16:creationId xmlns:a16="http://schemas.microsoft.com/office/drawing/2014/main" id="{C70AE44D-9720-4046-C66A-E1446FBDC110}"/>
              </a:ext>
            </a:extLst>
          </p:cNvPr>
          <p:cNvPicPr>
            <a:picLocks noChangeAspect="1"/>
          </p:cNvPicPr>
          <p:nvPr/>
        </p:nvPicPr>
        <p:blipFill rotWithShape="1">
          <a:blip r:embed="rId3">
            <a:extLst>
              <a:ext uri="{28A0092B-C50C-407E-A947-70E740481C1C}">
                <a14:useLocalDpi xmlns:a14="http://schemas.microsoft.com/office/drawing/2010/main" val="0"/>
              </a:ext>
            </a:extLst>
          </a:blip>
          <a:srcRect l="13379" t="20619" r="14997" b="15931"/>
          <a:stretch/>
        </p:blipFill>
        <p:spPr>
          <a:xfrm>
            <a:off x="5030621" y="2688003"/>
            <a:ext cx="3464792" cy="2710777"/>
          </a:xfrm>
          <a:prstGeom prst="rect">
            <a:avLst/>
          </a:prstGeom>
          <a:ln>
            <a:solidFill>
              <a:schemeClr val="tx1"/>
            </a:solidFill>
          </a:ln>
        </p:spPr>
      </p:pic>
      <p:pic>
        <p:nvPicPr>
          <p:cNvPr id="3076" name="Picture 4" descr="Job Listings | American Foundation for the Blind">
            <a:extLst>
              <a:ext uri="{FF2B5EF4-FFF2-40B4-BE49-F238E27FC236}">
                <a16:creationId xmlns:a16="http://schemas.microsoft.com/office/drawing/2014/main" id="{481B7C0C-5726-8D48-07A7-31EFEA872D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653" y="3618178"/>
            <a:ext cx="4008614" cy="240516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2166917-1EBB-EB46-C1B6-117C8F392743}"/>
              </a:ext>
            </a:extLst>
          </p:cNvPr>
          <p:cNvSpPr txBox="1"/>
          <p:nvPr/>
        </p:nvSpPr>
        <p:spPr>
          <a:xfrm>
            <a:off x="378928" y="5981758"/>
            <a:ext cx="11121887" cy="461665"/>
          </a:xfrm>
          <a:prstGeom prst="rect">
            <a:avLst/>
          </a:prstGeom>
          <a:noFill/>
        </p:spPr>
        <p:txBody>
          <a:bodyPr wrap="square" rtlCol="0">
            <a:spAutoFit/>
          </a:bodyPr>
          <a:lstStyle/>
          <a:p>
            <a:r>
              <a:rPr lang="en-US" sz="2400" b="1" dirty="0" err="1">
                <a:solidFill>
                  <a:schemeClr val="bg1"/>
                </a:solidFill>
              </a:rPr>
              <a:t>Github</a:t>
            </a:r>
            <a:r>
              <a:rPr lang="en-US" sz="2400" b="1" dirty="0">
                <a:solidFill>
                  <a:schemeClr val="bg1"/>
                </a:solidFill>
              </a:rPr>
              <a:t> Repository: https://github.com/JAbinette/CUNY-607-Project-3-Data-Science-Skills</a:t>
            </a:r>
          </a:p>
        </p:txBody>
      </p:sp>
    </p:spTree>
    <p:extLst>
      <p:ext uri="{BB962C8B-B14F-4D97-AF65-F5344CB8AC3E}">
        <p14:creationId xmlns:p14="http://schemas.microsoft.com/office/powerpoint/2010/main" val="2243945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E7CFAA6-1DBB-43B0-BD82-2FB83CF4E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88B988-E23D-2771-15D8-4042AD0794E1}"/>
              </a:ext>
            </a:extLst>
          </p:cNvPr>
          <p:cNvSpPr>
            <a:spLocks noGrp="1"/>
          </p:cNvSpPr>
          <p:nvPr>
            <p:ph type="title"/>
          </p:nvPr>
        </p:nvSpPr>
        <p:spPr>
          <a:xfrm>
            <a:off x="0" y="0"/>
            <a:ext cx="4980373" cy="6858000"/>
          </a:xfrm>
          <a:solidFill>
            <a:schemeClr val="accent1">
              <a:lumMod val="50000"/>
            </a:schemeClr>
          </a:solidFill>
        </p:spPr>
        <p:txBody>
          <a:bodyPr vert="horz" lIns="91440" tIns="45720" rIns="91440" bIns="45720" rtlCol="0" anchor="ctr">
            <a:normAutofit/>
          </a:bodyPr>
          <a:lstStyle/>
          <a:p>
            <a:pPr algn="ctr"/>
            <a:r>
              <a:rPr lang="en-US" sz="5600" dirty="0"/>
              <a:t>Methodology</a:t>
            </a:r>
          </a:p>
        </p:txBody>
      </p:sp>
      <p:graphicFrame>
        <p:nvGraphicFramePr>
          <p:cNvPr id="23" name="Text Placeholder 3">
            <a:extLst>
              <a:ext uri="{FF2B5EF4-FFF2-40B4-BE49-F238E27FC236}">
                <a16:creationId xmlns:a16="http://schemas.microsoft.com/office/drawing/2014/main" id="{5A2220D8-8D86-B953-F16D-F08ECC8A12A0}"/>
              </a:ext>
            </a:extLst>
          </p:cNvPr>
          <p:cNvGraphicFramePr/>
          <p:nvPr>
            <p:extLst>
              <p:ext uri="{D42A27DB-BD31-4B8C-83A1-F6EECF244321}">
                <p14:modId xmlns:p14="http://schemas.microsoft.com/office/powerpoint/2010/main" val="956257105"/>
              </p:ext>
            </p:extLst>
          </p:nvPr>
        </p:nvGraphicFramePr>
        <p:xfrm>
          <a:off x="5288347" y="639763"/>
          <a:ext cx="6254724" cy="5492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0027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CCAB-DD20-6AF3-CE82-23943456971A}"/>
              </a:ext>
            </a:extLst>
          </p:cNvPr>
          <p:cNvSpPr>
            <a:spLocks noGrp="1"/>
          </p:cNvSpPr>
          <p:nvPr>
            <p:ph type="title"/>
          </p:nvPr>
        </p:nvSpPr>
        <p:spPr>
          <a:xfrm>
            <a:off x="544102" y="-60002"/>
            <a:ext cx="10772775" cy="1658198"/>
          </a:xfrm>
        </p:spPr>
        <p:txBody>
          <a:bodyPr/>
          <a:lstStyle/>
          <a:p>
            <a:pPr algn="ctr"/>
            <a:r>
              <a:rPr lang="en-US" dirty="0">
                <a:solidFill>
                  <a:schemeClr val="bg1"/>
                </a:solidFill>
              </a:rPr>
              <a:t>Load Datasets from </a:t>
            </a:r>
            <a:r>
              <a:rPr lang="en-US" dirty="0" err="1">
                <a:solidFill>
                  <a:schemeClr val="bg1"/>
                </a:solidFill>
              </a:rPr>
              <a:t>Github</a:t>
            </a:r>
            <a:endParaRPr lang="en-US" dirty="0">
              <a:solidFill>
                <a:schemeClr val="bg1"/>
              </a:solidFill>
            </a:endParaRPr>
          </a:p>
        </p:txBody>
      </p:sp>
      <p:pic>
        <p:nvPicPr>
          <p:cNvPr id="3" name="Picture 2">
            <a:extLst>
              <a:ext uri="{FF2B5EF4-FFF2-40B4-BE49-F238E27FC236}">
                <a16:creationId xmlns:a16="http://schemas.microsoft.com/office/drawing/2014/main" id="{B0C2C505-D64D-5CCA-CDE7-10DF230BC580}"/>
              </a:ext>
            </a:extLst>
          </p:cNvPr>
          <p:cNvPicPr>
            <a:picLocks noChangeAspect="1"/>
          </p:cNvPicPr>
          <p:nvPr/>
        </p:nvPicPr>
        <p:blipFill>
          <a:blip r:embed="rId2"/>
          <a:stretch>
            <a:fillRect/>
          </a:stretch>
        </p:blipFill>
        <p:spPr>
          <a:xfrm>
            <a:off x="378928" y="1456193"/>
            <a:ext cx="5397514" cy="5321381"/>
          </a:xfrm>
          <a:prstGeom prst="rect">
            <a:avLst/>
          </a:prstGeom>
        </p:spPr>
      </p:pic>
      <p:pic>
        <p:nvPicPr>
          <p:cNvPr id="5" name="Picture 4">
            <a:extLst>
              <a:ext uri="{FF2B5EF4-FFF2-40B4-BE49-F238E27FC236}">
                <a16:creationId xmlns:a16="http://schemas.microsoft.com/office/drawing/2014/main" id="{9A2F686A-7636-34DA-374F-11885DFB7F40}"/>
              </a:ext>
            </a:extLst>
          </p:cNvPr>
          <p:cNvPicPr>
            <a:picLocks noChangeAspect="1"/>
          </p:cNvPicPr>
          <p:nvPr/>
        </p:nvPicPr>
        <p:blipFill>
          <a:blip r:embed="rId3"/>
          <a:stretch>
            <a:fillRect/>
          </a:stretch>
        </p:blipFill>
        <p:spPr>
          <a:xfrm>
            <a:off x="5852643" y="1456193"/>
            <a:ext cx="6025111" cy="537956"/>
          </a:xfrm>
          <a:prstGeom prst="rect">
            <a:avLst/>
          </a:prstGeom>
        </p:spPr>
      </p:pic>
      <p:pic>
        <p:nvPicPr>
          <p:cNvPr id="9" name="Picture 8">
            <a:extLst>
              <a:ext uri="{FF2B5EF4-FFF2-40B4-BE49-F238E27FC236}">
                <a16:creationId xmlns:a16="http://schemas.microsoft.com/office/drawing/2014/main" id="{1044A043-39AC-BA62-5013-E0099E90079E}"/>
              </a:ext>
            </a:extLst>
          </p:cNvPr>
          <p:cNvPicPr>
            <a:picLocks noChangeAspect="1"/>
          </p:cNvPicPr>
          <p:nvPr/>
        </p:nvPicPr>
        <p:blipFill>
          <a:blip r:embed="rId4"/>
          <a:stretch>
            <a:fillRect/>
          </a:stretch>
        </p:blipFill>
        <p:spPr>
          <a:xfrm>
            <a:off x="5852642" y="1994149"/>
            <a:ext cx="6025112" cy="866292"/>
          </a:xfrm>
          <a:prstGeom prst="rect">
            <a:avLst/>
          </a:prstGeom>
        </p:spPr>
      </p:pic>
      <p:pic>
        <p:nvPicPr>
          <p:cNvPr id="11" name="Picture 10">
            <a:extLst>
              <a:ext uri="{FF2B5EF4-FFF2-40B4-BE49-F238E27FC236}">
                <a16:creationId xmlns:a16="http://schemas.microsoft.com/office/drawing/2014/main" id="{A31F21EC-EECC-8A84-0EA4-DEC954E7523D}"/>
              </a:ext>
            </a:extLst>
          </p:cNvPr>
          <p:cNvPicPr>
            <a:picLocks noChangeAspect="1"/>
          </p:cNvPicPr>
          <p:nvPr/>
        </p:nvPicPr>
        <p:blipFill>
          <a:blip r:embed="rId5"/>
          <a:stretch>
            <a:fillRect/>
          </a:stretch>
        </p:blipFill>
        <p:spPr>
          <a:xfrm>
            <a:off x="5841125" y="3114391"/>
            <a:ext cx="6036629" cy="1924025"/>
          </a:xfrm>
          <a:prstGeom prst="rect">
            <a:avLst/>
          </a:prstGeom>
        </p:spPr>
      </p:pic>
    </p:spTree>
    <p:extLst>
      <p:ext uri="{BB962C8B-B14F-4D97-AF65-F5344CB8AC3E}">
        <p14:creationId xmlns:p14="http://schemas.microsoft.com/office/powerpoint/2010/main" val="2041714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88D77-1EF6-EA90-11AA-C74BD314AAF7}"/>
              </a:ext>
            </a:extLst>
          </p:cNvPr>
          <p:cNvSpPr>
            <a:spLocks noGrp="1"/>
          </p:cNvSpPr>
          <p:nvPr>
            <p:ph type="ctrTitle"/>
          </p:nvPr>
        </p:nvSpPr>
        <p:spPr>
          <a:xfrm>
            <a:off x="5946648" y="2281078"/>
            <a:ext cx="8471154" cy="2271713"/>
          </a:xfrm>
        </p:spPr>
        <p:txBody>
          <a:bodyPr/>
          <a:lstStyle/>
          <a:p>
            <a:r>
              <a:rPr lang="en-US" dirty="0"/>
              <a:t>Tidy</a:t>
            </a:r>
            <a:br>
              <a:rPr lang="en-US" dirty="0"/>
            </a:br>
            <a:r>
              <a:rPr lang="en-US" dirty="0"/>
              <a:t>Transform</a:t>
            </a:r>
          </a:p>
        </p:txBody>
      </p:sp>
      <p:pic>
        <p:nvPicPr>
          <p:cNvPr id="4" name="Picture 3">
            <a:extLst>
              <a:ext uri="{FF2B5EF4-FFF2-40B4-BE49-F238E27FC236}">
                <a16:creationId xmlns:a16="http://schemas.microsoft.com/office/drawing/2014/main" id="{274AA128-1BB4-7A47-3FDF-5FC9DB86EC57}"/>
              </a:ext>
            </a:extLst>
          </p:cNvPr>
          <p:cNvPicPr>
            <a:picLocks noChangeAspect="1"/>
          </p:cNvPicPr>
          <p:nvPr/>
        </p:nvPicPr>
        <p:blipFill rotWithShape="1">
          <a:blip r:embed="rId2"/>
          <a:srcRect b="44791"/>
          <a:stretch/>
        </p:blipFill>
        <p:spPr>
          <a:xfrm>
            <a:off x="373392" y="412291"/>
            <a:ext cx="11198527" cy="1345528"/>
          </a:xfrm>
          <a:prstGeom prst="rect">
            <a:avLst/>
          </a:prstGeom>
          <a:ln w="25400">
            <a:solidFill>
              <a:schemeClr val="tx1"/>
            </a:solidFill>
          </a:ln>
        </p:spPr>
      </p:pic>
      <p:pic>
        <p:nvPicPr>
          <p:cNvPr id="5" name="Picture 4">
            <a:extLst>
              <a:ext uri="{FF2B5EF4-FFF2-40B4-BE49-F238E27FC236}">
                <a16:creationId xmlns:a16="http://schemas.microsoft.com/office/drawing/2014/main" id="{E7905636-DBC7-6A81-ECCF-CBEE3EA8FBB5}"/>
              </a:ext>
            </a:extLst>
          </p:cNvPr>
          <p:cNvPicPr>
            <a:picLocks noChangeAspect="1"/>
          </p:cNvPicPr>
          <p:nvPr/>
        </p:nvPicPr>
        <p:blipFill>
          <a:blip r:embed="rId3"/>
          <a:stretch>
            <a:fillRect/>
          </a:stretch>
        </p:blipFill>
        <p:spPr>
          <a:xfrm>
            <a:off x="2987979" y="5202098"/>
            <a:ext cx="6459868" cy="1207452"/>
          </a:xfrm>
          <a:prstGeom prst="rect">
            <a:avLst/>
          </a:prstGeom>
          <a:ln w="41275">
            <a:solidFill>
              <a:schemeClr val="accent2"/>
            </a:solidFill>
          </a:ln>
        </p:spPr>
      </p:pic>
      <p:sp>
        <p:nvSpPr>
          <p:cNvPr id="6" name="Flowchart: Data 5">
            <a:extLst>
              <a:ext uri="{FF2B5EF4-FFF2-40B4-BE49-F238E27FC236}">
                <a16:creationId xmlns:a16="http://schemas.microsoft.com/office/drawing/2014/main" id="{30E6F3F8-9193-3B27-1930-621D677FDB8D}"/>
              </a:ext>
            </a:extLst>
          </p:cNvPr>
          <p:cNvSpPr/>
          <p:nvPr/>
        </p:nvSpPr>
        <p:spPr>
          <a:xfrm>
            <a:off x="8453818" y="1757819"/>
            <a:ext cx="2505076" cy="1314450"/>
          </a:xfrm>
          <a:prstGeom prst="flowChartInputOutp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U.S. Census Population Dataset</a:t>
            </a:r>
          </a:p>
        </p:txBody>
      </p:sp>
      <p:pic>
        <p:nvPicPr>
          <p:cNvPr id="10" name="Picture 9" descr="A picture containing text&#10;&#10;Description automatically generated">
            <a:extLst>
              <a:ext uri="{FF2B5EF4-FFF2-40B4-BE49-F238E27FC236}">
                <a16:creationId xmlns:a16="http://schemas.microsoft.com/office/drawing/2014/main" id="{7081EBB2-9871-9D97-5BD6-945EA32BCBC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009775" y="2233930"/>
            <a:ext cx="3943350" cy="2366010"/>
          </a:xfrm>
          <a:prstGeom prst="rect">
            <a:avLst/>
          </a:prstGeom>
        </p:spPr>
      </p:pic>
    </p:spTree>
    <p:extLst>
      <p:ext uri="{BB962C8B-B14F-4D97-AF65-F5344CB8AC3E}">
        <p14:creationId xmlns:p14="http://schemas.microsoft.com/office/powerpoint/2010/main" val="3746890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A9413A04-C220-E6ED-029B-2ACF8B905FC2}"/>
              </a:ext>
            </a:extLst>
          </p:cNvPr>
          <p:cNvPicPr>
            <a:picLocks noChangeAspect="1"/>
          </p:cNvPicPr>
          <p:nvPr/>
        </p:nvPicPr>
        <p:blipFill>
          <a:blip r:embed="rId2"/>
          <a:stretch>
            <a:fillRect/>
          </a:stretch>
        </p:blipFill>
        <p:spPr>
          <a:xfrm>
            <a:off x="146658" y="4094114"/>
            <a:ext cx="12438343" cy="1353261"/>
          </a:xfrm>
          <a:prstGeom prst="rect">
            <a:avLst/>
          </a:prstGeom>
          <a:ln w="41275">
            <a:solidFill>
              <a:schemeClr val="accent1">
                <a:lumMod val="50000"/>
              </a:schemeClr>
            </a:solidFill>
          </a:ln>
        </p:spPr>
      </p:pic>
      <p:pic>
        <p:nvPicPr>
          <p:cNvPr id="3" name="Picture 2">
            <a:extLst>
              <a:ext uri="{FF2B5EF4-FFF2-40B4-BE49-F238E27FC236}">
                <a16:creationId xmlns:a16="http://schemas.microsoft.com/office/drawing/2014/main" id="{FB29B345-0A22-1650-E3FB-148C0CEBA98A}"/>
              </a:ext>
            </a:extLst>
          </p:cNvPr>
          <p:cNvPicPr>
            <a:picLocks noChangeAspect="1"/>
          </p:cNvPicPr>
          <p:nvPr/>
        </p:nvPicPr>
        <p:blipFill rotWithShape="1">
          <a:blip r:embed="rId3"/>
          <a:srcRect b="44791"/>
          <a:stretch/>
        </p:blipFill>
        <p:spPr>
          <a:xfrm>
            <a:off x="107954" y="164681"/>
            <a:ext cx="10403181" cy="747117"/>
          </a:xfrm>
          <a:prstGeom prst="rect">
            <a:avLst/>
          </a:prstGeom>
          <a:ln w="25400">
            <a:solidFill>
              <a:schemeClr val="tx1"/>
            </a:solidFill>
          </a:ln>
        </p:spPr>
      </p:pic>
      <p:pic>
        <p:nvPicPr>
          <p:cNvPr id="4" name="Picture 3">
            <a:extLst>
              <a:ext uri="{FF2B5EF4-FFF2-40B4-BE49-F238E27FC236}">
                <a16:creationId xmlns:a16="http://schemas.microsoft.com/office/drawing/2014/main" id="{DE512678-9CBC-CD2A-A928-A2D381B49408}"/>
              </a:ext>
            </a:extLst>
          </p:cNvPr>
          <p:cNvPicPr>
            <a:picLocks noChangeAspect="1"/>
          </p:cNvPicPr>
          <p:nvPr/>
        </p:nvPicPr>
        <p:blipFill rotWithShape="1">
          <a:blip r:embed="rId4"/>
          <a:srcRect b="66845"/>
          <a:stretch/>
        </p:blipFill>
        <p:spPr>
          <a:xfrm>
            <a:off x="10599204" y="164681"/>
            <a:ext cx="1484842" cy="486866"/>
          </a:xfrm>
          <a:prstGeom prst="rect">
            <a:avLst/>
          </a:prstGeom>
          <a:ln w="25400">
            <a:solidFill>
              <a:schemeClr val="tx1"/>
            </a:solidFill>
          </a:ln>
        </p:spPr>
      </p:pic>
      <p:pic>
        <p:nvPicPr>
          <p:cNvPr id="7" name="Picture 6">
            <a:extLst>
              <a:ext uri="{FF2B5EF4-FFF2-40B4-BE49-F238E27FC236}">
                <a16:creationId xmlns:a16="http://schemas.microsoft.com/office/drawing/2014/main" id="{1038926C-0849-6867-7D7B-792840A64A85}"/>
              </a:ext>
            </a:extLst>
          </p:cNvPr>
          <p:cNvPicPr>
            <a:picLocks noChangeAspect="1"/>
          </p:cNvPicPr>
          <p:nvPr/>
        </p:nvPicPr>
        <p:blipFill>
          <a:blip r:embed="rId5"/>
          <a:stretch>
            <a:fillRect/>
          </a:stretch>
        </p:blipFill>
        <p:spPr>
          <a:xfrm>
            <a:off x="146658" y="3182039"/>
            <a:ext cx="6801031" cy="794281"/>
          </a:xfrm>
          <a:prstGeom prst="rect">
            <a:avLst/>
          </a:prstGeom>
          <a:ln w="41275">
            <a:solidFill>
              <a:schemeClr val="accent1">
                <a:lumMod val="50000"/>
              </a:schemeClr>
            </a:solidFill>
          </a:ln>
        </p:spPr>
      </p:pic>
      <p:sp>
        <p:nvSpPr>
          <p:cNvPr id="8" name="Flowchart: Data 7">
            <a:extLst>
              <a:ext uri="{FF2B5EF4-FFF2-40B4-BE49-F238E27FC236}">
                <a16:creationId xmlns:a16="http://schemas.microsoft.com/office/drawing/2014/main" id="{14E21679-D397-152E-03E0-12FB5BC4F465}"/>
              </a:ext>
            </a:extLst>
          </p:cNvPr>
          <p:cNvSpPr/>
          <p:nvPr/>
        </p:nvSpPr>
        <p:spPr>
          <a:xfrm>
            <a:off x="9578970" y="630046"/>
            <a:ext cx="2505076" cy="1314450"/>
          </a:xfrm>
          <a:prstGeom prst="flowChartInputOutp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State Abbreviations Dataset</a:t>
            </a:r>
          </a:p>
        </p:txBody>
      </p:sp>
      <p:sp>
        <p:nvSpPr>
          <p:cNvPr id="9" name="Flowchart: Data 8">
            <a:extLst>
              <a:ext uri="{FF2B5EF4-FFF2-40B4-BE49-F238E27FC236}">
                <a16:creationId xmlns:a16="http://schemas.microsoft.com/office/drawing/2014/main" id="{5FBA8AC2-452A-FFBC-6962-CA55CFB46461}"/>
              </a:ext>
            </a:extLst>
          </p:cNvPr>
          <p:cNvSpPr/>
          <p:nvPr/>
        </p:nvSpPr>
        <p:spPr>
          <a:xfrm>
            <a:off x="2804468" y="632091"/>
            <a:ext cx="2505076" cy="1314450"/>
          </a:xfrm>
          <a:prstGeom prst="flowChartInputOutp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U.S. Census Population Dataset</a:t>
            </a:r>
          </a:p>
        </p:txBody>
      </p:sp>
      <p:sp>
        <p:nvSpPr>
          <p:cNvPr id="10" name="Flowchart: Preparation 9">
            <a:extLst>
              <a:ext uri="{FF2B5EF4-FFF2-40B4-BE49-F238E27FC236}">
                <a16:creationId xmlns:a16="http://schemas.microsoft.com/office/drawing/2014/main" id="{DF889E78-2116-646F-175E-A78A3F7D53DC}"/>
              </a:ext>
            </a:extLst>
          </p:cNvPr>
          <p:cNvSpPr/>
          <p:nvPr/>
        </p:nvSpPr>
        <p:spPr>
          <a:xfrm>
            <a:off x="7545572" y="2775059"/>
            <a:ext cx="4641079" cy="1245757"/>
          </a:xfrm>
          <a:prstGeom prst="flowChartPreparation">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City Variable</a:t>
            </a:r>
          </a:p>
          <a:p>
            <a:pPr algn="ctr"/>
            <a:r>
              <a:rPr lang="en-US" dirty="0"/>
              <a:t>Remove Aggregate Rows</a:t>
            </a:r>
          </a:p>
          <a:p>
            <a:pPr algn="ctr"/>
            <a:r>
              <a:rPr lang="en-US" dirty="0"/>
              <a:t>Remove Inactive Locations</a:t>
            </a:r>
          </a:p>
        </p:txBody>
      </p:sp>
      <p:pic>
        <p:nvPicPr>
          <p:cNvPr id="12" name="Picture 11">
            <a:extLst>
              <a:ext uri="{FF2B5EF4-FFF2-40B4-BE49-F238E27FC236}">
                <a16:creationId xmlns:a16="http://schemas.microsoft.com/office/drawing/2014/main" id="{BB74037E-73FC-BE52-8906-083AEAB9DC16}"/>
              </a:ext>
            </a:extLst>
          </p:cNvPr>
          <p:cNvPicPr>
            <a:picLocks noChangeAspect="1"/>
          </p:cNvPicPr>
          <p:nvPr/>
        </p:nvPicPr>
        <p:blipFill>
          <a:blip r:embed="rId6"/>
          <a:stretch>
            <a:fillRect/>
          </a:stretch>
        </p:blipFill>
        <p:spPr>
          <a:xfrm>
            <a:off x="146658" y="1967631"/>
            <a:ext cx="10834482" cy="670027"/>
          </a:xfrm>
          <a:prstGeom prst="rect">
            <a:avLst/>
          </a:prstGeom>
          <a:ln w="41275">
            <a:solidFill>
              <a:schemeClr val="tx1"/>
            </a:solidFill>
          </a:ln>
        </p:spPr>
      </p:pic>
      <p:cxnSp>
        <p:nvCxnSpPr>
          <p:cNvPr id="14" name="Straight Connector 13">
            <a:extLst>
              <a:ext uri="{FF2B5EF4-FFF2-40B4-BE49-F238E27FC236}">
                <a16:creationId xmlns:a16="http://schemas.microsoft.com/office/drawing/2014/main" id="{E5529869-4B94-C627-BD73-CB9BD64D39B0}"/>
              </a:ext>
            </a:extLst>
          </p:cNvPr>
          <p:cNvCxnSpPr>
            <a:stCxn id="9" idx="5"/>
            <a:endCxn id="8" idx="2"/>
          </p:cNvCxnSpPr>
          <p:nvPr/>
        </p:nvCxnSpPr>
        <p:spPr>
          <a:xfrm flipV="1">
            <a:off x="5059036" y="1287271"/>
            <a:ext cx="4770442" cy="2045"/>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723B7063-6CAD-58E1-5FBE-82969050ECB3}"/>
              </a:ext>
            </a:extLst>
          </p:cNvPr>
          <p:cNvSpPr txBox="1"/>
          <p:nvPr/>
        </p:nvSpPr>
        <p:spPr>
          <a:xfrm>
            <a:off x="6724942" y="1269947"/>
            <a:ext cx="1641261" cy="461665"/>
          </a:xfrm>
          <a:prstGeom prst="rect">
            <a:avLst/>
          </a:prstGeom>
          <a:noFill/>
        </p:spPr>
        <p:txBody>
          <a:bodyPr wrap="square" rtlCol="0">
            <a:spAutoFit/>
          </a:bodyPr>
          <a:lstStyle/>
          <a:p>
            <a:r>
              <a:rPr lang="en-US" sz="2400" dirty="0"/>
              <a:t>Merge</a:t>
            </a:r>
          </a:p>
        </p:txBody>
      </p:sp>
      <p:cxnSp>
        <p:nvCxnSpPr>
          <p:cNvPr id="19" name="Straight Arrow Connector 18">
            <a:extLst>
              <a:ext uri="{FF2B5EF4-FFF2-40B4-BE49-F238E27FC236}">
                <a16:creationId xmlns:a16="http://schemas.microsoft.com/office/drawing/2014/main" id="{BAF4EAE0-450A-ED17-500F-68B07A1570CB}"/>
              </a:ext>
            </a:extLst>
          </p:cNvPr>
          <p:cNvCxnSpPr>
            <a:cxnSpLocks/>
          </p:cNvCxnSpPr>
          <p:nvPr/>
        </p:nvCxnSpPr>
        <p:spPr>
          <a:xfrm>
            <a:off x="6363211" y="1306640"/>
            <a:ext cx="2002992" cy="15831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4A53F996-0D91-FF89-4052-FE4125F112ED}"/>
              </a:ext>
            </a:extLst>
          </p:cNvPr>
          <p:cNvPicPr>
            <a:picLocks noChangeAspect="1"/>
          </p:cNvPicPr>
          <p:nvPr/>
        </p:nvPicPr>
        <p:blipFill>
          <a:blip r:embed="rId7"/>
          <a:stretch>
            <a:fillRect/>
          </a:stretch>
        </p:blipFill>
        <p:spPr>
          <a:xfrm>
            <a:off x="146658" y="5688578"/>
            <a:ext cx="5394406" cy="654730"/>
          </a:xfrm>
          <a:prstGeom prst="rect">
            <a:avLst/>
          </a:prstGeom>
          <a:ln w="41275">
            <a:solidFill>
              <a:schemeClr val="accent2"/>
            </a:solidFill>
          </a:ln>
        </p:spPr>
      </p:pic>
      <p:sp>
        <p:nvSpPr>
          <p:cNvPr id="24" name="Flowchart: Internal Storage 23">
            <a:extLst>
              <a:ext uri="{FF2B5EF4-FFF2-40B4-BE49-F238E27FC236}">
                <a16:creationId xmlns:a16="http://schemas.microsoft.com/office/drawing/2014/main" id="{31BD9EF1-7A78-5C44-8D4E-6B3DD0F6A726}"/>
              </a:ext>
            </a:extLst>
          </p:cNvPr>
          <p:cNvSpPr/>
          <p:nvPr/>
        </p:nvSpPr>
        <p:spPr>
          <a:xfrm>
            <a:off x="9909389" y="5533263"/>
            <a:ext cx="2174657" cy="858091"/>
          </a:xfrm>
          <a:prstGeom prst="flowChartInternalStorag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Assign Location ID</a:t>
            </a:r>
          </a:p>
        </p:txBody>
      </p:sp>
      <p:cxnSp>
        <p:nvCxnSpPr>
          <p:cNvPr id="26" name="Straight Arrow Connector 25">
            <a:extLst>
              <a:ext uri="{FF2B5EF4-FFF2-40B4-BE49-F238E27FC236}">
                <a16:creationId xmlns:a16="http://schemas.microsoft.com/office/drawing/2014/main" id="{39B51EEA-753C-8077-DC8E-04FFFF4CFDBF}"/>
              </a:ext>
            </a:extLst>
          </p:cNvPr>
          <p:cNvCxnSpPr>
            <a:cxnSpLocks/>
            <a:stCxn id="10" idx="2"/>
            <a:endCxn id="24" idx="0"/>
          </p:cNvCxnSpPr>
          <p:nvPr/>
        </p:nvCxnSpPr>
        <p:spPr>
          <a:xfrm>
            <a:off x="9866112" y="4020816"/>
            <a:ext cx="1130606" cy="15124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E466B5E2-676C-E44D-644D-C3DA4AAB862F}"/>
              </a:ext>
            </a:extLst>
          </p:cNvPr>
          <p:cNvPicPr>
            <a:picLocks noChangeAspect="1"/>
          </p:cNvPicPr>
          <p:nvPr/>
        </p:nvPicPr>
        <p:blipFill>
          <a:blip r:embed="rId8"/>
          <a:stretch>
            <a:fillRect/>
          </a:stretch>
        </p:blipFill>
        <p:spPr>
          <a:xfrm>
            <a:off x="5686876" y="5688578"/>
            <a:ext cx="4076700" cy="762000"/>
          </a:xfrm>
          <a:prstGeom prst="rect">
            <a:avLst/>
          </a:prstGeom>
          <a:ln w="41275">
            <a:solidFill>
              <a:schemeClr val="accent2"/>
            </a:solidFill>
          </a:ln>
        </p:spPr>
      </p:pic>
    </p:spTree>
    <p:extLst>
      <p:ext uri="{BB962C8B-B14F-4D97-AF65-F5344CB8AC3E}">
        <p14:creationId xmlns:p14="http://schemas.microsoft.com/office/powerpoint/2010/main" val="121577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88D77-1EF6-EA90-11AA-C74BD314AAF7}"/>
              </a:ext>
            </a:extLst>
          </p:cNvPr>
          <p:cNvSpPr>
            <a:spLocks noGrp="1"/>
          </p:cNvSpPr>
          <p:nvPr>
            <p:ph type="ctrTitle"/>
          </p:nvPr>
        </p:nvSpPr>
        <p:spPr>
          <a:xfrm>
            <a:off x="1352549" y="2931359"/>
            <a:ext cx="7112127" cy="2271713"/>
          </a:xfrm>
        </p:spPr>
        <p:txBody>
          <a:bodyPr/>
          <a:lstStyle/>
          <a:p>
            <a:r>
              <a:rPr lang="en-US" dirty="0"/>
              <a:t>Tidy</a:t>
            </a:r>
            <a:br>
              <a:rPr lang="en-US" dirty="0"/>
            </a:br>
            <a:r>
              <a:rPr lang="en-US" dirty="0"/>
              <a:t>Transform</a:t>
            </a:r>
          </a:p>
        </p:txBody>
      </p:sp>
      <p:pic>
        <p:nvPicPr>
          <p:cNvPr id="7" name="Picture 6">
            <a:extLst>
              <a:ext uri="{FF2B5EF4-FFF2-40B4-BE49-F238E27FC236}">
                <a16:creationId xmlns:a16="http://schemas.microsoft.com/office/drawing/2014/main" id="{636A9E8E-2214-0534-04B6-5F8BC31F8C9A}"/>
              </a:ext>
            </a:extLst>
          </p:cNvPr>
          <p:cNvPicPr>
            <a:picLocks noChangeAspect="1"/>
          </p:cNvPicPr>
          <p:nvPr/>
        </p:nvPicPr>
        <p:blipFill rotWithShape="1">
          <a:blip r:embed="rId2"/>
          <a:srcRect t="2610"/>
          <a:stretch/>
        </p:blipFill>
        <p:spPr>
          <a:xfrm>
            <a:off x="209549" y="209812"/>
            <a:ext cx="11453888" cy="2366009"/>
          </a:xfrm>
          <a:prstGeom prst="rect">
            <a:avLst/>
          </a:prstGeom>
          <a:ln w="41275">
            <a:solidFill>
              <a:schemeClr val="tx1"/>
            </a:solidFill>
          </a:ln>
        </p:spPr>
      </p:pic>
      <p:sp>
        <p:nvSpPr>
          <p:cNvPr id="6" name="Flowchart: Data 5">
            <a:extLst>
              <a:ext uri="{FF2B5EF4-FFF2-40B4-BE49-F238E27FC236}">
                <a16:creationId xmlns:a16="http://schemas.microsoft.com/office/drawing/2014/main" id="{30E6F3F8-9193-3B27-1930-621D677FDB8D}"/>
              </a:ext>
            </a:extLst>
          </p:cNvPr>
          <p:cNvSpPr/>
          <p:nvPr/>
        </p:nvSpPr>
        <p:spPr>
          <a:xfrm>
            <a:off x="3590923" y="2575820"/>
            <a:ext cx="2505076" cy="1314450"/>
          </a:xfrm>
          <a:prstGeom prst="flowChartInputOutp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U.S. Job Listings</a:t>
            </a:r>
          </a:p>
        </p:txBody>
      </p:sp>
      <p:pic>
        <p:nvPicPr>
          <p:cNvPr id="8" name="Picture 7">
            <a:extLst>
              <a:ext uri="{FF2B5EF4-FFF2-40B4-BE49-F238E27FC236}">
                <a16:creationId xmlns:a16="http://schemas.microsoft.com/office/drawing/2014/main" id="{BB277EB8-6B4B-961A-FB29-2FC2969085DD}"/>
              </a:ext>
            </a:extLst>
          </p:cNvPr>
          <p:cNvPicPr>
            <a:picLocks noChangeAspect="1"/>
          </p:cNvPicPr>
          <p:nvPr/>
        </p:nvPicPr>
        <p:blipFill>
          <a:blip r:embed="rId3"/>
          <a:stretch>
            <a:fillRect/>
          </a:stretch>
        </p:blipFill>
        <p:spPr>
          <a:xfrm>
            <a:off x="432255" y="5558611"/>
            <a:ext cx="11327489" cy="1089577"/>
          </a:xfrm>
          <a:prstGeom prst="rect">
            <a:avLst/>
          </a:prstGeom>
          <a:ln w="41275">
            <a:solidFill>
              <a:schemeClr val="accent3"/>
            </a:solidFill>
          </a:ln>
        </p:spPr>
      </p:pic>
      <p:pic>
        <p:nvPicPr>
          <p:cNvPr id="11" name="Picture 10" descr="A picture containing text, clipart&#10;&#10;Description automatically generated">
            <a:extLst>
              <a:ext uri="{FF2B5EF4-FFF2-40B4-BE49-F238E27FC236}">
                <a16:creationId xmlns:a16="http://schemas.microsoft.com/office/drawing/2014/main" id="{03FD006F-4F89-C02D-CA2E-F5F89C18C2A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277430" y="2702604"/>
            <a:ext cx="4081082" cy="2729224"/>
          </a:xfrm>
          <a:prstGeom prst="rect">
            <a:avLst/>
          </a:prstGeom>
        </p:spPr>
      </p:pic>
    </p:spTree>
    <p:extLst>
      <p:ext uri="{BB962C8B-B14F-4D97-AF65-F5344CB8AC3E}">
        <p14:creationId xmlns:p14="http://schemas.microsoft.com/office/powerpoint/2010/main" val="2403380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AF28841-7946-B736-C398-80D27056E7E2}"/>
              </a:ext>
            </a:extLst>
          </p:cNvPr>
          <p:cNvPicPr>
            <a:picLocks noChangeAspect="1"/>
          </p:cNvPicPr>
          <p:nvPr/>
        </p:nvPicPr>
        <p:blipFill rotWithShape="1">
          <a:blip r:embed="rId2"/>
          <a:srcRect t="2610"/>
          <a:stretch/>
        </p:blipFill>
        <p:spPr>
          <a:xfrm>
            <a:off x="57339" y="12247"/>
            <a:ext cx="9681974" cy="1999988"/>
          </a:xfrm>
          <a:prstGeom prst="rect">
            <a:avLst/>
          </a:prstGeom>
          <a:ln w="41275">
            <a:solidFill>
              <a:schemeClr val="tx1"/>
            </a:solidFill>
          </a:ln>
        </p:spPr>
      </p:pic>
      <p:pic>
        <p:nvPicPr>
          <p:cNvPr id="12" name="Picture 11">
            <a:extLst>
              <a:ext uri="{FF2B5EF4-FFF2-40B4-BE49-F238E27FC236}">
                <a16:creationId xmlns:a16="http://schemas.microsoft.com/office/drawing/2014/main" id="{5BAE3D6B-491A-1868-6B36-DCB4D85475C1}"/>
              </a:ext>
            </a:extLst>
          </p:cNvPr>
          <p:cNvPicPr>
            <a:picLocks noChangeAspect="1"/>
          </p:cNvPicPr>
          <p:nvPr/>
        </p:nvPicPr>
        <p:blipFill>
          <a:blip r:embed="rId3"/>
          <a:stretch>
            <a:fillRect/>
          </a:stretch>
        </p:blipFill>
        <p:spPr>
          <a:xfrm>
            <a:off x="57339" y="4845765"/>
            <a:ext cx="9401175" cy="1831259"/>
          </a:xfrm>
          <a:prstGeom prst="rect">
            <a:avLst/>
          </a:prstGeom>
        </p:spPr>
      </p:pic>
      <p:pic>
        <p:nvPicPr>
          <p:cNvPr id="9" name="Picture 8">
            <a:extLst>
              <a:ext uri="{FF2B5EF4-FFF2-40B4-BE49-F238E27FC236}">
                <a16:creationId xmlns:a16="http://schemas.microsoft.com/office/drawing/2014/main" id="{C0C175D9-625E-6322-4D47-AAA007962D8D}"/>
              </a:ext>
            </a:extLst>
          </p:cNvPr>
          <p:cNvPicPr>
            <a:picLocks noChangeAspect="1"/>
          </p:cNvPicPr>
          <p:nvPr/>
        </p:nvPicPr>
        <p:blipFill>
          <a:blip r:embed="rId4"/>
          <a:stretch>
            <a:fillRect/>
          </a:stretch>
        </p:blipFill>
        <p:spPr>
          <a:xfrm>
            <a:off x="3419475" y="1131015"/>
            <a:ext cx="8772525" cy="3714750"/>
          </a:xfrm>
          <a:prstGeom prst="rect">
            <a:avLst/>
          </a:prstGeom>
        </p:spPr>
      </p:pic>
      <p:pic>
        <p:nvPicPr>
          <p:cNvPr id="13" name="Picture 12">
            <a:extLst>
              <a:ext uri="{FF2B5EF4-FFF2-40B4-BE49-F238E27FC236}">
                <a16:creationId xmlns:a16="http://schemas.microsoft.com/office/drawing/2014/main" id="{96BEE18F-48FA-EEAD-8E45-7D3153D63E4A}"/>
              </a:ext>
            </a:extLst>
          </p:cNvPr>
          <p:cNvPicPr>
            <a:picLocks noChangeAspect="1"/>
          </p:cNvPicPr>
          <p:nvPr/>
        </p:nvPicPr>
        <p:blipFill>
          <a:blip r:embed="rId5"/>
          <a:stretch>
            <a:fillRect/>
          </a:stretch>
        </p:blipFill>
        <p:spPr>
          <a:xfrm>
            <a:off x="3661041" y="5472924"/>
            <a:ext cx="8473620" cy="815067"/>
          </a:xfrm>
          <a:prstGeom prst="rect">
            <a:avLst/>
          </a:prstGeom>
          <a:ln w="41275">
            <a:solidFill>
              <a:schemeClr val="accent3"/>
            </a:solidFill>
          </a:ln>
        </p:spPr>
      </p:pic>
      <p:cxnSp>
        <p:nvCxnSpPr>
          <p:cNvPr id="15" name="Straight Arrow Connector 14">
            <a:extLst>
              <a:ext uri="{FF2B5EF4-FFF2-40B4-BE49-F238E27FC236}">
                <a16:creationId xmlns:a16="http://schemas.microsoft.com/office/drawing/2014/main" id="{F2E2F3DE-A4B6-BB85-5E42-CCF168A9CA0C}"/>
              </a:ext>
            </a:extLst>
          </p:cNvPr>
          <p:cNvCxnSpPr>
            <a:cxnSpLocks/>
          </p:cNvCxnSpPr>
          <p:nvPr/>
        </p:nvCxnSpPr>
        <p:spPr>
          <a:xfrm>
            <a:off x="1295400" y="2012235"/>
            <a:ext cx="2524125" cy="39522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62310721"/>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
  <TotalTime>794</TotalTime>
  <Words>325</Words>
  <Application>Microsoft Office PowerPoint</Application>
  <PresentationFormat>Widescreen</PresentationFormat>
  <Paragraphs>54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Metropolitan</vt:lpstr>
      <vt:lpstr>What Data Science Skills Are Most Valued?</vt:lpstr>
      <vt:lpstr>Approach</vt:lpstr>
      <vt:lpstr>Data Sources</vt:lpstr>
      <vt:lpstr>Methodology</vt:lpstr>
      <vt:lpstr>Load Datasets from Github</vt:lpstr>
      <vt:lpstr>Tidy Transform</vt:lpstr>
      <vt:lpstr>PowerPoint Presentation</vt:lpstr>
      <vt:lpstr>Tidy Transform</vt:lpstr>
      <vt:lpstr>PowerPoint Presentation</vt:lpstr>
      <vt:lpstr>Tidy Transform</vt:lpstr>
      <vt:lpstr>PowerPoint Presentation</vt:lpstr>
      <vt:lpstr>Load into Google Cloud</vt:lpstr>
      <vt:lpstr>Database Model</vt:lpstr>
      <vt:lpstr>Google Cloud MySQL Instance</vt:lpstr>
      <vt:lpstr>Create Script</vt:lpstr>
      <vt:lpstr>Load Dataframes to Database</vt:lpstr>
      <vt:lpstr>Analysis</vt:lpstr>
      <vt:lpstr>What are the Top 20 Most Frequently Mentioned Job Skills?</vt:lpstr>
      <vt:lpstr>How many skills are included per job listing?</vt:lpstr>
      <vt:lpstr>Does the number of skills per job vary based on the population of the job's location?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Data Science skills are most valued?</dc:title>
  <dc:creator>Jennifer Abinette</dc:creator>
  <cp:lastModifiedBy>Avery Davidowitz</cp:lastModifiedBy>
  <cp:revision>18</cp:revision>
  <dcterms:created xsi:type="dcterms:W3CDTF">2022-10-24T14:28:30Z</dcterms:created>
  <dcterms:modified xsi:type="dcterms:W3CDTF">2022-10-26T01:12:21Z</dcterms:modified>
</cp:coreProperties>
</file>