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2" r:id="rId6"/>
    <p:sldId id="269" r:id="rId7"/>
    <p:sldId id="280" r:id="rId8"/>
    <p:sldId id="267" r:id="rId9"/>
    <p:sldId id="282" r:id="rId10"/>
    <p:sldId id="283" r:id="rId11"/>
    <p:sldId id="261" r:id="rId12"/>
    <p:sldId id="271" r:id="rId13"/>
    <p:sldId id="272" r:id="rId14"/>
    <p:sldId id="263" r:id="rId15"/>
    <p:sldId id="274" r:id="rId16"/>
    <p:sldId id="275" r:id="rId17"/>
    <p:sldId id="277" r:id="rId18"/>
    <p:sldId id="276" r:id="rId19"/>
    <p:sldId id="278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/>
      <dgm:spPr/>
      <dgm:t>
        <a:bodyPr/>
        <a:lstStyle/>
        <a:p>
          <a:r>
            <a:rPr lang="en-US" dirty="0"/>
            <a:t>Load datasets from </a:t>
          </a:r>
          <a:r>
            <a:rPr lang="en-US" dirty="0" err="1"/>
            <a:t>Github</a:t>
          </a:r>
          <a:r>
            <a:rPr lang="en-US" dirty="0"/>
            <a:t> Repository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/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/>
        </a:p>
      </dgm:t>
    </dgm:pt>
    <dgm:pt modelId="{782662B3-57B8-4531-B2F3-0460868C7A52}">
      <dgm:prSet/>
      <dgm:spPr/>
      <dgm:t>
        <a:bodyPr/>
        <a:lstStyle/>
        <a:p>
          <a:r>
            <a:rPr lang="en-US"/>
            <a:t>Tidy/Transform in R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/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/>
        </a:p>
      </dgm:t>
    </dgm:pt>
    <dgm:pt modelId="{FB8B59D5-A925-4DBE-8135-0DB908F56130}">
      <dgm:prSet/>
      <dgm:spPr/>
      <dgm:t>
        <a:bodyPr/>
        <a:lstStyle/>
        <a:p>
          <a:r>
            <a:rPr lang="en-US" dirty="0"/>
            <a:t>Load into Google Cloud MySQL Database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/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/>
        </a:p>
      </dgm:t>
    </dgm:pt>
    <dgm:pt modelId="{B2E9FFA3-752E-48CD-A1D4-7FBA10F658EB}">
      <dgm:prSet/>
      <dgm:spPr/>
      <dgm:t>
        <a:bodyPr/>
        <a:lstStyle/>
        <a:p>
          <a:r>
            <a:rPr lang="en-US"/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/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/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18151-F0CB-41BD-97A0-7BAB39CC695E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A75E787C-0611-472C-A5C9-283C9FE7468F}">
      <dgm:prSet phldrT="[Text]"/>
      <dgm:spPr/>
      <dgm:t>
        <a:bodyPr/>
        <a:lstStyle/>
        <a:p>
          <a:pPr algn="ctr"/>
          <a:r>
            <a:rPr lang="en-US" dirty="0"/>
            <a:t>Connections</a:t>
          </a:r>
        </a:p>
      </dgm:t>
    </dgm:pt>
    <dgm:pt modelId="{CFA995EC-23DD-426A-84DE-D7451E84819B}" type="parTrans" cxnId="{F03C0698-F742-44A7-8F8A-622EC9DE091C}">
      <dgm:prSet/>
      <dgm:spPr/>
      <dgm:t>
        <a:bodyPr/>
        <a:lstStyle/>
        <a:p>
          <a:pPr algn="l"/>
          <a:endParaRPr lang="en-US"/>
        </a:p>
      </dgm:t>
    </dgm:pt>
    <dgm:pt modelId="{D8214049-CC20-40DA-B9B6-2C5078BBEA79}" type="sibTrans" cxnId="{F03C0698-F742-44A7-8F8A-622EC9DE091C}">
      <dgm:prSet/>
      <dgm:spPr/>
      <dgm:t>
        <a:bodyPr/>
        <a:lstStyle/>
        <a:p>
          <a:pPr algn="l"/>
          <a:endParaRPr lang="en-US"/>
        </a:p>
      </dgm:t>
    </dgm:pt>
    <dgm:pt modelId="{D38A2EC7-BD51-4717-BF4A-BD27E6C5C6EC}">
      <dgm:prSet phldrT="[Text]"/>
      <dgm:spPr/>
      <dgm:t>
        <a:bodyPr/>
        <a:lstStyle/>
        <a:p>
          <a:pPr algn="ctr"/>
          <a:r>
            <a:rPr lang="en-US" dirty="0"/>
            <a:t>Users</a:t>
          </a:r>
        </a:p>
      </dgm:t>
    </dgm:pt>
    <dgm:pt modelId="{636F80AA-E0D7-492D-BA8F-B9A967B4F633}" type="parTrans" cxnId="{EF419213-9D69-4A42-AD86-DDAB759E5ACB}">
      <dgm:prSet/>
      <dgm:spPr/>
      <dgm:t>
        <a:bodyPr/>
        <a:lstStyle/>
        <a:p>
          <a:pPr algn="l"/>
          <a:endParaRPr lang="en-US"/>
        </a:p>
      </dgm:t>
    </dgm:pt>
    <dgm:pt modelId="{E7C56718-8DC9-4E66-914D-1AEAA0B5E9D2}" type="sibTrans" cxnId="{EF419213-9D69-4A42-AD86-DDAB759E5ACB}">
      <dgm:prSet/>
      <dgm:spPr/>
      <dgm:t>
        <a:bodyPr/>
        <a:lstStyle/>
        <a:p>
          <a:pPr algn="l"/>
          <a:endParaRPr lang="en-US"/>
        </a:p>
      </dgm:t>
    </dgm:pt>
    <dgm:pt modelId="{DAE4EC70-CBC7-4807-ADB5-1D3B8E87A286}" type="pres">
      <dgm:prSet presAssocID="{9A618151-F0CB-41BD-97A0-7BAB39CC695E}" presName="Name0" presStyleCnt="0">
        <dgm:presLayoutVars>
          <dgm:resizeHandles/>
        </dgm:presLayoutVars>
      </dgm:prSet>
      <dgm:spPr/>
    </dgm:pt>
    <dgm:pt modelId="{1233C110-9DDC-4438-8C5F-FCBEFCE69CBE}" type="pres">
      <dgm:prSet presAssocID="{A75E787C-0611-472C-A5C9-283C9FE7468F}" presName="text" presStyleLbl="node1" presStyleIdx="0" presStyleCnt="2">
        <dgm:presLayoutVars>
          <dgm:bulletEnabled val="1"/>
        </dgm:presLayoutVars>
      </dgm:prSet>
      <dgm:spPr>
        <a:prstGeom prst="flowChartDecision">
          <a:avLst/>
        </a:prstGeom>
      </dgm:spPr>
    </dgm:pt>
    <dgm:pt modelId="{6A97A666-F567-4C95-9004-16A65361EF05}" type="pres">
      <dgm:prSet presAssocID="{D8214049-CC20-40DA-B9B6-2C5078BBEA79}" presName="space" presStyleCnt="0"/>
      <dgm:spPr/>
    </dgm:pt>
    <dgm:pt modelId="{DBACC716-F6B1-4238-A5C4-7DC6DA617308}" type="pres">
      <dgm:prSet presAssocID="{D38A2EC7-BD51-4717-BF4A-BD27E6C5C6EC}" presName="text" presStyleLbl="node1" presStyleIdx="1" presStyleCnt="2" custScaleX="205725" custLinFactNeighborX="-50730" custLinFactNeighborY="65613">
        <dgm:presLayoutVars>
          <dgm:bulletEnabled val="1"/>
        </dgm:presLayoutVars>
      </dgm:prSet>
      <dgm:spPr>
        <a:prstGeom prst="flowChartDecision">
          <a:avLst/>
        </a:prstGeom>
      </dgm:spPr>
    </dgm:pt>
  </dgm:ptLst>
  <dgm:cxnLst>
    <dgm:cxn modelId="{EF419213-9D69-4A42-AD86-DDAB759E5ACB}" srcId="{9A618151-F0CB-41BD-97A0-7BAB39CC695E}" destId="{D38A2EC7-BD51-4717-BF4A-BD27E6C5C6EC}" srcOrd="1" destOrd="0" parTransId="{636F80AA-E0D7-492D-BA8F-B9A967B4F633}" sibTransId="{E7C56718-8DC9-4E66-914D-1AEAA0B5E9D2}"/>
    <dgm:cxn modelId="{CDAB392F-5D80-4CAA-BD40-08E5B36552E5}" type="presOf" srcId="{A75E787C-0611-472C-A5C9-283C9FE7468F}" destId="{1233C110-9DDC-4438-8C5F-FCBEFCE69CBE}" srcOrd="0" destOrd="0" presId="urn:diagrams.loki3.com/VaryingWidthList"/>
    <dgm:cxn modelId="{46EE5993-1DEE-4910-84BB-6FC34BB49CD4}" type="presOf" srcId="{9A618151-F0CB-41BD-97A0-7BAB39CC695E}" destId="{DAE4EC70-CBC7-4807-ADB5-1D3B8E87A286}" srcOrd="0" destOrd="0" presId="urn:diagrams.loki3.com/VaryingWidthList"/>
    <dgm:cxn modelId="{F03C0698-F742-44A7-8F8A-622EC9DE091C}" srcId="{9A618151-F0CB-41BD-97A0-7BAB39CC695E}" destId="{A75E787C-0611-472C-A5C9-283C9FE7468F}" srcOrd="0" destOrd="0" parTransId="{CFA995EC-23DD-426A-84DE-D7451E84819B}" sibTransId="{D8214049-CC20-40DA-B9B6-2C5078BBEA79}"/>
    <dgm:cxn modelId="{61F5A99E-D5B6-44CE-AA07-4B2453FF6C09}" type="presOf" srcId="{D38A2EC7-BD51-4717-BF4A-BD27E6C5C6EC}" destId="{DBACC716-F6B1-4238-A5C4-7DC6DA617308}" srcOrd="0" destOrd="0" presId="urn:diagrams.loki3.com/VaryingWidthList"/>
    <dgm:cxn modelId="{8FBE2E6F-810E-4325-BD75-2FD8AC4FA292}" type="presParOf" srcId="{DAE4EC70-CBC7-4807-ADB5-1D3B8E87A286}" destId="{1233C110-9DDC-4438-8C5F-FCBEFCE69CBE}" srcOrd="0" destOrd="0" presId="urn:diagrams.loki3.com/VaryingWidthList"/>
    <dgm:cxn modelId="{3A2D2016-5BD2-4723-8E7E-D7C7762F923F}" type="presParOf" srcId="{DAE4EC70-CBC7-4807-ADB5-1D3B8E87A286}" destId="{6A97A666-F567-4C95-9004-16A65361EF05}" srcOrd="1" destOrd="0" presId="urn:diagrams.loki3.com/VaryingWidthList"/>
    <dgm:cxn modelId="{54E4B3F2-3066-4D68-93D6-B6EB478696C0}" type="presParOf" srcId="{DAE4EC70-CBC7-4807-ADB5-1D3B8E87A286}" destId="{DBACC716-F6B1-4238-A5C4-7DC6DA617308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datasets from </a:t>
          </a:r>
          <a:r>
            <a:rPr lang="en-US" sz="2200" kern="1200" dirty="0" err="1"/>
            <a:t>Github</a:t>
          </a:r>
          <a:r>
            <a:rPr lang="en-US" sz="2200" kern="1200" dirty="0"/>
            <a:t> Repository into R</a:t>
          </a:r>
        </a:p>
      </dsp:txBody>
      <dsp:txXfrm>
        <a:off x="1334496" y="2279"/>
        <a:ext cx="4920227" cy="1155408"/>
      </dsp:txXfrm>
    </dsp:sp>
    <dsp:sp modelId="{9EB2973D-81F9-4B29-86DA-D88678BF3678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Tidy/Transform in R</a:t>
          </a:r>
        </a:p>
      </dsp:txBody>
      <dsp:txXfrm>
        <a:off x="1334496" y="1446540"/>
        <a:ext cx="4920227" cy="1155408"/>
      </dsp:txXfrm>
    </dsp:sp>
    <dsp:sp modelId="{138E5900-E594-420F-9427-13913D5DF36F}">
      <dsp:nvSpPr>
        <dsp:cNvPr id="0" name=""/>
        <dsp:cNvSpPr/>
      </dsp:nvSpPr>
      <dsp:spPr>
        <a:xfrm>
          <a:off x="0" y="2873042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into Google Cloud MySQL Database</a:t>
          </a:r>
        </a:p>
      </dsp:txBody>
      <dsp:txXfrm>
        <a:off x="1334496" y="2890801"/>
        <a:ext cx="4920227" cy="1155408"/>
      </dsp:txXfrm>
    </dsp:sp>
    <dsp:sp modelId="{F360BF16-71BA-48F8-840E-2A5FE95D0826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Conduct analyses in R</a:t>
          </a:r>
        </a:p>
      </dsp:txBody>
      <dsp:txXfrm>
        <a:off x="1334496" y="4335061"/>
        <a:ext cx="4920227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3C110-9DDC-4438-8C5F-FCBEFCE69CBE}">
      <dsp:nvSpPr>
        <dsp:cNvPr id="0" name=""/>
        <dsp:cNvSpPr/>
      </dsp:nvSpPr>
      <dsp:spPr>
        <a:xfrm>
          <a:off x="0" y="41"/>
          <a:ext cx="3302492" cy="1645033"/>
        </a:xfrm>
        <a:prstGeom prst="flowChartDecis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Connections</a:t>
          </a:r>
        </a:p>
      </dsp:txBody>
      <dsp:txXfrm>
        <a:off x="825623" y="411299"/>
        <a:ext cx="1651246" cy="822517"/>
      </dsp:txXfrm>
    </dsp:sp>
    <dsp:sp modelId="{DBACC716-F6B1-4238-A5C4-7DC6DA617308}">
      <dsp:nvSpPr>
        <dsp:cNvPr id="0" name=""/>
        <dsp:cNvSpPr/>
      </dsp:nvSpPr>
      <dsp:spPr>
        <a:xfrm>
          <a:off x="0" y="1727368"/>
          <a:ext cx="3302492" cy="1645033"/>
        </a:xfrm>
        <a:prstGeom prst="flowChartDecision">
          <a:avLst/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</a:t>
          </a:r>
        </a:p>
      </dsp:txBody>
      <dsp:txXfrm>
        <a:off x="825623" y="2138626"/>
        <a:ext cx="1651246" cy="822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7AA473-D82F-4EFF-9DF7-AE6D83C51288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9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4EB293-A316-472D-A8B4-6947CF1A12B7}" type="datetime1">
              <a:rPr lang="en-US" smtClean="0"/>
              <a:t>10/26/2022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urfiniteworld.com/2017/07/22/researchers-have-been-underestimating-the-cost-of-wind-and-solar/comment-page-1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pixabay.com/illustrations/magician-circus-rabbit-out-hat-365951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744639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llthetropes.org/wiki/Gorgeous_Garment_Generation" TargetMode="Externa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1B684AC6-7256-3AF0-23F4-4B944A067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8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41DF6-C78E-C428-3903-2824B73F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1245505" cy="29363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Data Science Skills </a:t>
            </a:r>
            <a:r>
              <a:rPr lang="en-US" dirty="0"/>
              <a:t>A</a:t>
            </a:r>
            <a:r>
              <a:rPr lang="en-US" dirty="0">
                <a:solidFill>
                  <a:srgbClr val="FFFFFF"/>
                </a:solidFill>
              </a:rPr>
              <a:t>re Most </a:t>
            </a:r>
            <a:r>
              <a:rPr lang="en-US" dirty="0"/>
              <a:t>V</a:t>
            </a:r>
            <a:r>
              <a:rPr lang="en-US" dirty="0">
                <a:solidFill>
                  <a:srgbClr val="FFFFFF"/>
                </a:solidFill>
              </a:rPr>
              <a:t>alued?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9B91F-9A85-4F2B-5366-51BCA3FE9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Jennifer Abinette</a:t>
            </a:r>
          </a:p>
          <a:p>
            <a:r>
              <a:rPr lang="en-US" dirty="0">
                <a:solidFill>
                  <a:srgbClr val="FFFFFF"/>
                </a:solidFill>
              </a:rPr>
              <a:t>Avery </a:t>
            </a:r>
            <a:r>
              <a:rPr lang="en-US" dirty="0" err="1">
                <a:solidFill>
                  <a:srgbClr val="FFFFFF"/>
                </a:solidFill>
              </a:rPr>
              <a:t>Davidowitz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A person with long hair">
            <a:extLst>
              <a:ext uri="{FF2B5EF4-FFF2-40B4-BE49-F238E27FC236}">
                <a16:creationId xmlns:a16="http://schemas.microsoft.com/office/drawing/2014/main" id="{438B23C7-D285-11FF-EB17-778AA5DC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43151" y="3488284"/>
            <a:ext cx="8348848" cy="33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5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225347" y="379784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Job Listings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284A3-FEC5-155C-3CA6-434CA05FB52E}"/>
              </a:ext>
            </a:extLst>
          </p:cNvPr>
          <p:cNvSpPr txBox="1"/>
          <p:nvPr/>
        </p:nvSpPr>
        <p:spPr>
          <a:xfrm>
            <a:off x="2944368" y="379784"/>
            <a:ext cx="711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Things to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Refine listings to only Data Science/Scientist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Prepare data to join with Location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AD039-5813-7447-AACC-28EAC32B3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"/>
          <a:stretch/>
        </p:blipFill>
        <p:spPr>
          <a:xfrm>
            <a:off x="477324" y="1784440"/>
            <a:ext cx="11453888" cy="2366009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9F2CE9-B99B-5092-CB87-045F79310BE8}"/>
              </a:ext>
            </a:extLst>
          </p:cNvPr>
          <p:cNvSpPr/>
          <p:nvPr/>
        </p:nvSpPr>
        <p:spPr>
          <a:xfrm>
            <a:off x="10844784" y="1968606"/>
            <a:ext cx="1086428" cy="2181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94D94-544A-3287-DDFE-E598A0F04AA8}"/>
              </a:ext>
            </a:extLst>
          </p:cNvPr>
          <p:cNvSpPr/>
          <p:nvPr/>
        </p:nvSpPr>
        <p:spPr>
          <a:xfrm>
            <a:off x="488176" y="1929490"/>
            <a:ext cx="844503" cy="2220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712FF5-FD97-C43C-7366-72CE4A046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92483" y="3236763"/>
            <a:ext cx="2974759" cy="1989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6CAE5-2393-18F6-23BA-10D562EB0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9" y="5388639"/>
            <a:ext cx="11327489" cy="1089577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41C654E7-F805-EC86-6F3C-A64DE3F51F2A}"/>
              </a:ext>
            </a:extLst>
          </p:cNvPr>
          <p:cNvSpPr/>
          <p:nvPr/>
        </p:nvSpPr>
        <p:spPr>
          <a:xfrm>
            <a:off x="9592246" y="5226133"/>
            <a:ext cx="2505076" cy="131445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Table</a:t>
            </a:r>
          </a:p>
        </p:txBody>
      </p:sp>
    </p:spTree>
    <p:extLst>
      <p:ext uri="{BB962C8B-B14F-4D97-AF65-F5344CB8AC3E}">
        <p14:creationId xmlns:p14="http://schemas.microsoft.com/office/powerpoint/2010/main" val="14931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AE3D6B-491A-1868-6B36-DCB4D854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7" y="3878316"/>
            <a:ext cx="9351837" cy="1821649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175D9-625E-6322-4D47-AAA00796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7" y="58291"/>
            <a:ext cx="9351837" cy="3960062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BEE18F-48FA-EEAD-8E45-7D3153D6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7" y="5820396"/>
            <a:ext cx="8473620" cy="815067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4190B-E8A0-56C4-12D1-B4038ED46839}"/>
              </a:ext>
            </a:extLst>
          </p:cNvPr>
          <p:cNvSpPr txBox="1"/>
          <p:nvPr/>
        </p:nvSpPr>
        <p:spPr>
          <a:xfrm>
            <a:off x="9667875" y="0"/>
            <a:ext cx="2524125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str_to_upper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str_detect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subset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seq</a:t>
            </a:r>
          </a:p>
          <a:p>
            <a:r>
              <a:rPr lang="en-US" sz="3200" b="1" dirty="0" err="1">
                <a:solidFill>
                  <a:schemeClr val="accent1"/>
                </a:solidFill>
              </a:rPr>
              <a:t>nrow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str_split_fixed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C5FEFE-D922-C763-4EAA-C12D0560E88F}"/>
              </a:ext>
            </a:extLst>
          </p:cNvPr>
          <p:cNvSpPr/>
          <p:nvPr/>
        </p:nvSpPr>
        <p:spPr>
          <a:xfrm>
            <a:off x="2508651" y="3300257"/>
            <a:ext cx="4193989" cy="2391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23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8D77-1EF6-EA90-11AA-C74BD314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" y="2841775"/>
            <a:ext cx="7112127" cy="2271713"/>
          </a:xfrm>
        </p:spPr>
        <p:txBody>
          <a:bodyPr/>
          <a:lstStyle/>
          <a:p>
            <a:r>
              <a:rPr lang="en-US" dirty="0"/>
              <a:t>Tidy</a:t>
            </a:r>
            <a:br>
              <a:rPr lang="en-US" dirty="0"/>
            </a:br>
            <a:r>
              <a:rPr lang="en-US" dirty="0"/>
              <a:t>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A9E8E-2214-0534-04B6-5F8BC31F8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"/>
          <a:stretch/>
        </p:blipFill>
        <p:spPr>
          <a:xfrm>
            <a:off x="128778" y="452142"/>
            <a:ext cx="8791576" cy="1816060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9301162" y="644983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Listings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97BFB-1B26-82B1-CAE3-5506226E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97" y="5612942"/>
            <a:ext cx="9877425" cy="1200150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35C4D-1C69-D01C-9586-1CD3D37C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29" y="2488362"/>
            <a:ext cx="6343650" cy="1447929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4" name="Flowchart: Data 3">
            <a:extLst>
              <a:ext uri="{FF2B5EF4-FFF2-40B4-BE49-F238E27FC236}">
                <a16:creationId xmlns:a16="http://schemas.microsoft.com/office/drawing/2014/main" id="{A282B198-11A4-F591-CE20-42F1B0529D54}"/>
              </a:ext>
            </a:extLst>
          </p:cNvPr>
          <p:cNvSpPr/>
          <p:nvPr/>
        </p:nvSpPr>
        <p:spPr>
          <a:xfrm>
            <a:off x="3109911" y="2488362"/>
            <a:ext cx="2392531" cy="129757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List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79241C57-CCF5-3BC5-E2DA-3E0F8916B472}"/>
              </a:ext>
            </a:extLst>
          </p:cNvPr>
          <p:cNvSpPr/>
          <p:nvPr/>
        </p:nvSpPr>
        <p:spPr>
          <a:xfrm>
            <a:off x="128778" y="5555792"/>
            <a:ext cx="1973179" cy="125730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Skills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C6C56-B637-AE4F-62A5-9FA19B66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22" y="4374579"/>
            <a:ext cx="5547000" cy="1136680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66D87B9-26CE-17F0-D1E5-83E638298C5B}"/>
              </a:ext>
            </a:extLst>
          </p:cNvPr>
          <p:cNvSpPr/>
          <p:nvPr/>
        </p:nvSpPr>
        <p:spPr>
          <a:xfrm>
            <a:off x="4279793" y="4253959"/>
            <a:ext cx="1973179" cy="125730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 Table</a:t>
            </a:r>
          </a:p>
        </p:txBody>
      </p:sp>
    </p:spTree>
    <p:extLst>
      <p:ext uri="{BB962C8B-B14F-4D97-AF65-F5344CB8AC3E}">
        <p14:creationId xmlns:p14="http://schemas.microsoft.com/office/powerpoint/2010/main" val="1857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8A473-0159-B3D2-2ADD-819DB29A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9" y="5533410"/>
            <a:ext cx="9877425" cy="1200150"/>
          </a:xfrm>
          <a:prstGeom prst="rect">
            <a:avLst/>
          </a:prstGeom>
          <a:ln w="41275">
            <a:solidFill>
              <a:schemeClr val="accent3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80BAF-4770-DCAE-3310-01B9FF39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03804"/>
            <a:ext cx="6343650" cy="1162050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8AC84-974D-A9EF-6B22-FEE8FC8A6647}"/>
              </a:ext>
            </a:extLst>
          </p:cNvPr>
          <p:cNvSpPr txBox="1"/>
          <p:nvPr/>
        </p:nvSpPr>
        <p:spPr>
          <a:xfrm>
            <a:off x="0" y="-1"/>
            <a:ext cx="2727158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subset </a:t>
            </a:r>
            <a:r>
              <a:rPr lang="en-US" sz="3200" b="1" dirty="0" err="1">
                <a:solidFill>
                  <a:schemeClr val="accent1"/>
                </a:solidFill>
              </a:rPr>
              <a:t>str_replace_all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str_detect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3BBBC-6BAF-10C7-A145-8E758414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76" y="2247489"/>
            <a:ext cx="11764365" cy="2377634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B1574F-E615-92AF-89C6-08F3721047F9}"/>
              </a:ext>
            </a:extLst>
          </p:cNvPr>
          <p:cNvSpPr/>
          <p:nvPr/>
        </p:nvSpPr>
        <p:spPr>
          <a:xfrm>
            <a:off x="3150326" y="2822322"/>
            <a:ext cx="6609347" cy="429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D758B-64A3-AA9C-9BD1-E9FDE5B8867E}"/>
              </a:ext>
            </a:extLst>
          </p:cNvPr>
          <p:cNvSpPr/>
          <p:nvPr/>
        </p:nvSpPr>
        <p:spPr>
          <a:xfrm>
            <a:off x="213818" y="4261282"/>
            <a:ext cx="8317624" cy="363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63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B7F1A-867A-4E4C-696A-65CD57C2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1498"/>
            <a:ext cx="12192000" cy="1837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dirty="0"/>
              <a:t>Load into Google Cloud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nature, dark, clouds, cloud&#10;&#10;Description automatically generated">
            <a:extLst>
              <a:ext uri="{FF2B5EF4-FFF2-40B4-BE49-F238E27FC236}">
                <a16:creationId xmlns:a16="http://schemas.microsoft.com/office/drawing/2014/main" id="{33494507-99BD-7283-3962-C4D37DBCA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" y="-1"/>
            <a:ext cx="12192003" cy="5294377"/>
          </a:xfrm>
          <a:prstGeom prst="rect">
            <a:avLst/>
          </a:prstGeom>
        </p:spPr>
      </p:pic>
      <p:pic>
        <p:nvPicPr>
          <p:cNvPr id="3" name="Graphic 2" descr="Upload with solid fill">
            <a:extLst>
              <a:ext uri="{FF2B5EF4-FFF2-40B4-BE49-F238E27FC236}">
                <a16:creationId xmlns:a16="http://schemas.microsoft.com/office/drawing/2014/main" id="{39F36DC7-A916-EAE5-95D3-5CBBEA67D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170" y="3429000"/>
            <a:ext cx="1949958" cy="19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8B7A2E-8778-142A-F20A-4B9138EA3D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4610239"/>
            <a:ext cx="6923056" cy="204766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9F0A20-091B-2230-8615-6C9F16C92BC9}"/>
              </a:ext>
            </a:extLst>
          </p:cNvPr>
          <p:cNvSpPr/>
          <p:nvPr/>
        </p:nvSpPr>
        <p:spPr>
          <a:xfrm>
            <a:off x="7412854" y="0"/>
            <a:ext cx="477914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58093-91CD-2BBC-796B-A1E70402F432}"/>
              </a:ext>
            </a:extLst>
          </p:cNvPr>
          <p:cNvGrpSpPr/>
          <p:nvPr/>
        </p:nvGrpSpPr>
        <p:grpSpPr>
          <a:xfrm>
            <a:off x="342254" y="641229"/>
            <a:ext cx="6873739" cy="3818090"/>
            <a:chOff x="4554245" y="593238"/>
            <a:chExt cx="8304567" cy="619489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8120F5-6901-E6E7-CA47-751CD9A1D86E}"/>
                </a:ext>
              </a:extLst>
            </p:cNvPr>
            <p:cNvSpPr/>
            <p:nvPr/>
          </p:nvSpPr>
          <p:spPr>
            <a:xfrm>
              <a:off x="4554245" y="593238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3C5617-3DEC-5416-4C04-A7EEEC4DE228}"/>
                </a:ext>
              </a:extLst>
            </p:cNvPr>
            <p:cNvSpPr/>
            <p:nvPr/>
          </p:nvSpPr>
          <p:spPr>
            <a:xfrm>
              <a:off x="5713465" y="593239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MySQL Workbench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9F6123-94FD-3748-43B3-6C17A0D7AFE6}"/>
                </a:ext>
              </a:extLst>
            </p:cNvPr>
            <p:cNvSpPr/>
            <p:nvPr/>
          </p:nvSpPr>
          <p:spPr>
            <a:xfrm>
              <a:off x="4554245" y="2106193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3189938"/>
                <a:satOff val="-4502"/>
                <a:lumOff val="-196"/>
                <a:alphaOff val="0"/>
              </a:schemeClr>
            </a:lnRef>
            <a:fillRef idx="1">
              <a:schemeClr val="accent3">
                <a:hueOff val="3189938"/>
                <a:satOff val="-4502"/>
                <a:lumOff val="-196"/>
                <a:alphaOff val="0"/>
              </a:schemeClr>
            </a:fillRef>
            <a:effectRef idx="0">
              <a:schemeClr val="accent3">
                <a:hueOff val="3189938"/>
                <a:satOff val="-4502"/>
                <a:lumOff val="-1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150AE2-4878-7E6B-601A-4A2A1DB91BE2}"/>
                </a:ext>
              </a:extLst>
            </p:cNvPr>
            <p:cNvSpPr/>
            <p:nvPr/>
          </p:nvSpPr>
          <p:spPr>
            <a:xfrm>
              <a:off x="5713465" y="2106194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3">
                <a:hueOff val="3189938"/>
                <a:satOff val="-4502"/>
                <a:lumOff val="-19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Schema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5FC7BE-AE34-045D-84F1-AC4FA0682D6C}"/>
                </a:ext>
              </a:extLst>
            </p:cNvPr>
            <p:cNvSpPr/>
            <p:nvPr/>
          </p:nvSpPr>
          <p:spPr>
            <a:xfrm>
              <a:off x="4554245" y="3619148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6379876"/>
                <a:satOff val="-9003"/>
                <a:lumOff val="-392"/>
                <a:alphaOff val="0"/>
              </a:schemeClr>
            </a:lnRef>
            <a:fillRef idx="1">
              <a:schemeClr val="accent3">
                <a:hueOff val="6379876"/>
                <a:satOff val="-9003"/>
                <a:lumOff val="-392"/>
                <a:alphaOff val="0"/>
              </a:schemeClr>
            </a:fillRef>
            <a:effectRef idx="0">
              <a:schemeClr val="accent3">
                <a:hueOff val="6379876"/>
                <a:satOff val="-9003"/>
                <a:lumOff val="-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54148A-217F-9079-91CE-F2158FC70709}"/>
                </a:ext>
              </a:extLst>
            </p:cNvPr>
            <p:cNvSpPr/>
            <p:nvPr/>
          </p:nvSpPr>
          <p:spPr>
            <a:xfrm>
              <a:off x="5713465" y="3619149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3">
                <a:hueOff val="6379876"/>
                <a:satOff val="-9003"/>
                <a:lumOff val="-39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ER Diagram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6735D2-C8DC-F836-F203-287D6CAA7381}"/>
                </a:ext>
              </a:extLst>
            </p:cNvPr>
            <p:cNvSpPr/>
            <p:nvPr/>
          </p:nvSpPr>
          <p:spPr>
            <a:xfrm>
              <a:off x="4554245" y="5132103"/>
              <a:ext cx="1159221" cy="1656030"/>
            </a:xfrm>
            <a:custGeom>
              <a:avLst/>
              <a:gdLst>
                <a:gd name="connsiteX0" fmla="*/ 0 w 1656029"/>
                <a:gd name="connsiteY0" fmla="*/ 0 h 1159220"/>
                <a:gd name="connsiteX1" fmla="*/ 1076419 w 1656029"/>
                <a:gd name="connsiteY1" fmla="*/ 0 h 1159220"/>
                <a:gd name="connsiteX2" fmla="*/ 1656029 w 1656029"/>
                <a:gd name="connsiteY2" fmla="*/ 579610 h 1159220"/>
                <a:gd name="connsiteX3" fmla="*/ 1076419 w 1656029"/>
                <a:gd name="connsiteY3" fmla="*/ 1159220 h 1159220"/>
                <a:gd name="connsiteX4" fmla="*/ 0 w 1656029"/>
                <a:gd name="connsiteY4" fmla="*/ 1159220 h 1159220"/>
                <a:gd name="connsiteX5" fmla="*/ 579610 w 1656029"/>
                <a:gd name="connsiteY5" fmla="*/ 579610 h 1159220"/>
                <a:gd name="connsiteX6" fmla="*/ 0 w 1656029"/>
                <a:gd name="connsiteY6" fmla="*/ 0 h 115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029" h="1159220">
                  <a:moveTo>
                    <a:pt x="1656028" y="0"/>
                  </a:moveTo>
                  <a:lnTo>
                    <a:pt x="1656028" y="753493"/>
                  </a:lnTo>
                  <a:lnTo>
                    <a:pt x="828015" y="1159220"/>
                  </a:lnTo>
                  <a:lnTo>
                    <a:pt x="1" y="753493"/>
                  </a:lnTo>
                  <a:lnTo>
                    <a:pt x="1" y="0"/>
                  </a:lnTo>
                  <a:lnTo>
                    <a:pt x="828015" y="405727"/>
                  </a:lnTo>
                  <a:lnTo>
                    <a:pt x="1656028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9569813"/>
                <a:satOff val="-13505"/>
                <a:lumOff val="-588"/>
                <a:alphaOff val="0"/>
              </a:schemeClr>
            </a:lnRef>
            <a:fillRef idx="1">
              <a:schemeClr val="accent3">
                <a:hueOff val="9569813"/>
                <a:satOff val="-13505"/>
                <a:lumOff val="-588"/>
                <a:alphaOff val="0"/>
              </a:schemeClr>
            </a:fillRef>
            <a:effectRef idx="0">
              <a:schemeClr val="accent3">
                <a:hueOff val="9569813"/>
                <a:satOff val="-13505"/>
                <a:lumOff val="-5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1" tIns="599930" rIns="20320" bIns="599931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F71C56-CD0E-B748-566C-B37422F8C0F6}"/>
                </a:ext>
              </a:extLst>
            </p:cNvPr>
            <p:cNvSpPr/>
            <p:nvPr/>
          </p:nvSpPr>
          <p:spPr>
            <a:xfrm>
              <a:off x="5713465" y="5132102"/>
              <a:ext cx="7145347" cy="1076420"/>
            </a:xfrm>
            <a:custGeom>
              <a:avLst/>
              <a:gdLst>
                <a:gd name="connsiteX0" fmla="*/ 179407 w 1076419"/>
                <a:gd name="connsiteY0" fmla="*/ 0 h 7145346"/>
                <a:gd name="connsiteX1" fmla="*/ 897012 w 1076419"/>
                <a:gd name="connsiteY1" fmla="*/ 0 h 7145346"/>
                <a:gd name="connsiteX2" fmla="*/ 1076419 w 1076419"/>
                <a:gd name="connsiteY2" fmla="*/ 179407 h 7145346"/>
                <a:gd name="connsiteX3" fmla="*/ 1076419 w 1076419"/>
                <a:gd name="connsiteY3" fmla="*/ 7145346 h 7145346"/>
                <a:gd name="connsiteX4" fmla="*/ 1076419 w 1076419"/>
                <a:gd name="connsiteY4" fmla="*/ 7145346 h 7145346"/>
                <a:gd name="connsiteX5" fmla="*/ 0 w 1076419"/>
                <a:gd name="connsiteY5" fmla="*/ 7145346 h 7145346"/>
                <a:gd name="connsiteX6" fmla="*/ 0 w 1076419"/>
                <a:gd name="connsiteY6" fmla="*/ 7145346 h 7145346"/>
                <a:gd name="connsiteX7" fmla="*/ 0 w 1076419"/>
                <a:gd name="connsiteY7" fmla="*/ 179407 h 7145346"/>
                <a:gd name="connsiteX8" fmla="*/ 179407 w 1076419"/>
                <a:gd name="connsiteY8" fmla="*/ 0 h 71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419" h="7145346">
                  <a:moveTo>
                    <a:pt x="1076419" y="1190919"/>
                  </a:moveTo>
                  <a:lnTo>
                    <a:pt x="1076419" y="5954427"/>
                  </a:lnTo>
                  <a:cubicBezTo>
                    <a:pt x="1076419" y="6612153"/>
                    <a:pt x="1064319" y="7145343"/>
                    <a:pt x="1049392" y="7145343"/>
                  </a:cubicBezTo>
                  <a:lnTo>
                    <a:pt x="0" y="7145343"/>
                  </a:lnTo>
                  <a:lnTo>
                    <a:pt x="0" y="71453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9392" y="3"/>
                  </a:lnTo>
                  <a:cubicBezTo>
                    <a:pt x="1064319" y="3"/>
                    <a:pt x="1076419" y="533193"/>
                    <a:pt x="1076419" y="119091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3">
                <a:hueOff val="9569813"/>
                <a:satOff val="-13505"/>
                <a:lumOff val="-58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2713" tIns="84931" rIns="84931" bIns="84932" numCol="1" spcCol="1270" anchor="ctr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000" kern="1200" dirty="0"/>
                <a:t>Export SQL Create Script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A539CA-00B9-4004-0A86-C3B75112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854" y="538259"/>
            <a:ext cx="4779146" cy="411221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Database Model</a:t>
            </a:r>
          </a:p>
        </p:txBody>
      </p:sp>
    </p:spTree>
    <p:extLst>
      <p:ext uri="{BB962C8B-B14F-4D97-AF65-F5344CB8AC3E}">
        <p14:creationId xmlns:p14="http://schemas.microsoft.com/office/powerpoint/2010/main" val="16839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9A3169-134A-2696-2907-9E64C107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701434"/>
            <a:ext cx="8563257" cy="454487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7C45B0-F883-C323-8F6F-523D7930F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310903"/>
              </p:ext>
            </p:extLst>
          </p:nvPr>
        </p:nvGraphicFramePr>
        <p:xfrm>
          <a:off x="8726750" y="2460227"/>
          <a:ext cx="3302492" cy="337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EC6D2A0-BFB9-7F9D-19F4-D631617A3C3F}"/>
              </a:ext>
            </a:extLst>
          </p:cNvPr>
          <p:cNvSpPr/>
          <p:nvPr/>
        </p:nvSpPr>
        <p:spPr>
          <a:xfrm>
            <a:off x="0" y="0"/>
            <a:ext cx="12192000" cy="1701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C7CAF-1660-EDE4-2AF5-C24996FE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0113"/>
            <a:ext cx="12192000" cy="1445724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Google Cloud MySQL Instance</a:t>
            </a:r>
          </a:p>
        </p:txBody>
      </p:sp>
    </p:spTree>
    <p:extLst>
      <p:ext uri="{BB962C8B-B14F-4D97-AF65-F5344CB8AC3E}">
        <p14:creationId xmlns:p14="http://schemas.microsoft.com/office/powerpoint/2010/main" val="33581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DAB970-62C5-5D05-F666-A9F3AE5E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2"/>
          <a:stretch/>
        </p:blipFill>
        <p:spPr>
          <a:xfrm>
            <a:off x="5496981" y="0"/>
            <a:ext cx="669501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FDE427-215D-C760-266C-D4666525A96C}"/>
              </a:ext>
            </a:extLst>
          </p:cNvPr>
          <p:cNvSpPr/>
          <p:nvPr/>
        </p:nvSpPr>
        <p:spPr>
          <a:xfrm>
            <a:off x="0" y="-7100"/>
            <a:ext cx="5452536" cy="68651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8BB6E-4481-60B8-ED29-4260DD15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04" y="465667"/>
            <a:ext cx="3225546" cy="38301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Script</a:t>
            </a:r>
          </a:p>
        </p:txBody>
      </p:sp>
    </p:spTree>
    <p:extLst>
      <p:ext uri="{BB962C8B-B14F-4D97-AF65-F5344CB8AC3E}">
        <p14:creationId xmlns:p14="http://schemas.microsoft.com/office/powerpoint/2010/main" val="4996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81E04-CC44-48C5-A705-30302C9B3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" r="6460"/>
          <a:stretch/>
        </p:blipFill>
        <p:spPr>
          <a:xfrm>
            <a:off x="70103" y="407640"/>
            <a:ext cx="12051792" cy="3977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B17BF2-1F8C-39B2-F7BC-7E8DFAC21831}"/>
              </a:ext>
            </a:extLst>
          </p:cNvPr>
          <p:cNvSpPr/>
          <p:nvPr/>
        </p:nvSpPr>
        <p:spPr>
          <a:xfrm>
            <a:off x="0" y="4385066"/>
            <a:ext cx="12191999" cy="24729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C557-92DA-3118-C98B-D8CBC357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7" y="488289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Dataframes to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6AAE5-E505-51E3-5010-7595C899FBF2}"/>
              </a:ext>
            </a:extLst>
          </p:cNvPr>
          <p:cNvSpPr txBox="1"/>
          <p:nvPr/>
        </p:nvSpPr>
        <p:spPr>
          <a:xfrm>
            <a:off x="4561958" y="943630"/>
            <a:ext cx="240226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dbWriteTable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dbGetQuery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E8A93-E1BF-66E2-043D-0A6994B4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" r="2930" b="64913"/>
          <a:stretch/>
        </p:blipFill>
        <p:spPr>
          <a:xfrm>
            <a:off x="1684229" y="1517619"/>
            <a:ext cx="10393544" cy="841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44B841D-80CE-E9B0-EA09-5D9DC0FB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51" y="425577"/>
            <a:ext cx="10772775" cy="735298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5B084B-22E6-4C8B-182D-C5EB3474E8CF}"/>
              </a:ext>
            </a:extLst>
          </p:cNvPr>
          <p:cNvGrpSpPr/>
          <p:nvPr/>
        </p:nvGrpSpPr>
        <p:grpSpPr>
          <a:xfrm>
            <a:off x="151348" y="1160877"/>
            <a:ext cx="5676797" cy="5235058"/>
            <a:chOff x="151349" y="1635811"/>
            <a:chExt cx="5680564" cy="3786731"/>
          </a:xfrm>
        </p:grpSpPr>
        <p:sp>
          <p:nvSpPr>
            <p:cNvPr id="6" name="Arrow: Bent-Up 5">
              <a:extLst>
                <a:ext uri="{FF2B5EF4-FFF2-40B4-BE49-F238E27FC236}">
                  <a16:creationId xmlns:a16="http://schemas.microsoft.com/office/drawing/2014/main" id="{7615636D-78B9-D91D-3D77-9781FECE3580}"/>
                </a:ext>
              </a:extLst>
            </p:cNvPr>
            <p:cNvSpPr/>
            <p:nvPr/>
          </p:nvSpPr>
          <p:spPr>
            <a:xfrm rot="5400000">
              <a:off x="415421" y="2740702"/>
              <a:ext cx="996727" cy="113473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FB1408-FA32-3656-8C7E-855B1E723E86}"/>
                </a:ext>
              </a:extLst>
            </p:cNvPr>
            <p:cNvSpPr/>
            <p:nvPr/>
          </p:nvSpPr>
          <p:spPr>
            <a:xfrm>
              <a:off x="151349" y="1635811"/>
              <a:ext cx="1533898" cy="1148082"/>
            </a:xfrm>
            <a:custGeom>
              <a:avLst/>
              <a:gdLst>
                <a:gd name="connsiteX0" fmla="*/ 0 w 1677901"/>
                <a:gd name="connsiteY0" fmla="*/ 195785 h 1174476"/>
                <a:gd name="connsiteX1" fmla="*/ 195785 w 1677901"/>
                <a:gd name="connsiteY1" fmla="*/ 0 h 1174476"/>
                <a:gd name="connsiteX2" fmla="*/ 1482116 w 1677901"/>
                <a:gd name="connsiteY2" fmla="*/ 0 h 1174476"/>
                <a:gd name="connsiteX3" fmla="*/ 1677901 w 1677901"/>
                <a:gd name="connsiteY3" fmla="*/ 195785 h 1174476"/>
                <a:gd name="connsiteX4" fmla="*/ 1677901 w 1677901"/>
                <a:gd name="connsiteY4" fmla="*/ 978691 h 1174476"/>
                <a:gd name="connsiteX5" fmla="*/ 1482116 w 1677901"/>
                <a:gd name="connsiteY5" fmla="*/ 1174476 h 1174476"/>
                <a:gd name="connsiteX6" fmla="*/ 195785 w 1677901"/>
                <a:gd name="connsiteY6" fmla="*/ 1174476 h 1174476"/>
                <a:gd name="connsiteX7" fmla="*/ 0 w 1677901"/>
                <a:gd name="connsiteY7" fmla="*/ 978691 h 1174476"/>
                <a:gd name="connsiteX8" fmla="*/ 0 w 1677901"/>
                <a:gd name="connsiteY8" fmla="*/ 195785 h 11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901" h="1174476">
                  <a:moveTo>
                    <a:pt x="0" y="195785"/>
                  </a:moveTo>
                  <a:cubicBezTo>
                    <a:pt x="0" y="87656"/>
                    <a:pt x="87656" y="0"/>
                    <a:pt x="195785" y="0"/>
                  </a:cubicBezTo>
                  <a:lnTo>
                    <a:pt x="1482116" y="0"/>
                  </a:lnTo>
                  <a:cubicBezTo>
                    <a:pt x="1590245" y="0"/>
                    <a:pt x="1677901" y="87656"/>
                    <a:pt x="1677901" y="195785"/>
                  </a:cubicBezTo>
                  <a:lnTo>
                    <a:pt x="1677901" y="978691"/>
                  </a:lnTo>
                  <a:cubicBezTo>
                    <a:pt x="1677901" y="1086820"/>
                    <a:pt x="1590245" y="1174476"/>
                    <a:pt x="1482116" y="1174476"/>
                  </a:cubicBezTo>
                  <a:lnTo>
                    <a:pt x="195785" y="1174476"/>
                  </a:lnTo>
                  <a:cubicBezTo>
                    <a:pt x="87656" y="1174476"/>
                    <a:pt x="0" y="1086820"/>
                    <a:pt x="0" y="978691"/>
                  </a:cubicBezTo>
                  <a:lnTo>
                    <a:pt x="0" y="1957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974" tIns="144974" rIns="144974" bIns="14497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Query from Database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9B5FB0-14C3-453F-3CDA-0D7AF66D4ECE}"/>
                </a:ext>
              </a:extLst>
            </p:cNvPr>
            <p:cNvSpPr/>
            <p:nvPr/>
          </p:nvSpPr>
          <p:spPr>
            <a:xfrm>
              <a:off x="1829251" y="1747823"/>
              <a:ext cx="1220345" cy="949263"/>
            </a:xfrm>
            <a:custGeom>
              <a:avLst/>
              <a:gdLst>
                <a:gd name="connsiteX0" fmla="*/ 0 w 1220345"/>
                <a:gd name="connsiteY0" fmla="*/ 0 h 949263"/>
                <a:gd name="connsiteX1" fmla="*/ 1220345 w 1220345"/>
                <a:gd name="connsiteY1" fmla="*/ 0 h 949263"/>
                <a:gd name="connsiteX2" fmla="*/ 1220345 w 1220345"/>
                <a:gd name="connsiteY2" fmla="*/ 949263 h 949263"/>
                <a:gd name="connsiteX3" fmla="*/ 0 w 1220345"/>
                <a:gd name="connsiteY3" fmla="*/ 949263 h 949263"/>
                <a:gd name="connsiteX4" fmla="*/ 0 w 1220345"/>
                <a:gd name="connsiteY4" fmla="*/ 0 h 9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45" h="949263">
                  <a:moveTo>
                    <a:pt x="0" y="0"/>
                  </a:moveTo>
                  <a:lnTo>
                    <a:pt x="1220345" y="0"/>
                  </a:lnTo>
                  <a:lnTo>
                    <a:pt x="1220345" y="949263"/>
                  </a:lnTo>
                  <a:lnTo>
                    <a:pt x="0" y="949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6DF9A135-4FE0-E8F2-79B6-A59B573202C1}"/>
                </a:ext>
              </a:extLst>
            </p:cNvPr>
            <p:cNvSpPr/>
            <p:nvPr/>
          </p:nvSpPr>
          <p:spPr>
            <a:xfrm rot="5400000">
              <a:off x="1806580" y="4060027"/>
              <a:ext cx="996727" cy="113473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7804A-91A9-DE22-7068-8403CFBAE37B}"/>
                </a:ext>
              </a:extLst>
            </p:cNvPr>
            <p:cNvSpPr/>
            <p:nvPr/>
          </p:nvSpPr>
          <p:spPr>
            <a:xfrm>
              <a:off x="1542508" y="2955135"/>
              <a:ext cx="1533898" cy="1148082"/>
            </a:xfrm>
            <a:custGeom>
              <a:avLst/>
              <a:gdLst>
                <a:gd name="connsiteX0" fmla="*/ 0 w 1677901"/>
                <a:gd name="connsiteY0" fmla="*/ 195785 h 1174476"/>
                <a:gd name="connsiteX1" fmla="*/ 195785 w 1677901"/>
                <a:gd name="connsiteY1" fmla="*/ 0 h 1174476"/>
                <a:gd name="connsiteX2" fmla="*/ 1482116 w 1677901"/>
                <a:gd name="connsiteY2" fmla="*/ 0 h 1174476"/>
                <a:gd name="connsiteX3" fmla="*/ 1677901 w 1677901"/>
                <a:gd name="connsiteY3" fmla="*/ 195785 h 1174476"/>
                <a:gd name="connsiteX4" fmla="*/ 1677901 w 1677901"/>
                <a:gd name="connsiteY4" fmla="*/ 978691 h 1174476"/>
                <a:gd name="connsiteX5" fmla="*/ 1482116 w 1677901"/>
                <a:gd name="connsiteY5" fmla="*/ 1174476 h 1174476"/>
                <a:gd name="connsiteX6" fmla="*/ 195785 w 1677901"/>
                <a:gd name="connsiteY6" fmla="*/ 1174476 h 1174476"/>
                <a:gd name="connsiteX7" fmla="*/ 0 w 1677901"/>
                <a:gd name="connsiteY7" fmla="*/ 978691 h 1174476"/>
                <a:gd name="connsiteX8" fmla="*/ 0 w 1677901"/>
                <a:gd name="connsiteY8" fmla="*/ 195785 h 11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901" h="1174476">
                  <a:moveTo>
                    <a:pt x="0" y="195785"/>
                  </a:moveTo>
                  <a:cubicBezTo>
                    <a:pt x="0" y="87656"/>
                    <a:pt x="87656" y="0"/>
                    <a:pt x="195785" y="0"/>
                  </a:cubicBezTo>
                  <a:lnTo>
                    <a:pt x="1482116" y="0"/>
                  </a:lnTo>
                  <a:cubicBezTo>
                    <a:pt x="1590245" y="0"/>
                    <a:pt x="1677901" y="87656"/>
                    <a:pt x="1677901" y="195785"/>
                  </a:cubicBezTo>
                  <a:lnTo>
                    <a:pt x="1677901" y="978691"/>
                  </a:lnTo>
                  <a:cubicBezTo>
                    <a:pt x="1677901" y="1086820"/>
                    <a:pt x="1590245" y="1174476"/>
                    <a:pt x="1482116" y="1174476"/>
                  </a:cubicBezTo>
                  <a:lnTo>
                    <a:pt x="195785" y="1174476"/>
                  </a:lnTo>
                  <a:cubicBezTo>
                    <a:pt x="87656" y="1174476"/>
                    <a:pt x="0" y="1086820"/>
                    <a:pt x="0" y="978691"/>
                  </a:cubicBezTo>
                  <a:lnTo>
                    <a:pt x="0" y="19578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974" tIns="144974" rIns="144974" bIns="14497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/>
                <a:t>Create</a:t>
              </a:r>
              <a:r>
                <a:rPr lang="en-US" sz="2300" kern="1200" dirty="0"/>
                <a:t> 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Top 20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463470-509F-C0F6-31DB-FF9D5A560BCA}"/>
                </a:ext>
              </a:extLst>
            </p:cNvPr>
            <p:cNvSpPr/>
            <p:nvPr/>
          </p:nvSpPr>
          <p:spPr>
            <a:xfrm>
              <a:off x="3220409" y="3067148"/>
              <a:ext cx="1220345" cy="949263"/>
            </a:xfrm>
            <a:custGeom>
              <a:avLst/>
              <a:gdLst>
                <a:gd name="connsiteX0" fmla="*/ 0 w 1220345"/>
                <a:gd name="connsiteY0" fmla="*/ 0 h 949263"/>
                <a:gd name="connsiteX1" fmla="*/ 1220345 w 1220345"/>
                <a:gd name="connsiteY1" fmla="*/ 0 h 949263"/>
                <a:gd name="connsiteX2" fmla="*/ 1220345 w 1220345"/>
                <a:gd name="connsiteY2" fmla="*/ 949263 h 949263"/>
                <a:gd name="connsiteX3" fmla="*/ 0 w 1220345"/>
                <a:gd name="connsiteY3" fmla="*/ 949263 h 949263"/>
                <a:gd name="connsiteX4" fmla="*/ 0 w 1220345"/>
                <a:gd name="connsiteY4" fmla="*/ 0 h 9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45" h="949263">
                  <a:moveTo>
                    <a:pt x="0" y="0"/>
                  </a:moveTo>
                  <a:lnTo>
                    <a:pt x="1220345" y="0"/>
                  </a:lnTo>
                  <a:lnTo>
                    <a:pt x="1220345" y="949263"/>
                  </a:lnTo>
                  <a:lnTo>
                    <a:pt x="0" y="949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72CE83-80AB-3ECA-248D-AAC99B293798}"/>
                </a:ext>
              </a:extLst>
            </p:cNvPr>
            <p:cNvSpPr/>
            <p:nvPr/>
          </p:nvSpPr>
          <p:spPr>
            <a:xfrm>
              <a:off x="2933667" y="4274460"/>
              <a:ext cx="1410205" cy="1148082"/>
            </a:xfrm>
            <a:custGeom>
              <a:avLst/>
              <a:gdLst>
                <a:gd name="connsiteX0" fmla="*/ 0 w 1677901"/>
                <a:gd name="connsiteY0" fmla="*/ 195785 h 1174476"/>
                <a:gd name="connsiteX1" fmla="*/ 195785 w 1677901"/>
                <a:gd name="connsiteY1" fmla="*/ 0 h 1174476"/>
                <a:gd name="connsiteX2" fmla="*/ 1482116 w 1677901"/>
                <a:gd name="connsiteY2" fmla="*/ 0 h 1174476"/>
                <a:gd name="connsiteX3" fmla="*/ 1677901 w 1677901"/>
                <a:gd name="connsiteY3" fmla="*/ 195785 h 1174476"/>
                <a:gd name="connsiteX4" fmla="*/ 1677901 w 1677901"/>
                <a:gd name="connsiteY4" fmla="*/ 978691 h 1174476"/>
                <a:gd name="connsiteX5" fmla="*/ 1482116 w 1677901"/>
                <a:gd name="connsiteY5" fmla="*/ 1174476 h 1174476"/>
                <a:gd name="connsiteX6" fmla="*/ 195785 w 1677901"/>
                <a:gd name="connsiteY6" fmla="*/ 1174476 h 1174476"/>
                <a:gd name="connsiteX7" fmla="*/ 0 w 1677901"/>
                <a:gd name="connsiteY7" fmla="*/ 978691 h 1174476"/>
                <a:gd name="connsiteX8" fmla="*/ 0 w 1677901"/>
                <a:gd name="connsiteY8" fmla="*/ 195785 h 11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901" h="1174476">
                  <a:moveTo>
                    <a:pt x="0" y="195785"/>
                  </a:moveTo>
                  <a:cubicBezTo>
                    <a:pt x="0" y="87656"/>
                    <a:pt x="87656" y="0"/>
                    <a:pt x="195785" y="0"/>
                  </a:cubicBezTo>
                  <a:lnTo>
                    <a:pt x="1482116" y="0"/>
                  </a:lnTo>
                  <a:cubicBezTo>
                    <a:pt x="1590245" y="0"/>
                    <a:pt x="1677901" y="87656"/>
                    <a:pt x="1677901" y="195785"/>
                  </a:cubicBezTo>
                  <a:lnTo>
                    <a:pt x="1677901" y="978691"/>
                  </a:lnTo>
                  <a:cubicBezTo>
                    <a:pt x="1677901" y="1086820"/>
                    <a:pt x="1590245" y="1174476"/>
                    <a:pt x="1482116" y="1174476"/>
                  </a:cubicBezTo>
                  <a:lnTo>
                    <a:pt x="195785" y="1174476"/>
                  </a:lnTo>
                  <a:cubicBezTo>
                    <a:pt x="87656" y="1174476"/>
                    <a:pt x="0" y="1086820"/>
                    <a:pt x="0" y="978691"/>
                  </a:cubicBezTo>
                  <a:lnTo>
                    <a:pt x="0" y="195785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974" tIns="144974" rIns="144974" bIns="14497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Plot with </a:t>
              </a:r>
              <a:r>
                <a:rPr lang="en-US" sz="2300" kern="1200" dirty="0" err="1"/>
                <a:t>ggplot</a:t>
              </a:r>
              <a:endParaRPr lang="en-US" sz="23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3EED9E-DF54-F59D-4EC8-0C5BE0924D31}"/>
                </a:ext>
              </a:extLst>
            </p:cNvPr>
            <p:cNvSpPr/>
            <p:nvPr/>
          </p:nvSpPr>
          <p:spPr>
            <a:xfrm>
              <a:off x="4611568" y="4386473"/>
              <a:ext cx="1220345" cy="949263"/>
            </a:xfrm>
            <a:custGeom>
              <a:avLst/>
              <a:gdLst>
                <a:gd name="connsiteX0" fmla="*/ 0 w 1220345"/>
                <a:gd name="connsiteY0" fmla="*/ 0 h 949263"/>
                <a:gd name="connsiteX1" fmla="*/ 1220345 w 1220345"/>
                <a:gd name="connsiteY1" fmla="*/ 0 h 949263"/>
                <a:gd name="connsiteX2" fmla="*/ 1220345 w 1220345"/>
                <a:gd name="connsiteY2" fmla="*/ 949263 h 949263"/>
                <a:gd name="connsiteX3" fmla="*/ 0 w 1220345"/>
                <a:gd name="connsiteY3" fmla="*/ 949263 h 949263"/>
                <a:gd name="connsiteX4" fmla="*/ 0 w 1220345"/>
                <a:gd name="connsiteY4" fmla="*/ 0 h 9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345" h="949263">
                  <a:moveTo>
                    <a:pt x="0" y="0"/>
                  </a:moveTo>
                  <a:lnTo>
                    <a:pt x="1220345" y="0"/>
                  </a:lnTo>
                  <a:lnTo>
                    <a:pt x="1220345" y="949263"/>
                  </a:lnTo>
                  <a:lnTo>
                    <a:pt x="0" y="949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600" kern="120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E1E67EE-AAEF-7714-922A-1B90BB070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49" r="10766" b="44032"/>
          <a:stretch/>
        </p:blipFill>
        <p:spPr>
          <a:xfrm>
            <a:off x="3074465" y="3429000"/>
            <a:ext cx="9056222" cy="578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E65FCD-1F1B-EA5F-5AF2-4074AEF3D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" t="61334" r="24613" b="2749"/>
          <a:stretch/>
        </p:blipFill>
        <p:spPr>
          <a:xfrm>
            <a:off x="4341091" y="5134861"/>
            <a:ext cx="7736682" cy="9674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963B6A-A892-D966-CFA9-652ED40211A4}"/>
              </a:ext>
            </a:extLst>
          </p:cNvPr>
          <p:cNvSpPr txBox="1"/>
          <p:nvPr/>
        </p:nvSpPr>
        <p:spPr>
          <a:xfrm>
            <a:off x="9815282" y="2217555"/>
            <a:ext cx="1793913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/>
                </a:solidFill>
              </a:rPr>
              <a:t>as.numeric</a:t>
            </a:r>
            <a:endParaRPr lang="en-US" sz="2500" b="1" dirty="0">
              <a:solidFill>
                <a:schemeClr val="accent1"/>
              </a:solidFill>
            </a:endParaRPr>
          </a:p>
          <a:p>
            <a:r>
              <a:rPr lang="en-US" sz="2500" b="1" dirty="0" err="1">
                <a:solidFill>
                  <a:schemeClr val="accent1"/>
                </a:solidFill>
              </a:rPr>
              <a:t>dbGetQuery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0A1DA-8D4B-C8A3-2946-44A39E1E8CE1}"/>
              </a:ext>
            </a:extLst>
          </p:cNvPr>
          <p:cNvSpPr txBox="1"/>
          <p:nvPr/>
        </p:nvSpPr>
        <p:spPr>
          <a:xfrm>
            <a:off x="9815282" y="5534161"/>
            <a:ext cx="1534032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/>
                </a:solidFill>
              </a:rPr>
              <a:t>ggplot</a:t>
            </a:r>
            <a:endParaRPr lang="en-US" sz="2500" b="1" dirty="0">
              <a:solidFill>
                <a:schemeClr val="accent1"/>
              </a:solidFill>
            </a:endParaRPr>
          </a:p>
          <a:p>
            <a:r>
              <a:rPr lang="en-US" sz="2500" b="1" dirty="0" err="1">
                <a:solidFill>
                  <a:schemeClr val="accent1"/>
                </a:solidFill>
              </a:rPr>
              <a:t>geom_bar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82E18A-E86C-4583-A8AB-7388ABD8EE8D}"/>
              </a:ext>
            </a:extLst>
          </p:cNvPr>
          <p:cNvSpPr txBox="1"/>
          <p:nvPr/>
        </p:nvSpPr>
        <p:spPr>
          <a:xfrm>
            <a:off x="9815282" y="3661193"/>
            <a:ext cx="1532881" cy="12464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mutate</a:t>
            </a:r>
          </a:p>
          <a:p>
            <a:r>
              <a:rPr lang="en-US" sz="2500" b="1" dirty="0">
                <a:solidFill>
                  <a:schemeClr val="accent1"/>
                </a:solidFill>
              </a:rPr>
              <a:t>arrange</a:t>
            </a:r>
          </a:p>
          <a:p>
            <a:r>
              <a:rPr lang="en-US" sz="2500" b="1" dirty="0" err="1">
                <a:solidFill>
                  <a:schemeClr val="accent1"/>
                </a:solidFill>
              </a:rPr>
              <a:t>top_n</a:t>
            </a:r>
            <a:endParaRPr lang="en-US" sz="2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1D5E67"/>
          </a:solidFill>
          <a:ln>
            <a:solidFill>
              <a:srgbClr val="1D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y Precious | Hot White Snow">
            <a:extLst>
              <a:ext uri="{FF2B5EF4-FFF2-40B4-BE49-F238E27FC236}">
                <a16:creationId xmlns:a16="http://schemas.microsoft.com/office/drawing/2014/main" id="{EB851735-7A15-F957-D9B9-251ABC91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5367"/>
            <a:ext cx="6278529" cy="365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70E9AE-EF91-0C22-2B40-55E1F3BB4A4A}"/>
              </a:ext>
            </a:extLst>
          </p:cNvPr>
          <p:cNvSpPr txBox="1">
            <a:spLocks/>
          </p:cNvSpPr>
          <p:nvPr/>
        </p:nvSpPr>
        <p:spPr>
          <a:xfrm>
            <a:off x="6278529" y="0"/>
            <a:ext cx="591347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51DC-92E6-3762-28A8-84D068D5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5367"/>
            <a:ext cx="6149219" cy="427094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Job Listings for Data Scientist positions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requently Referenced = Most </a:t>
            </a: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alued</a:t>
            </a:r>
          </a:p>
          <a:p>
            <a:endParaRPr lang="en-US" sz="2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Skills per job listing</a:t>
            </a:r>
          </a:p>
          <a:p>
            <a:endParaRPr lang="en-US" sz="2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Affect of job 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7D86-08D3-F3AB-1D2C-70452878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1" y="368983"/>
            <a:ext cx="4455236" cy="1303591"/>
          </a:xfrm>
        </p:spPr>
        <p:txBody>
          <a:bodyPr anchor="b"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5967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C5F997-9A7A-AF62-4D92-EA4AFE69253D}"/>
              </a:ext>
            </a:extLst>
          </p:cNvPr>
          <p:cNvSpPr/>
          <p:nvPr/>
        </p:nvSpPr>
        <p:spPr>
          <a:xfrm>
            <a:off x="3537527" y="7100"/>
            <a:ext cx="865447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2FB59-6E4F-DB04-B3E5-FBD9DBA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629878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solidFill>
                  <a:srgbClr val="FFFFFF"/>
                </a:solidFill>
              </a:rPr>
              <a:t>What are the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Top 20 Job Skills</a:t>
            </a:r>
            <a:r>
              <a:rPr lang="en-US" sz="67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11797-5B58-AB96-7B0F-67CA9581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79" y="572656"/>
            <a:ext cx="8562121" cy="5974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C2CF8C-E22F-0CF5-3AEB-4CACE6CADB7C}"/>
              </a:ext>
            </a:extLst>
          </p:cNvPr>
          <p:cNvSpPr/>
          <p:nvPr/>
        </p:nvSpPr>
        <p:spPr>
          <a:xfrm>
            <a:off x="4590519" y="951346"/>
            <a:ext cx="7435956" cy="104371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2FB59-6E4F-DB04-B3E5-FBD9DBA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327" y="0"/>
            <a:ext cx="3733859" cy="685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solidFill>
                  <a:srgbClr val="FFFFFF"/>
                </a:solidFill>
              </a:rPr>
              <a:t>How many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skills</a:t>
            </a:r>
            <a:r>
              <a:rPr lang="en-US" sz="6700" dirty="0">
                <a:solidFill>
                  <a:srgbClr val="FFFFFF"/>
                </a:solidFill>
              </a:rPr>
              <a:t> are included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per job listing</a:t>
            </a:r>
            <a:r>
              <a:rPr lang="en-US" sz="67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A8711CE-5541-6D4A-D31A-6DEFC2119CC7}"/>
              </a:ext>
            </a:extLst>
          </p:cNvPr>
          <p:cNvSpPr/>
          <p:nvPr/>
        </p:nvSpPr>
        <p:spPr>
          <a:xfrm>
            <a:off x="-1" y="0"/>
            <a:ext cx="837051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9F741-D90F-AC4E-F9B2-8D738544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580634"/>
            <a:ext cx="8315752" cy="5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2FB59-6E4F-DB04-B3E5-FBD9DBA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216"/>
            <a:ext cx="4202528" cy="53755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700" dirty="0">
                <a:solidFill>
                  <a:srgbClr val="FFFFFF"/>
                </a:solidFill>
              </a:rPr>
              <a:t>Does the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number of skills</a:t>
            </a:r>
            <a:r>
              <a:rPr lang="en-US" sz="6700" dirty="0">
                <a:solidFill>
                  <a:srgbClr val="FFFFFF"/>
                </a:solidFill>
              </a:rPr>
              <a:t> per job vary by population of the job </a:t>
            </a:r>
            <a:r>
              <a:rPr lang="en-US" sz="6700" b="1" dirty="0">
                <a:solidFill>
                  <a:schemeClr val="accent1">
                    <a:lumMod val="50000"/>
                  </a:schemeClr>
                </a:solidFill>
              </a:rPr>
              <a:t>location</a:t>
            </a:r>
            <a:r>
              <a:rPr lang="en-US" sz="67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201C532-35A1-FF11-4B4C-4C4A0CADBA15}"/>
              </a:ext>
            </a:extLst>
          </p:cNvPr>
          <p:cNvSpPr/>
          <p:nvPr/>
        </p:nvSpPr>
        <p:spPr>
          <a:xfrm>
            <a:off x="4079626" y="-2"/>
            <a:ext cx="8112374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58E23-8A52-F38C-F37B-5F78216F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3" y="537910"/>
            <a:ext cx="8079806" cy="5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4ECA-4759-A469-C8F7-6CCBA92F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28" y="56767"/>
            <a:ext cx="10772775" cy="16581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A7D8-EE4C-2A21-9EE1-1EE8E048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566" y="1459220"/>
            <a:ext cx="4784055" cy="157598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 Data Scientist Job Listings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6,953 data scientist job listings scraped from Indeed.com and posted for use on Kaggle.com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6DE6-7E92-FFA2-48B9-9A44075C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296" y="473177"/>
            <a:ext cx="3457455" cy="196190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U.S. Population by City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retrieved from census.gov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U.S. State Abbreviations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retrieved from usps.gov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The 10 Largest States by Population - Moving.com">
            <a:extLst>
              <a:ext uri="{FF2B5EF4-FFF2-40B4-BE49-F238E27FC236}">
                <a16:creationId xmlns:a16="http://schemas.microsoft.com/office/drawing/2014/main" id="{D361B647-9A18-453F-C010-665E2B05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1" y="56767"/>
            <a:ext cx="3457455" cy="2447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0C7FD-FA49-8143-4CA8-3270F7EC2D8E}"/>
              </a:ext>
            </a:extLst>
          </p:cNvPr>
          <p:cNvSpPr txBox="1"/>
          <p:nvPr/>
        </p:nvSpPr>
        <p:spPr>
          <a:xfrm>
            <a:off x="8501166" y="3429000"/>
            <a:ext cx="3457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 of Data Science Skills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created based on 1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page of Google Search results of Data Scientist Skills 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0AE44D-9720-4046-C66A-E1446FBDC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20619" r="14997" b="15931"/>
          <a:stretch/>
        </p:blipFill>
        <p:spPr>
          <a:xfrm>
            <a:off x="5030621" y="2688003"/>
            <a:ext cx="3464792" cy="2710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6" name="Picture 4" descr="Job Listings | American Foundation for the Blind">
            <a:extLst>
              <a:ext uri="{FF2B5EF4-FFF2-40B4-BE49-F238E27FC236}">
                <a16:creationId xmlns:a16="http://schemas.microsoft.com/office/drawing/2014/main" id="{481B7C0C-5726-8D48-07A7-31EFEA87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6" y="3154843"/>
            <a:ext cx="4667186" cy="28003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66917-1EBB-EB46-C1B6-117C8F392743}"/>
              </a:ext>
            </a:extLst>
          </p:cNvPr>
          <p:cNvSpPr txBox="1"/>
          <p:nvPr/>
        </p:nvSpPr>
        <p:spPr>
          <a:xfrm>
            <a:off x="378928" y="5981758"/>
            <a:ext cx="1112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Github</a:t>
            </a:r>
            <a:r>
              <a:rPr lang="en-US" sz="2400" b="1" dirty="0">
                <a:solidFill>
                  <a:schemeClr val="bg1"/>
                </a:solidFill>
              </a:rPr>
              <a:t> Repository: https://github.com/JAbinette/CUNY-607-Project-3-Data-Science-Skills</a:t>
            </a:r>
          </a:p>
        </p:txBody>
      </p:sp>
    </p:spTree>
    <p:extLst>
      <p:ext uri="{BB962C8B-B14F-4D97-AF65-F5344CB8AC3E}">
        <p14:creationId xmlns:p14="http://schemas.microsoft.com/office/powerpoint/2010/main" val="224394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80373" cy="6858000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5710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CAB-DD20-6AF3-CE82-23943456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02" y="-60002"/>
            <a:ext cx="10772775" cy="16581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Datasets from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2C505-D64D-5CCA-CDE7-10DF230B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3" y="1099540"/>
            <a:ext cx="5574049" cy="5495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F686A-7636-34DA-374F-11885DFB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26" y="1099845"/>
            <a:ext cx="6025111" cy="537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4A043-39AC-BA62-5013-E0099E90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125" y="1599328"/>
            <a:ext cx="6025112" cy="866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F21EC-EECC-8A84-0EA4-DEC954E7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978" y="4670941"/>
            <a:ext cx="6036629" cy="19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E1709-2656-883C-9D3D-4F34E75098BF}"/>
              </a:ext>
            </a:extLst>
          </p:cNvPr>
          <p:cNvSpPr txBox="1"/>
          <p:nvPr/>
        </p:nvSpPr>
        <p:spPr>
          <a:xfrm>
            <a:off x="5952978" y="3361864"/>
            <a:ext cx="212362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read.csv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B1A92-0005-F1DF-81A6-90A6382CE20F}"/>
              </a:ext>
            </a:extLst>
          </p:cNvPr>
          <p:cNvSpPr txBox="1"/>
          <p:nvPr/>
        </p:nvSpPr>
        <p:spPr>
          <a:xfrm>
            <a:off x="744350" y="2965103"/>
            <a:ext cx="11121887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Github</a:t>
            </a:r>
            <a:r>
              <a:rPr lang="en-US" sz="2400" b="1" dirty="0">
                <a:solidFill>
                  <a:schemeClr val="accent1"/>
                </a:solidFill>
              </a:rPr>
              <a:t> Repository: https://github.com/JAbinette/CUNY-607-Project-3-Data-Science-Skills</a:t>
            </a:r>
          </a:p>
        </p:txBody>
      </p:sp>
    </p:spTree>
    <p:extLst>
      <p:ext uri="{BB962C8B-B14F-4D97-AF65-F5344CB8AC3E}">
        <p14:creationId xmlns:p14="http://schemas.microsoft.com/office/powerpoint/2010/main" val="20417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8D77-1EF6-EA90-11AA-C74BD314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6648" y="2281078"/>
            <a:ext cx="8471154" cy="2271713"/>
          </a:xfrm>
        </p:spPr>
        <p:txBody>
          <a:bodyPr/>
          <a:lstStyle/>
          <a:p>
            <a:r>
              <a:rPr lang="en-US" dirty="0"/>
              <a:t>Tidy</a:t>
            </a:r>
            <a:br>
              <a:rPr lang="en-US" dirty="0"/>
            </a:br>
            <a:r>
              <a:rPr lang="en-US" dirty="0"/>
              <a:t>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AA128-1BB4-7A47-3FDF-5FC9DB86E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373392" y="412291"/>
            <a:ext cx="11198527" cy="13455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05636-DBC7-6A81-ECCF-CBEE3EA8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79" y="5202098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8453818" y="1757819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Census Population Dataset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081EBB2-9871-9D97-5BD6-945EA32BC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66430" y="2296953"/>
            <a:ext cx="3943350" cy="2366010"/>
          </a:xfrm>
          <a:prstGeom prst="rect">
            <a:avLst/>
          </a:prstGeom>
        </p:spPr>
      </p:pic>
      <p:sp>
        <p:nvSpPr>
          <p:cNvPr id="3" name="Flowchart: Data 2">
            <a:extLst>
              <a:ext uri="{FF2B5EF4-FFF2-40B4-BE49-F238E27FC236}">
                <a16:creationId xmlns:a16="http://schemas.microsoft.com/office/drawing/2014/main" id="{F45C7004-4E17-106A-E185-3067C341A498}"/>
              </a:ext>
            </a:extLst>
          </p:cNvPr>
          <p:cNvSpPr/>
          <p:nvPr/>
        </p:nvSpPr>
        <p:spPr>
          <a:xfrm>
            <a:off x="239077" y="5202097"/>
            <a:ext cx="2505076" cy="131445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Table</a:t>
            </a:r>
          </a:p>
        </p:txBody>
      </p:sp>
    </p:spTree>
    <p:extLst>
      <p:ext uri="{BB962C8B-B14F-4D97-AF65-F5344CB8AC3E}">
        <p14:creationId xmlns:p14="http://schemas.microsoft.com/office/powerpoint/2010/main" val="37468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AA128-1BB4-7A47-3FDF-5FC9DB86E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105275" y="1940354"/>
            <a:ext cx="11975889" cy="19659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05636-DBC7-6A81-ECCF-CBEE3EA8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8" y="4765310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0E6F3F8-9193-3B27-1930-621D677FDB8D}"/>
              </a:ext>
            </a:extLst>
          </p:cNvPr>
          <p:cNvSpPr/>
          <p:nvPr/>
        </p:nvSpPr>
        <p:spPr>
          <a:xfrm>
            <a:off x="225347" y="379784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Census Population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94D94-544A-3287-DDFE-E598A0F04AA8}"/>
              </a:ext>
            </a:extLst>
          </p:cNvPr>
          <p:cNvSpPr/>
          <p:nvPr/>
        </p:nvSpPr>
        <p:spPr>
          <a:xfrm>
            <a:off x="113401" y="2935224"/>
            <a:ext cx="727847" cy="971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4B5E8-BF9A-6E0E-1D86-98147BEC1CED}"/>
              </a:ext>
            </a:extLst>
          </p:cNvPr>
          <p:cNvSpPr/>
          <p:nvPr/>
        </p:nvSpPr>
        <p:spPr>
          <a:xfrm>
            <a:off x="105274" y="2478512"/>
            <a:ext cx="11975889" cy="456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9F2CE9-B99B-5092-CB87-045F79310BE8}"/>
              </a:ext>
            </a:extLst>
          </p:cNvPr>
          <p:cNvSpPr/>
          <p:nvPr/>
        </p:nvSpPr>
        <p:spPr>
          <a:xfrm>
            <a:off x="6917001" y="2935224"/>
            <a:ext cx="1148007" cy="971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284A3-FEC5-155C-3CA6-434CA05FB52E}"/>
              </a:ext>
            </a:extLst>
          </p:cNvPr>
          <p:cNvSpPr txBox="1"/>
          <p:nvPr/>
        </p:nvSpPr>
        <p:spPr>
          <a:xfrm>
            <a:off x="2944368" y="379784"/>
            <a:ext cx="711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Things to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Remove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Prepare data to join with Job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20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9B345-0A22-1650-E3FB-148C0CEBA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40069" y="580843"/>
            <a:ext cx="11952982" cy="8584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512678-9CBC-CD2A-A928-A2D381B49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45"/>
          <a:stretch/>
        </p:blipFill>
        <p:spPr>
          <a:xfrm>
            <a:off x="10508209" y="1590458"/>
            <a:ext cx="1484842" cy="4868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Flowchart: Data 7">
            <a:extLst>
              <a:ext uri="{FF2B5EF4-FFF2-40B4-BE49-F238E27FC236}">
                <a16:creationId xmlns:a16="http://schemas.microsoft.com/office/drawing/2014/main" id="{14E21679-D397-152E-03E0-12FB5BC4F465}"/>
              </a:ext>
            </a:extLst>
          </p:cNvPr>
          <p:cNvSpPr/>
          <p:nvPr/>
        </p:nvSpPr>
        <p:spPr>
          <a:xfrm>
            <a:off x="8430768" y="2111140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Abbreviations Dataset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FBA8AC2-452A-FFBC-6962-CA55CFB46461}"/>
              </a:ext>
            </a:extLst>
          </p:cNvPr>
          <p:cNvSpPr/>
          <p:nvPr/>
        </p:nvSpPr>
        <p:spPr>
          <a:xfrm>
            <a:off x="298149" y="2111140"/>
            <a:ext cx="2505076" cy="13144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Census Population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74037E-73FC-BE52-8906-083AEAB9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49" y="3631349"/>
            <a:ext cx="11595701" cy="717102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29869-4B94-C627-BD73-CB9BD64D39B0}"/>
              </a:ext>
            </a:extLst>
          </p:cNvPr>
          <p:cNvCxnSpPr>
            <a:stCxn id="9" idx="5"/>
            <a:endCxn id="8" idx="2"/>
          </p:cNvCxnSpPr>
          <p:nvPr/>
        </p:nvCxnSpPr>
        <p:spPr>
          <a:xfrm>
            <a:off x="2552717" y="2768365"/>
            <a:ext cx="6128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4948A1-B0CD-0D0D-1C5E-D419865949D6}"/>
              </a:ext>
            </a:extLst>
          </p:cNvPr>
          <p:cNvSpPr txBox="1"/>
          <p:nvPr/>
        </p:nvSpPr>
        <p:spPr>
          <a:xfrm>
            <a:off x="10109677" y="6334780"/>
            <a:ext cx="207692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merge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EC45E2-C6C7-8B8C-C097-B463CA023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062" y="5475129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9B345-0A22-1650-E3FB-148C0CEBA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91"/>
          <a:stretch/>
        </p:blipFill>
        <p:spPr>
          <a:xfrm>
            <a:off x="40069" y="580843"/>
            <a:ext cx="11952982" cy="8584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EC45E2-C6C7-8B8C-C097-B463CA02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32" y="5481609"/>
            <a:ext cx="6459868" cy="1207452"/>
          </a:xfrm>
          <a:prstGeom prst="rect">
            <a:avLst/>
          </a:prstGeom>
          <a:ln w="41275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86F4D-AB26-3AFD-E35F-E5544DE00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60" y="2213672"/>
            <a:ext cx="6801031" cy="794281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E7171-2E8F-7CA6-0356-67BE6EBD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9" y="3112071"/>
            <a:ext cx="11952982" cy="1404572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E47C9180-EDA9-9E6C-1BBC-C99E7AF53D1E}"/>
              </a:ext>
            </a:extLst>
          </p:cNvPr>
          <p:cNvSpPr/>
          <p:nvPr/>
        </p:nvSpPr>
        <p:spPr>
          <a:xfrm>
            <a:off x="276554" y="1586906"/>
            <a:ext cx="4661206" cy="1300454"/>
          </a:xfrm>
          <a:prstGeom prst="flowChartPrepa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Isolate City </a:t>
            </a:r>
          </a:p>
          <a:p>
            <a:pPr algn="ctr"/>
            <a:r>
              <a:rPr lang="en-US" sz="2400" dirty="0"/>
              <a:t>Subset Data</a:t>
            </a:r>
          </a:p>
          <a:p>
            <a:pPr algn="ctr"/>
            <a:r>
              <a:rPr lang="en-US" sz="2400" dirty="0"/>
              <a:t>Assign ID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401E7-251B-2569-8F34-9A6815B6C222}"/>
              </a:ext>
            </a:extLst>
          </p:cNvPr>
          <p:cNvSpPr txBox="1"/>
          <p:nvPr/>
        </p:nvSpPr>
        <p:spPr>
          <a:xfrm>
            <a:off x="10115077" y="4611231"/>
            <a:ext cx="2076923" cy="2246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str_to_upper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word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subset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seq</a:t>
            </a:r>
          </a:p>
          <a:p>
            <a:r>
              <a:rPr lang="en-US" sz="2800" b="1" dirty="0" err="1">
                <a:solidFill>
                  <a:schemeClr val="accent1"/>
                </a:solidFill>
              </a:rPr>
              <a:t>nrow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CFC45-6A49-B3E1-04D6-B44019E34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09" y="4637236"/>
            <a:ext cx="5394406" cy="654730"/>
          </a:xfrm>
          <a:prstGeom prst="rect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88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370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Metropolitan</vt:lpstr>
      <vt:lpstr>What Data Science Skills Are Most Valued?</vt:lpstr>
      <vt:lpstr>Approach</vt:lpstr>
      <vt:lpstr>Data Sources</vt:lpstr>
      <vt:lpstr>Methodology</vt:lpstr>
      <vt:lpstr>Load Datasets from Github</vt:lpstr>
      <vt:lpstr>Tidy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Tidy Transform</vt:lpstr>
      <vt:lpstr>PowerPoint Presentation</vt:lpstr>
      <vt:lpstr>Load into Google Cloud</vt:lpstr>
      <vt:lpstr>Database Model</vt:lpstr>
      <vt:lpstr>Google Cloud MySQL Instance</vt:lpstr>
      <vt:lpstr>Create Script</vt:lpstr>
      <vt:lpstr>Load Dataframes to Database</vt:lpstr>
      <vt:lpstr>Analysis</vt:lpstr>
      <vt:lpstr>What are the Top 20 Job Skills?</vt:lpstr>
      <vt:lpstr>How many skills are included per job listing?</vt:lpstr>
      <vt:lpstr>Does the number of skills per job vary by population of the job location?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Data Science skills are most valued?</dc:title>
  <dc:creator>Jennifer Abinette</dc:creator>
  <cp:lastModifiedBy>Jennifer Abinette</cp:lastModifiedBy>
  <cp:revision>33</cp:revision>
  <dcterms:created xsi:type="dcterms:W3CDTF">2022-10-24T14:28:30Z</dcterms:created>
  <dcterms:modified xsi:type="dcterms:W3CDTF">2022-10-26T21:46:36Z</dcterms:modified>
</cp:coreProperties>
</file>