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B584B-53AF-4919-8574-B5650D8A6FDC}" v="31" dt="2023-10-23T03:00:24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7AD7-195E-44E2-07C5-4B03AF4D4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006DD-F544-16E1-729F-995DA3042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6AF9-2CB0-C810-7481-703ABDF5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44A4-76F7-57A0-C28A-AB223BC5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03AB7-5076-3124-0F93-03108E8C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1575-9A37-A8C0-26EC-1BB78F7A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A6E75-9D85-70FF-6B8C-12C03FC25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A3CF-048C-63DD-CA3A-678669B2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3F63-4430-036B-69BB-943FAAB6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6ADD-26DC-7C0E-4CCB-422BC9F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40E71-B2AB-228E-4E64-E40525DE4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872F-942C-D08E-CB76-EB490D2C3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9C71-6C18-5FCC-152C-98D593E9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9179-1BC2-2358-6626-0EFDE606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3F43-9CE9-36F0-BCBF-AA6AA294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0C9A-1E03-53F0-864C-FBFDDF0B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8B65-14AE-E6E8-FBAC-B72186F2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D906-017C-7759-C7F1-1E5CD7E7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0E71-8CFD-A54C-793E-AE5064AF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AB99-31DD-BE06-6F3B-A81D3382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DB6E-80C1-2A63-A7AF-3CB2974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84D-1985-B68F-C50F-915397DFD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CE7A-0F24-D8DE-9BDD-1FAD08B8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ACAA-5C75-C895-CFDA-34873D12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2F7C-B9EB-35E0-1854-7A6919C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100-F0CD-0814-B39B-D11400ED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D695-995A-78A6-8412-C2299462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D9E6C-AF56-38E9-D85B-B19F019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FD97C-8F40-C401-3AFE-41B8F5BB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2BD9-8453-23CC-B90A-5A2FEBA3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716-134A-91A5-5C28-951984CC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F6E3-0DD5-3F2D-8718-C9C5BF60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29ED-2BF8-638D-62E5-81A71EE8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6E29D-8841-7E11-F548-9741A4FD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C3584-74F5-333A-DFB6-B3DB4D950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F7F4-B267-B915-EF64-06861E811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1EE35-4164-F92D-73BB-5C20E946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FD328-B405-97C0-635E-AB138E8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9B1F0-8D05-7CCE-BADE-4EC767D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B1FF-8FC0-81CC-1695-BAB64FE3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17EE-AFB1-70AD-1885-471A6A6A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1F1C8-646D-EFCD-E0F3-72E8D021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7C9CF-A7A5-F018-7128-84B47111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14D9B-D52D-BBAD-BB24-82A5EE2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DBD9F-43BB-61BB-EF37-BA85C6AF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6DB7-7E6F-C0DA-0E0E-165545C1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A11F-ECCB-A7B6-316E-2C7306AA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C8BD-5ED3-75B8-D26A-DBB50C55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3EB2E-8498-7E5B-CF77-6B8F83FB3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D72C-200A-ABDA-8BC6-8E5134CF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07CB-BB34-58BC-9B0B-D8E6FE9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320F-5518-009F-4306-6D2C31AB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1CEF-2CBC-6806-61B4-5152B996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9E1D8-DFBD-856E-8AC0-B24B98C3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4FD5-6975-ABA9-FC28-4670D8F4D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7F32A-6ADF-932B-A8FB-004BA651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B2F4C-CF80-26FA-2944-1CBDDFF4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B9D0-863E-6169-E031-E68F974F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7A393-4A76-314B-0EC0-77E27F93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31C9-4F35-3B82-46BF-CDCF1A2D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2EF1-C9E7-ACC9-34EB-3CC28580C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F489-F9CD-45F9-A223-66420E1302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546F5-92F3-7A46-10A0-9F49480B5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BB52-BBFE-AC2C-D3FA-2EC505440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70CE-F258-44FD-80A4-C51A6822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ary.com/research/salary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iprecruiter.com/career/Data-Scientist/Resume-Keywords-and-Skil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AE06C1B-58AB-945B-8240-0139057D4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71" b="20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ECB12-27CA-767D-2903-9686CDA0B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chemeClr val="bg1"/>
                </a:solidFill>
              </a:rPr>
              <a:t>Story 4 –</a:t>
            </a:r>
            <a:br>
              <a:rPr lang="en-US" sz="5200">
                <a:solidFill>
                  <a:schemeClr val="bg1"/>
                </a:solidFill>
              </a:rPr>
            </a:br>
            <a:r>
              <a:rPr lang="en-US" sz="5200">
                <a:solidFill>
                  <a:schemeClr val="bg1"/>
                </a:solidFill>
              </a:rPr>
              <a:t>How much do we get Paid?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6DD89-6644-0141-DDC4-6CD2CDC2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Jennifer Abinette</a:t>
            </a:r>
          </a:p>
        </p:txBody>
      </p:sp>
    </p:spTree>
    <p:extLst>
      <p:ext uri="{BB962C8B-B14F-4D97-AF65-F5344CB8AC3E}">
        <p14:creationId xmlns:p14="http://schemas.microsoft.com/office/powerpoint/2010/main" val="146361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6F8F0-32EA-BE7E-C106-F1469B9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</a:p>
        </p:txBody>
      </p:sp>
      <p:pic>
        <p:nvPicPr>
          <p:cNvPr id="33" name="Picture 32" descr="Padlock on computer motherboard">
            <a:extLst>
              <a:ext uri="{FF2B5EF4-FFF2-40B4-BE49-F238E27FC236}">
                <a16:creationId xmlns:a16="http://schemas.microsoft.com/office/drawing/2014/main" id="{093DC401-10D8-630B-2AE0-EB53DC521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31910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E245-8B7D-46F1-654D-A96B5889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-apple-system"/>
              </a:rPr>
              <a:t>Average salary by state retrieved 10/21/23 from salary.com website. </a:t>
            </a:r>
            <a:r>
              <a:rPr lang="en-US" sz="2000" b="0" i="0">
                <a:effectLst/>
                <a:latin typeface="-apple-system"/>
                <a:hlinkClick r:id="rId3"/>
              </a:rPr>
              <a:t>https://www.salary.com/research/salary/</a:t>
            </a:r>
            <a:endParaRPr lang="en-US" sz="2000" b="0" i="0">
              <a:effectLst/>
              <a:latin typeface="-apple-system"/>
            </a:endParaRPr>
          </a:p>
          <a:p>
            <a:pPr marL="0" indent="0">
              <a:buNone/>
            </a:pPr>
            <a:endParaRPr lang="en-US" sz="2000">
              <a:latin typeface="-apple-system"/>
            </a:endParaRPr>
          </a:p>
          <a:p>
            <a:pPr marL="0" indent="0">
              <a:buNone/>
            </a:pPr>
            <a:r>
              <a:rPr lang="en-US" sz="2000" b="0" i="0">
                <a:effectLst/>
                <a:latin typeface="-apple-system"/>
              </a:rPr>
              <a:t>Skills referenced in job description retrieved 10/22/23 from </a:t>
            </a:r>
            <a:r>
              <a:rPr lang="en-US" sz="2000">
                <a:latin typeface="-apple-system"/>
              </a:rPr>
              <a:t>ziprecruiter</a:t>
            </a:r>
            <a:r>
              <a:rPr lang="en-US" sz="2000" b="0" i="0">
                <a:effectLst/>
                <a:latin typeface="-apple-system"/>
              </a:rPr>
              <a:t> </a:t>
            </a:r>
            <a:r>
              <a:rPr lang="en-US" sz="2000">
                <a:latin typeface="-apple-system"/>
              </a:rPr>
              <a:t>website</a:t>
            </a:r>
            <a:r>
              <a:rPr lang="en-US" sz="2000" b="0" i="0">
                <a:effectLst/>
                <a:latin typeface="-apple-system"/>
              </a:rPr>
              <a:t>.</a:t>
            </a:r>
            <a:r>
              <a:rPr lang="en-US" sz="2000">
                <a:latin typeface="-apple-system"/>
              </a:rPr>
              <a:t> </a:t>
            </a:r>
            <a:r>
              <a:rPr lang="en-US" sz="2000" b="0" i="0">
                <a:effectLst/>
                <a:latin typeface="-apple-system"/>
                <a:hlinkClick r:id="rId4"/>
              </a:rPr>
              <a:t>https://www.ziprecruiter.com/career/Data-Scientist/Resume-Keywords-and-Skills</a:t>
            </a:r>
            <a:endParaRPr lang="en-US" sz="2000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195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35B58-B0C4-FD0A-B852-CBB108C1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9" y="110470"/>
            <a:ext cx="11934586" cy="9763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/>
              <a:t>What Job Title Pays the Most?</a:t>
            </a:r>
          </a:p>
        </p:txBody>
      </p:sp>
      <p:pic>
        <p:nvPicPr>
          <p:cNvPr id="4" name="Picture 3" descr="A grey rectangular object with a corner&#10;&#10;Description automatically generated">
            <a:extLst>
              <a:ext uri="{FF2B5EF4-FFF2-40B4-BE49-F238E27FC236}">
                <a16:creationId xmlns:a16="http://schemas.microsoft.com/office/drawing/2014/main" id="{960FA632-78AD-A9E2-FC4C-3A23173D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5"/>
          <a:stretch/>
        </p:blipFill>
        <p:spPr>
          <a:xfrm>
            <a:off x="36481" y="1930701"/>
            <a:ext cx="5550031" cy="4463446"/>
          </a:xfrm>
          <a:prstGeom prst="rect">
            <a:avLst/>
          </a:prstGeom>
        </p:spPr>
      </p:pic>
      <p:pic>
        <p:nvPicPr>
          <p:cNvPr id="7" name="Picture 6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794272E2-1BD0-FAC4-C74D-529B2BEE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21" y="1930701"/>
            <a:ext cx="6593630" cy="44634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1B23AD-E0FF-B315-9743-FE8F24F84058}"/>
              </a:ext>
            </a:extLst>
          </p:cNvPr>
          <p:cNvSpPr/>
          <p:nvPr/>
        </p:nvSpPr>
        <p:spPr>
          <a:xfrm>
            <a:off x="152400" y="2129645"/>
            <a:ext cx="5124450" cy="67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825B1-9212-C83D-D5DE-08685DCDDA23}"/>
              </a:ext>
            </a:extLst>
          </p:cNvPr>
          <p:cNvSpPr txBox="1"/>
          <p:nvPr/>
        </p:nvSpPr>
        <p:spPr>
          <a:xfrm>
            <a:off x="95489" y="2759954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en-US" sz="2200" dirty="0"/>
              <a:t>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Scientist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Data</a:t>
            </a:r>
            <a:r>
              <a:rPr lang="en-US" sz="22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Architect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accent6"/>
                </a:solidFill>
              </a:rPr>
              <a:t>Data</a:t>
            </a:r>
            <a:r>
              <a:rPr lang="en-US" sz="2200" dirty="0"/>
              <a:t> </a:t>
            </a:r>
            <a:r>
              <a:rPr lang="en-US" sz="2500" dirty="0">
                <a:solidFill>
                  <a:schemeClr val="accent6"/>
                </a:solidFill>
              </a:rPr>
              <a:t>Engineer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908FC-B38A-8A51-E00D-7D715C552667}"/>
              </a:ext>
            </a:extLst>
          </p:cNvPr>
          <p:cNvSpPr txBox="1"/>
          <p:nvPr/>
        </p:nvSpPr>
        <p:spPr>
          <a:xfrm>
            <a:off x="3935683" y="2140691"/>
            <a:ext cx="142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$ 141 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430E93-58A7-E85A-64DD-E17B2FCBF50E}"/>
              </a:ext>
            </a:extLst>
          </p:cNvPr>
          <p:cNvSpPr txBox="1"/>
          <p:nvPr/>
        </p:nvSpPr>
        <p:spPr>
          <a:xfrm>
            <a:off x="3514168" y="2991289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$ 128 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F91ED-8712-76F7-3683-6398773B3225}"/>
              </a:ext>
            </a:extLst>
          </p:cNvPr>
          <p:cNvSpPr txBox="1"/>
          <p:nvPr/>
        </p:nvSpPr>
        <p:spPr>
          <a:xfrm>
            <a:off x="3116995" y="3818074"/>
            <a:ext cx="1428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$ 114 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FE7317-B7E4-2B68-BE25-7FC9234F7B75}"/>
              </a:ext>
            </a:extLst>
          </p:cNvPr>
          <p:cNvSpPr txBox="1"/>
          <p:nvPr/>
        </p:nvSpPr>
        <p:spPr>
          <a:xfrm>
            <a:off x="2272992" y="4618886"/>
            <a:ext cx="883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$ 83 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128FB-AEAE-97B8-979B-A4CF01D2498C}"/>
              </a:ext>
            </a:extLst>
          </p:cNvPr>
          <p:cNvSpPr txBox="1"/>
          <p:nvPr/>
        </p:nvSpPr>
        <p:spPr>
          <a:xfrm>
            <a:off x="2272992" y="5364785"/>
            <a:ext cx="1428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$ 81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7E61EF-30C1-6FD3-37A8-6C45734E741E}"/>
              </a:ext>
            </a:extLst>
          </p:cNvPr>
          <p:cNvSpPr/>
          <p:nvPr/>
        </p:nvSpPr>
        <p:spPr>
          <a:xfrm>
            <a:off x="5788156" y="2010530"/>
            <a:ext cx="1298444" cy="3854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Scientist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C1B6CB-17F4-EEC3-859C-3077FFF87DBD}"/>
              </a:ext>
            </a:extLst>
          </p:cNvPr>
          <p:cNvSpPr/>
          <p:nvPr/>
        </p:nvSpPr>
        <p:spPr>
          <a:xfrm>
            <a:off x="10638142" y="2010530"/>
            <a:ext cx="1298444" cy="3854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Architect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44E80E-1D33-9E0E-EE35-C787E9472387}"/>
              </a:ext>
            </a:extLst>
          </p:cNvPr>
          <p:cNvSpPr/>
          <p:nvPr/>
        </p:nvSpPr>
        <p:spPr>
          <a:xfrm>
            <a:off x="8242914" y="5942069"/>
            <a:ext cx="1298444" cy="3854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Engineer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03249F-F0C6-85CB-B503-84BFE08159D3}"/>
              </a:ext>
            </a:extLst>
          </p:cNvPr>
          <p:cNvSpPr txBox="1"/>
          <p:nvPr/>
        </p:nvSpPr>
        <p:spPr>
          <a:xfrm>
            <a:off x="95489" y="1121294"/>
            <a:ext cx="4790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Average Salary by Title</a:t>
            </a:r>
          </a:p>
          <a:p>
            <a:r>
              <a:rPr lang="en-US" dirty="0"/>
              <a:t>Source: https:// www.salary.com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3314C-7289-6FE8-3284-D3D3FFBD0EE5}"/>
              </a:ext>
            </a:extLst>
          </p:cNvPr>
          <p:cNvSpPr txBox="1"/>
          <p:nvPr/>
        </p:nvSpPr>
        <p:spPr>
          <a:xfrm>
            <a:off x="5682002" y="1087762"/>
            <a:ext cx="6506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Top Skills Mentioned in Job Description</a:t>
            </a:r>
          </a:p>
          <a:p>
            <a:r>
              <a:rPr lang="en-US" dirty="0"/>
              <a:t>Source: https://www.ziprecruiter.com</a:t>
            </a:r>
          </a:p>
        </p:txBody>
      </p:sp>
    </p:spTree>
    <p:extLst>
      <p:ext uri="{BB962C8B-B14F-4D97-AF65-F5344CB8AC3E}">
        <p14:creationId xmlns:p14="http://schemas.microsoft.com/office/powerpoint/2010/main" val="389168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35B58-B0C4-FD0A-B852-CBB108C1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9" y="110470"/>
            <a:ext cx="10515600" cy="9763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What State Pays the Most?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180E8-8571-3AFA-093E-127ABEF66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0" r="13190"/>
          <a:stretch/>
        </p:blipFill>
        <p:spPr>
          <a:xfrm>
            <a:off x="209789" y="958451"/>
            <a:ext cx="7353061" cy="58995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8E2BAD-522F-235C-B934-5F5761A2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24254"/>
              </p:ext>
            </p:extLst>
          </p:nvPr>
        </p:nvGraphicFramePr>
        <p:xfrm>
          <a:off x="8026922" y="1507133"/>
          <a:ext cx="3678907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7739">
                  <a:extLst>
                    <a:ext uri="{9D8B030D-6E8A-4147-A177-3AD203B41FA5}">
                      <a16:colId xmlns:a16="http://schemas.microsoft.com/office/drawing/2014/main" val="822869275"/>
                    </a:ext>
                  </a:extLst>
                </a:gridCol>
                <a:gridCol w="1734343">
                  <a:extLst>
                    <a:ext uri="{9D8B030D-6E8A-4147-A177-3AD203B41FA5}">
                      <a16:colId xmlns:a16="http://schemas.microsoft.com/office/drawing/2014/main" val="14762801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705695695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Avg 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8515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California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$ 158,453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9081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New Jersey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$ 158,152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2275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Alaska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$ </a:t>
                      </a:r>
                      <a:r>
                        <a:rPr lang="en-US" sz="1800" b="0" kern="1200" dirty="0">
                          <a:solidFill>
                            <a:schemeClr val="bg2"/>
                          </a:solidFill>
                          <a:effectLst/>
                        </a:rPr>
                        <a:t>156,729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88726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Massachusetts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$ </a:t>
                      </a:r>
                      <a:r>
                        <a:rPr lang="en-US" sz="1800" b="0" kern="1200" dirty="0">
                          <a:solidFill>
                            <a:schemeClr val="bg2"/>
                          </a:solidFill>
                          <a:effectLst/>
                        </a:rPr>
                        <a:t>156,341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1273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Connecticut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$ </a:t>
                      </a:r>
                      <a:r>
                        <a:rPr lang="en-US" sz="1800" b="0" kern="1200" dirty="0">
                          <a:solidFill>
                            <a:schemeClr val="bg2"/>
                          </a:solidFill>
                          <a:effectLst/>
                        </a:rPr>
                        <a:t>154,833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308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381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131,329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8926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Arkansas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130,914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8549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 Virginia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129,360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34024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Mississippi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128,113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540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Dakota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126,590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1935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AC5113-CB5A-0B2C-E60E-D7A9A858B1A7}"/>
              </a:ext>
            </a:extLst>
          </p:cNvPr>
          <p:cNvSpPr/>
          <p:nvPr/>
        </p:nvSpPr>
        <p:spPr>
          <a:xfrm>
            <a:off x="371475" y="4762500"/>
            <a:ext cx="11239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179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Story 4 – How much do we get Paid?</vt:lpstr>
      <vt:lpstr>Data sources</vt:lpstr>
      <vt:lpstr>What Job Title Pays the Most?</vt:lpstr>
      <vt:lpstr>What State Pays the Most?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Abinette</dc:creator>
  <cp:lastModifiedBy>Jennifer Abinette</cp:lastModifiedBy>
  <cp:revision>2</cp:revision>
  <dcterms:created xsi:type="dcterms:W3CDTF">2023-10-22T21:41:56Z</dcterms:created>
  <dcterms:modified xsi:type="dcterms:W3CDTF">2023-10-23T13:20:48Z</dcterms:modified>
</cp:coreProperties>
</file>