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>
      <p:cViewPr varScale="1">
        <p:scale>
          <a:sx n="111" d="100"/>
          <a:sy n="111" d="100"/>
        </p:scale>
        <p:origin x="-18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CA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003BD2-B3C1-49FE-9FC2-D0823205C71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BBD5C7-CE8D-4E67-AD9F-81D8ABE8F262}" type="datetimeFigureOut">
              <a:rPr lang="en-CA" smtClean="0"/>
              <a:t>16/11/2016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19" y="1295400"/>
            <a:ext cx="5778381" cy="1676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DDA/IVA/ISA/Insert Acronym Here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/>
              <a:t>Initial Setup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85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58" y="228600"/>
            <a:ext cx="8374541" cy="609600"/>
          </a:xfrm>
        </p:spPr>
        <p:txBody>
          <a:bodyPr/>
          <a:lstStyle/>
          <a:p>
            <a:pPr algn="ctr"/>
            <a:r>
              <a:rPr lang="en-US" dirty="0" smtClean="0"/>
              <a:t>Typical ISA Setup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49978"/>
            <a:ext cx="1100751" cy="1386282"/>
            <a:chOff x="609600" y="3733800"/>
            <a:chExt cx="1100751" cy="1386282"/>
          </a:xfrm>
        </p:grpSpPr>
        <p:sp>
          <p:nvSpPr>
            <p:cNvPr id="5" name="TextBox 4"/>
            <p:cNvSpPr txBox="1"/>
            <p:nvPr/>
          </p:nvSpPr>
          <p:spPr>
            <a:xfrm>
              <a:off x="609600" y="3733800"/>
              <a:ext cx="110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SmartRep</a:t>
              </a:r>
              <a:endParaRPr lang="en-CA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4129482"/>
              <a:ext cx="990600" cy="990600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/>
          <p:nvPr/>
        </p:nvCxnSpPr>
        <p:spPr>
          <a:xfrm flipV="1">
            <a:off x="1066800" y="2318001"/>
            <a:ext cx="457200" cy="100961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10" y="1104123"/>
            <a:ext cx="1495425" cy="106253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537873" y="2900585"/>
            <a:ext cx="990600" cy="1403866"/>
            <a:chOff x="7429500" y="4191000"/>
            <a:chExt cx="990600" cy="140386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500" y="4191000"/>
              <a:ext cx="990600" cy="9906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560083" y="5225534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Veeva</a:t>
              </a:r>
              <a:endParaRPr lang="en-CA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49248" y="1192900"/>
            <a:ext cx="2401340" cy="1291341"/>
            <a:chOff x="4648495" y="779497"/>
            <a:chExt cx="2401340" cy="129134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710" y="1318395"/>
              <a:ext cx="619125" cy="619125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4648495" y="1295400"/>
              <a:ext cx="868560" cy="775438"/>
              <a:chOff x="4648495" y="1295400"/>
              <a:chExt cx="868560" cy="77543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2903" y="1693475"/>
                <a:ext cx="377363" cy="37736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495" y="1295400"/>
                <a:ext cx="377363" cy="377363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9692" y="1408818"/>
                <a:ext cx="377363" cy="377363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4726723" y="779497"/>
              <a:ext cx="221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: 1 Relationship</a:t>
              </a:r>
              <a:endParaRPr lang="en-CA" dirty="0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5603136" y="1510460"/>
              <a:ext cx="645263" cy="162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28800" y="39624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slide.json</a:t>
            </a:r>
            <a:endParaRPr lang="en-CA" dirty="0"/>
          </a:p>
        </p:txBody>
      </p:sp>
      <p:sp>
        <p:nvSpPr>
          <p:cNvPr id="34" name="Equal 33"/>
          <p:cNvSpPr/>
          <p:nvPr/>
        </p:nvSpPr>
        <p:spPr>
          <a:xfrm rot="17567473">
            <a:off x="2507739" y="3023629"/>
            <a:ext cx="928115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39028" y="2122205"/>
            <a:ext cx="1276172" cy="773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>
            <a:off x="1659191" y="3914083"/>
            <a:ext cx="76200" cy="457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Left Brace 45"/>
          <p:cNvSpPr/>
          <p:nvPr/>
        </p:nvSpPr>
        <p:spPr>
          <a:xfrm rot="10800000">
            <a:off x="2971799" y="3914083"/>
            <a:ext cx="76200" cy="457200"/>
          </a:xfrm>
          <a:prstGeom prst="leftBrace">
            <a:avLst/>
          </a:prstGeom>
          <a:ln w="28575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Left Brace 48"/>
          <p:cNvSpPr/>
          <p:nvPr/>
        </p:nvSpPr>
        <p:spPr>
          <a:xfrm>
            <a:off x="2793755" y="1166764"/>
            <a:ext cx="114187" cy="13431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Left Brace 49"/>
          <p:cNvSpPr/>
          <p:nvPr/>
        </p:nvSpPr>
        <p:spPr>
          <a:xfrm rot="10800000">
            <a:off x="5562600" y="1166764"/>
            <a:ext cx="114187" cy="13431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89" y="2900925"/>
            <a:ext cx="1071474" cy="898106"/>
          </a:xfrm>
          <a:prstGeom prst="rect">
            <a:avLst/>
          </a:prstGeom>
        </p:spPr>
      </p:pic>
      <p:sp>
        <p:nvSpPr>
          <p:cNvPr id="55" name="Right Arrow 54"/>
          <p:cNvSpPr/>
          <p:nvPr/>
        </p:nvSpPr>
        <p:spPr>
          <a:xfrm rot="3210991">
            <a:off x="3748923" y="2532405"/>
            <a:ext cx="507107" cy="2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ight Arrow 55"/>
          <p:cNvSpPr/>
          <p:nvPr/>
        </p:nvSpPr>
        <p:spPr>
          <a:xfrm rot="7643389">
            <a:off x="4475279" y="2500951"/>
            <a:ext cx="507107" cy="2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1828800" y="4648200"/>
            <a:ext cx="17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keymessage.json</a:t>
            </a:r>
            <a:endParaRPr lang="en-CA" dirty="0"/>
          </a:p>
        </p:txBody>
      </p:sp>
      <p:sp>
        <p:nvSpPr>
          <p:cNvPr id="58" name="Left Brace 57"/>
          <p:cNvSpPr/>
          <p:nvPr/>
        </p:nvSpPr>
        <p:spPr>
          <a:xfrm>
            <a:off x="1659191" y="4599883"/>
            <a:ext cx="76200" cy="457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Left Brace 58"/>
          <p:cNvSpPr/>
          <p:nvPr/>
        </p:nvSpPr>
        <p:spPr>
          <a:xfrm rot="10800000">
            <a:off x="3598754" y="4604266"/>
            <a:ext cx="76200" cy="457200"/>
          </a:xfrm>
          <a:prstGeom prst="leftBrace">
            <a:avLst/>
          </a:prstGeom>
          <a:ln w="28575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Equal 59"/>
          <p:cNvSpPr/>
          <p:nvPr/>
        </p:nvSpPr>
        <p:spPr>
          <a:xfrm rot="17567473">
            <a:off x="3497506" y="3966344"/>
            <a:ext cx="671303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600" dirty="0" err="1" smtClean="0"/>
              <a:t>Slide.json</a:t>
            </a:r>
            <a:endParaRPr lang="en-CA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CA" dirty="0"/>
              <a:t>{</a:t>
            </a:r>
          </a:p>
          <a:p>
            <a:pPr marL="45720" indent="0">
              <a:buNone/>
            </a:pPr>
            <a:r>
              <a:rPr lang="en-CA" dirty="0"/>
              <a:t>            "id": 1,</a:t>
            </a:r>
          </a:p>
          <a:p>
            <a:pPr marL="45720" indent="0">
              <a:buNone/>
            </a:pPr>
            <a:r>
              <a:rPr lang="en-CA" dirty="0"/>
              <a:t>            "name": "</a:t>
            </a:r>
            <a:r>
              <a:rPr lang="en-CA" dirty="0">
                <a:solidFill>
                  <a:srgbClr val="FF0000"/>
                </a:solidFill>
              </a:rPr>
              <a:t>humira_gastro_uc_00</a:t>
            </a:r>
            <a:r>
              <a:rPr lang="en-CA" dirty="0"/>
              <a:t>",</a:t>
            </a:r>
          </a:p>
          <a:p>
            <a:pPr marL="45720" indent="0">
              <a:buNone/>
            </a:pPr>
            <a:r>
              <a:rPr lang="en-CA" dirty="0"/>
              <a:t>            "description": "</a:t>
            </a:r>
            <a:r>
              <a:rPr lang="en-CA" dirty="0">
                <a:solidFill>
                  <a:srgbClr val="FF0000"/>
                </a:solidFill>
              </a:rPr>
              <a:t>Home</a:t>
            </a:r>
            <a:r>
              <a:rPr lang="en-CA" dirty="0"/>
              <a:t>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keymessage</a:t>
            </a:r>
            <a:r>
              <a:rPr lang="en-CA" dirty="0"/>
              <a:t>": [1],</a:t>
            </a:r>
          </a:p>
          <a:p>
            <a:pPr marL="45720" indent="0">
              <a:buNone/>
            </a:pPr>
            <a:r>
              <a:rPr lang="en-CA" dirty="0"/>
              <a:t>            "template": [],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template_ajax</a:t>
            </a:r>
            <a:r>
              <a:rPr lang="en-CA" dirty="0"/>
              <a:t>": [],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js</a:t>
            </a:r>
            <a:r>
              <a:rPr lang="en-CA" dirty="0"/>
              <a:t>": </a:t>
            </a:r>
            <a:r>
              <a:rPr lang="en-CA" dirty="0" smtClean="0"/>
              <a:t>[],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      "less": </a:t>
            </a:r>
            <a:r>
              <a:rPr lang="en-CA" dirty="0" smtClean="0"/>
              <a:t>[]</a:t>
            </a:r>
          </a:p>
          <a:p>
            <a:pPr marL="45720" indent="0">
              <a:buNone/>
            </a:pPr>
            <a:r>
              <a:rPr lang="en-CA" dirty="0" smtClean="0"/>
              <a:t> </a:t>
            </a:r>
            <a:r>
              <a:rPr lang="en-CA" dirty="0"/>
              <a:t>},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57199" y="3200400"/>
            <a:ext cx="3581400" cy="411162"/>
          </a:xfrm>
        </p:spPr>
        <p:txBody>
          <a:bodyPr/>
          <a:lstStyle/>
          <a:p>
            <a:pPr algn="l"/>
            <a:r>
              <a:rPr lang="en-US" sz="1600" dirty="0" err="1" smtClean="0"/>
              <a:t>Keymessage.json</a:t>
            </a:r>
            <a:endParaRPr lang="en-CA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57199" y="3611562"/>
            <a:ext cx="3581400" cy="251519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CA" dirty="0"/>
              <a:t>{</a:t>
            </a:r>
          </a:p>
          <a:p>
            <a:pPr marL="45720" indent="0">
              <a:buNone/>
            </a:pPr>
            <a:r>
              <a:rPr lang="en-CA" dirty="0"/>
              <a:t>            "id": 1,</a:t>
            </a:r>
          </a:p>
          <a:p>
            <a:pPr marL="45720" indent="0">
              <a:buNone/>
            </a:pPr>
            <a:r>
              <a:rPr lang="en-CA" dirty="0"/>
              <a:t>            "product": "AbbVie </a:t>
            </a:r>
            <a:r>
              <a:rPr lang="en-CA" dirty="0" err="1"/>
              <a:t>Humira</a:t>
            </a:r>
            <a:r>
              <a:rPr lang="en-CA" dirty="0"/>
              <a:t> Gastro IVA",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product_id</a:t>
            </a:r>
            <a:r>
              <a:rPr lang="en-CA" dirty="0"/>
              <a:t>": "</a:t>
            </a:r>
            <a:r>
              <a:rPr lang="en-CA" dirty="0">
                <a:solidFill>
                  <a:srgbClr val="FF0000"/>
                </a:solidFill>
              </a:rPr>
              <a:t>a00O000000VGbVA</a:t>
            </a:r>
            <a:r>
              <a:rPr lang="en-CA" dirty="0"/>
              <a:t>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clm_presentation</a:t>
            </a:r>
            <a:r>
              <a:rPr lang="en-CA" dirty="0"/>
              <a:t>": </a:t>
            </a:r>
            <a:r>
              <a:rPr lang="en-CA" dirty="0" smtClean="0"/>
              <a:t>	"</a:t>
            </a:r>
            <a:r>
              <a:rPr lang="en-CA" dirty="0"/>
              <a:t>abbvie_humira_gastro_uc_00",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presentation_version</a:t>
            </a:r>
            <a:r>
              <a:rPr lang="en-CA" dirty="0"/>
              <a:t>": "01",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display_order</a:t>
            </a:r>
            <a:r>
              <a:rPr lang="en-CA" dirty="0"/>
              <a:t>": "0",</a:t>
            </a:r>
          </a:p>
          <a:p>
            <a:pPr marL="45720" indent="0">
              <a:buNone/>
            </a:pPr>
            <a:r>
              <a:rPr lang="en-CA" dirty="0"/>
              <a:t>            "active": true,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slide_version</a:t>
            </a:r>
            <a:r>
              <a:rPr lang="en-CA" dirty="0"/>
              <a:t>": "1"</a:t>
            </a:r>
          </a:p>
          <a:p>
            <a:pPr marL="45720" indent="0">
              <a:buNone/>
            </a:pPr>
            <a:r>
              <a:rPr lang="en-CA" dirty="0" smtClean="0"/>
              <a:t>},</a:t>
            </a:r>
            <a:endParaRPr lang="en-CA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267200" y="685800"/>
            <a:ext cx="3581400" cy="25251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Unique ID for each entry (just incremented)</a:t>
            </a:r>
          </a:p>
          <a:p>
            <a:pPr marL="45720" indent="0"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Part of the 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keymessage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id in Salesforce</a:t>
            </a: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What the slide will be called in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Veeva</a:t>
            </a: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Which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keymessage.json</a:t>
            </a: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entry to use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Template files for the slide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rgbClr val="00B0F0"/>
                </a:solidFill>
              </a:rPr>
              <a:t>- No idea!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files for the slide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Less files for the slide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endParaRPr lang="en-C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4267200" y="3570888"/>
            <a:ext cx="3581400" cy="25251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Unique ID for each entry (just incremented)</a:t>
            </a:r>
          </a:p>
          <a:p>
            <a:pPr marL="45720" indent="0">
              <a:buFont typeface="Wingdings" pitchFamily="2" charset="2"/>
              <a:buNone/>
            </a:pPr>
            <a:r>
              <a:rPr lang="en-US" dirty="0" smtClean="0">
                <a:solidFill>
                  <a:srgbClr val="00B0F0"/>
                </a:solidFill>
              </a:rPr>
              <a:t>- Name of the product for the slide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Product ID in Salesforce, taken from the URL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rgbClr val="00B0F0"/>
                </a:solidFill>
              </a:rPr>
              <a:t>- Presentation name associated with the slide</a:t>
            </a:r>
          </a:p>
          <a:p>
            <a:pPr marL="45720" indent="0">
              <a:buFont typeface="Wingdings" pitchFamily="2" charset="2"/>
              <a:buNone/>
            </a:pPr>
            <a:endParaRPr lang="en-CA" dirty="0" smtClean="0">
              <a:solidFill>
                <a:srgbClr val="00B0F0"/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rgbClr val="00B0F0"/>
                </a:solidFill>
              </a:rPr>
              <a:t>- Version of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rgbClr val="00B0F0"/>
                </a:solidFill>
              </a:rPr>
              <a:t>- Display order for the slide in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Should always be true</a:t>
            </a:r>
          </a:p>
          <a:p>
            <a:pPr marL="45720" indent="0">
              <a:buFont typeface="Wingdings" pitchFamily="2" charset="2"/>
              <a:buNone/>
            </a:pPr>
            <a:r>
              <a:rPr lang="en-US" dirty="0" smtClean="0">
                <a:solidFill>
                  <a:srgbClr val="00B0F0"/>
                </a:solidFill>
              </a:rPr>
              <a:t>- Version of the slide</a:t>
            </a:r>
            <a:endParaRPr lang="en-CA" dirty="0" smtClean="0">
              <a:solidFill>
                <a:srgbClr val="00B0F0"/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endParaRPr lang="en-C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368534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As far as I know, items in this color are irrelevant!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5299501" y="3013501"/>
            <a:ext cx="6858000" cy="8309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2">
                    <a:lumMod val="90000"/>
                  </a:schemeClr>
                </a:solidFill>
              </a:rPr>
              <a:t>SmartRep</a:t>
            </a:r>
            <a:endParaRPr lang="en-CA" sz="4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189638"/>
            <a:ext cx="3581400" cy="411162"/>
          </a:xfrm>
        </p:spPr>
        <p:txBody>
          <a:bodyPr/>
          <a:lstStyle/>
          <a:p>
            <a:pPr algn="l"/>
            <a:r>
              <a:rPr lang="en-US" sz="1600" dirty="0" err="1" smtClean="0"/>
              <a:t>Presentation.json</a:t>
            </a:r>
            <a:endParaRPr lang="en-CA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589688"/>
            <a:ext cx="3581400" cy="25251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dirty="0"/>
              <a:t>{</a:t>
            </a:r>
          </a:p>
          <a:p>
            <a:pPr marL="45720" indent="0">
              <a:buNone/>
            </a:pPr>
            <a:r>
              <a:rPr lang="en-CA" dirty="0"/>
              <a:t>            "id": 1,</a:t>
            </a:r>
          </a:p>
          <a:p>
            <a:pPr marL="45720" indent="0">
              <a:buNone/>
            </a:pPr>
            <a:r>
              <a:rPr lang="en-CA" dirty="0"/>
              <a:t>            "name": "</a:t>
            </a:r>
            <a:r>
              <a:rPr lang="en-CA" dirty="0" err="1">
                <a:solidFill>
                  <a:srgbClr val="FF0000"/>
                </a:solidFill>
              </a:rPr>
              <a:t>abbvie</a:t>
            </a:r>
            <a:r>
              <a:rPr lang="en-CA" dirty="0"/>
              <a:t>",</a:t>
            </a:r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bodyclass</a:t>
            </a:r>
            <a:r>
              <a:rPr lang="en-CA" dirty="0"/>
              <a:t>": "",</a:t>
            </a:r>
          </a:p>
          <a:p>
            <a:pPr marL="45720" indent="0">
              <a:buNone/>
            </a:pPr>
            <a:r>
              <a:rPr lang="en-CA" dirty="0"/>
              <a:t>            "slide": </a:t>
            </a:r>
            <a:r>
              <a:rPr lang="en-CA" dirty="0" smtClean="0"/>
              <a:t>[],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      "template</a:t>
            </a:r>
            <a:r>
              <a:rPr lang="en-CA" dirty="0" smtClean="0"/>
              <a:t>":[],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      "less</a:t>
            </a:r>
            <a:r>
              <a:rPr lang="en-CA" dirty="0" smtClean="0"/>
              <a:t>":[],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      "</a:t>
            </a:r>
            <a:r>
              <a:rPr lang="en-CA" dirty="0" err="1"/>
              <a:t>js</a:t>
            </a:r>
            <a:r>
              <a:rPr lang="en-CA" dirty="0" smtClean="0"/>
              <a:t>":[]</a:t>
            </a:r>
            <a:endParaRPr lang="en-CA" dirty="0"/>
          </a:p>
          <a:p>
            <a:pPr marL="4572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267200" y="1600200"/>
            <a:ext cx="3581400" cy="2362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Unique ID for each entry (just incremented)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Part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of the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keymessage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id in Salesforce </a:t>
            </a: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Add a class to the body in all slides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Order slides should appear in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SmartRep</a:t>
            </a:r>
            <a:endParaRPr lang="en-CA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Template files for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en-CA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files for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- Less files for the presentation</a:t>
            </a:r>
          </a:p>
          <a:p>
            <a:pPr marL="45720" indent="0">
              <a:buFont typeface="Wingdings" pitchFamily="2" charset="2"/>
              <a:buNone/>
            </a:pPr>
            <a:r>
              <a:rPr lang="en-C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endParaRPr lang="en-C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264" y="4648200"/>
            <a:ext cx="7315200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keymessage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Salesforce is created in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SmartRep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by combining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Presentation.json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name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with each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Slide.json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connected with underscores: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abbvie_humira_gastro_uc_00.zip</a:t>
            </a:r>
            <a:endParaRPr lang="en-C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5299501" y="3013501"/>
            <a:ext cx="6858000" cy="8309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2">
                    <a:lumMod val="90000"/>
                  </a:schemeClr>
                </a:solidFill>
              </a:rPr>
              <a:t>SmartRep</a:t>
            </a:r>
            <a:endParaRPr lang="en-CA" sz="4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216</TotalTime>
  <Words>341</Words>
  <Application>Microsoft Office PowerPoint</Application>
  <PresentationFormat>On-screen Show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Composite</vt:lpstr>
      <vt:lpstr>DDA/IVA/ISA/Insert Acronym Here   Initial Setup Overview</vt:lpstr>
      <vt:lpstr>Typical ISA Setup</vt:lpstr>
      <vt:lpstr>PowerPoint Presentation</vt:lpstr>
      <vt:lpstr>PowerPoint Presentation</vt:lpstr>
    </vt:vector>
  </TitlesOfParts>
  <Company>Klick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DDA/IVA/ISA/Insert Acronym Here   Initial Setup Workflow</dc:title>
  <dc:creator>Windows User</dc:creator>
  <cp:lastModifiedBy>Windows User</cp:lastModifiedBy>
  <cp:revision>11</cp:revision>
  <dcterms:created xsi:type="dcterms:W3CDTF">2016-11-16T17:53:44Z</dcterms:created>
  <dcterms:modified xsi:type="dcterms:W3CDTF">2016-11-16T21:30:02Z</dcterms:modified>
</cp:coreProperties>
</file>