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05"/>
    <a:srgbClr val="00FF07"/>
    <a:srgbClr val="01FFFA"/>
    <a:srgbClr val="FF01DE"/>
    <a:srgbClr val="010EFD"/>
    <a:srgbClr val="F6FD00"/>
    <a:srgbClr val="F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9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2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8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45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1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5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8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66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1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92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57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3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34C7-4463-4300-964D-74C7488FA3C0}" type="datetimeFigureOut">
              <a:rPr lang="en-CA" smtClean="0"/>
              <a:t>04/10/2016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A824-8D53-4E0F-81E0-0D59EDE3D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34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 descr="C:\Users\jhaber\Desktop\Developers Meeting\quadratic-graph-static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"/>
            <a:ext cx="9220200" cy="69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Canvas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One last piece of the puzzle: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ctx.fill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//Fill in the area under our points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Alternatively: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ctx.stroke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//Connect the points without filling in the area below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Also: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ctx.closePath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//Connect the last point in our path back to our starting point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Animation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 don’t want a static drawing!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Our Counter: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TweenMax.to(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counter.count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2.5, {count: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maxHeight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	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onUpdate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animateGraph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ease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Power4.easeOut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//TweenMax.to(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object to tween,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animation time,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tween options);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Tweens have a default and maximum frame rate of 60/sec.</a:t>
            </a:r>
          </a:p>
        </p:txBody>
      </p:sp>
    </p:spTree>
    <p:extLst>
      <p:ext uri="{BB962C8B-B14F-4D97-AF65-F5344CB8AC3E}">
        <p14:creationId xmlns:p14="http://schemas.microsoft.com/office/powerpoint/2010/main" val="21459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Animation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What’s happening in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animateGraph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ctx.clearRect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0,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c.width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c.height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) 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//Remember me?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ctx.beginPath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ctx.moveTo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(0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offsetX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verticalBottom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ctx.bezierCurveTo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000" dirty="0" smtClean="0">
                <a:solidFill>
                  <a:srgbClr val="00FF07"/>
                </a:solidFill>
              </a:rPr>
              <a:t>0, 0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width/4, </a:t>
            </a:r>
            <a:r>
              <a:rPr lang="en-US" sz="2000" dirty="0" err="1" smtClean="0">
                <a:solidFill>
                  <a:srgbClr val="FF0000"/>
                </a:solidFill>
              </a:rPr>
              <a:t>counter.count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rgbClr val="010EFD"/>
                </a:solidFill>
              </a:rPr>
              <a:t>width/2, </a:t>
            </a:r>
            <a:r>
              <a:rPr lang="en-US" sz="2000" dirty="0" err="1" smtClean="0">
                <a:solidFill>
                  <a:srgbClr val="010EFD"/>
                </a:solidFill>
              </a:rPr>
              <a:t>counter.count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);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ctx.bezierCurveTo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000" dirty="0" smtClean="0">
                <a:solidFill>
                  <a:srgbClr val="FF01DE"/>
                </a:solidFill>
              </a:rPr>
              <a:t>width*3/4, </a:t>
            </a:r>
            <a:r>
              <a:rPr lang="en-US" sz="2000" dirty="0" err="1" smtClean="0">
                <a:solidFill>
                  <a:srgbClr val="FF01DE"/>
                </a:solidFill>
              </a:rPr>
              <a:t>counter.count</a:t>
            </a:r>
            <a:r>
              <a:rPr lang="en-US" sz="2000" dirty="0" smtClean="0">
                <a:solidFill>
                  <a:srgbClr val="FF01DE"/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rgbClr val="01FFFA"/>
                </a:solidFill>
              </a:rPr>
              <a:t>width*3/4, 0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rgbClr val="FFFF00"/>
                </a:solidFill>
              </a:rPr>
              <a:t>width, 0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);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ctx.fill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();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01904"/>
            <a:ext cx="2590800" cy="18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Support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C405"/>
                </a:solidFill>
              </a:rPr>
              <a:t>Chrome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C405"/>
                </a:solidFill>
              </a:rPr>
              <a:t>Firefox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C405"/>
                </a:solidFill>
              </a:rPr>
              <a:t>Safari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C405"/>
                </a:solidFill>
              </a:rPr>
              <a:t>iOS Safari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C405"/>
                </a:solidFill>
              </a:rPr>
              <a:t>Android Chrome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IE8</a:t>
            </a:r>
          </a:p>
          <a:p>
            <a:pPr marL="0" indent="0">
              <a:buNone/>
            </a:pPr>
            <a:r>
              <a:rPr lang="en-US" dirty="0">
                <a:solidFill>
                  <a:srgbClr val="00C405"/>
                </a:solidFill>
              </a:rPr>
              <a:t>IE9</a:t>
            </a:r>
            <a:r>
              <a:rPr lang="en-US" dirty="0" smtClean="0">
                <a:solidFill>
                  <a:srgbClr val="00C405"/>
                </a:solidFill>
              </a:rPr>
              <a:t>+</a:t>
            </a:r>
            <a:endParaRPr lang="en-US" dirty="0">
              <a:solidFill>
                <a:srgbClr val="00C4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72" y="2362200"/>
            <a:ext cx="8229600" cy="71596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Questions?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C405"/>
                </a:solidFill>
              </a:rPr>
              <a:t>Thanks for listening!</a:t>
            </a:r>
            <a:endParaRPr lang="en-US" dirty="0">
              <a:solidFill>
                <a:srgbClr val="00C4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0"/>
            <a:ext cx="9141151" cy="6858000"/>
          </a:xfrm>
        </p:spPr>
      </p:pic>
    </p:spTree>
    <p:extLst>
      <p:ext uri="{BB962C8B-B14F-4D97-AF65-F5344CB8AC3E}">
        <p14:creationId xmlns:p14="http://schemas.microsoft.com/office/powerpoint/2010/main" val="2463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" y="0"/>
            <a:ext cx="9142576" cy="6858000"/>
          </a:xfrm>
        </p:spPr>
      </p:pic>
    </p:spTree>
    <p:extLst>
      <p:ext uri="{BB962C8B-B14F-4D97-AF65-F5344CB8AC3E}">
        <p14:creationId xmlns:p14="http://schemas.microsoft.com/office/powerpoint/2010/main" val="17856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 descr="C:\Users\jhaber\Desktop\Developers Meeting\quadratic-graph-static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"/>
            <a:ext cx="9220200" cy="69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Getting Started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&lt;canvas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width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="700" height="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450"&gt;&lt;/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canvas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script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/TweenMax.min.js" type="text/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"&gt;&lt;/script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&gt;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Canvas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Setting up our Canvas: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Set our Context: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c =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document.getElementByTagName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canvas");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var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ctx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c.getContext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("2d");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Style the canvas drawing: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ctx.fillStyle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#color;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//Set the color to fill the drawn object with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ctx.shadowColor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= '#444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';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//Set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shadow color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ctx.shadowBlur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= 30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//Our blur radius for the shadow to soften it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ctx.shadowOffsetX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= 10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//X position of the shadow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ctx.shadowOffsetY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= 2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position of the shadow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Canvas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Setting our starting points: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Clear our canvas: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ctx.clearRect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(0, 0,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c.width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c.height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//Clear all drawings from the canvas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Start drawing our object: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ctx.beginPath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//Start drawing a new object to the canvas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Set our starting position: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ctx.moveTo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(0, 0);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//Sets the first point of our object to draw from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Shape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We could use a quadratic curve, but it doesn’t really work for our needs. So, we need to work with a Bezier.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ctx.bezierCurveTo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(x1, y1, x2, y2, x3, y3);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//Draw a Bezier with 4 points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5762" y="2819400"/>
            <a:ext cx="8256917" cy="2743200"/>
            <a:chOff x="455762" y="2819400"/>
            <a:chExt cx="8256917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2" y="2819400"/>
              <a:ext cx="3829050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07479" y="3124200"/>
              <a:ext cx="3505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Starting Position [</a:t>
              </a:r>
              <a:r>
                <a:rPr lang="en-US" sz="1400" dirty="0" err="1" smtClean="0">
                  <a:solidFill>
                    <a:schemeClr val="accent3">
                      <a:lumMod val="75000"/>
                    </a:schemeClr>
                  </a:solidFill>
                </a:rPr>
                <a:t>ctx.moveTo</a:t>
              </a:r>
              <a:r>
                <a:rPr lang="en-US" sz="1400" dirty="0" smtClean="0">
                  <a:solidFill>
                    <a:schemeClr val="accent3">
                      <a:lumMod val="75000"/>
                    </a:schemeClr>
                  </a:solidFill>
                </a:rPr>
                <a:t>(0</a:t>
              </a:r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, 0</a:t>
              </a:r>
              <a:r>
                <a:rPr lang="en-US" sz="1400" dirty="0" smtClean="0">
                  <a:solidFill>
                    <a:schemeClr val="accent3">
                      <a:lumMod val="75000"/>
                    </a:schemeClr>
                  </a:solidFill>
                </a:rPr>
                <a:t>);</a:t>
              </a:r>
              <a:r>
                <a:rPr lang="en-US" dirty="0" smtClean="0">
                  <a:solidFill>
                    <a:schemeClr val="bg1"/>
                  </a:solidFill>
                </a:rPr>
                <a:t>]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Point 1 [</a:t>
              </a:r>
              <a:r>
                <a:rPr lang="en-US" sz="1400" dirty="0" smtClean="0">
                  <a:solidFill>
                    <a:schemeClr val="accent3">
                      <a:lumMod val="75000"/>
                    </a:schemeClr>
                  </a:solidFill>
                </a:rPr>
                <a:t>x1, y1</a:t>
              </a:r>
              <a:r>
                <a:rPr lang="en-US" dirty="0" smtClean="0">
                  <a:solidFill>
                    <a:schemeClr val="bg1"/>
                  </a:solidFill>
                </a:rPr>
                <a:t>]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Point </a:t>
              </a:r>
              <a:r>
                <a:rPr lang="en-US" dirty="0" smtClean="0">
                  <a:solidFill>
                    <a:schemeClr val="bg1"/>
                  </a:solidFill>
                </a:rPr>
                <a:t>2 [</a:t>
              </a:r>
              <a:r>
                <a:rPr lang="en-US" sz="1400" dirty="0" smtClean="0">
                  <a:solidFill>
                    <a:schemeClr val="accent3">
                      <a:lumMod val="75000"/>
                    </a:schemeClr>
                  </a:solidFill>
                </a:rPr>
                <a:t>x2, y2</a:t>
              </a:r>
              <a:r>
                <a:rPr lang="en-US" dirty="0" smtClean="0">
                  <a:solidFill>
                    <a:schemeClr val="bg1"/>
                  </a:solidFill>
                </a:rPr>
                <a:t>]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Point </a:t>
              </a:r>
              <a:r>
                <a:rPr lang="en-US" dirty="0" smtClean="0">
                  <a:solidFill>
                    <a:schemeClr val="bg1"/>
                  </a:solidFill>
                </a:rPr>
                <a:t>3 </a:t>
              </a:r>
              <a:r>
                <a:rPr lang="en-US" dirty="0">
                  <a:solidFill>
                    <a:schemeClr val="bg1"/>
                  </a:solidFill>
                </a:rPr>
                <a:t>[</a:t>
              </a:r>
              <a:r>
                <a:rPr lang="en-US" sz="1400" dirty="0" smtClean="0">
                  <a:solidFill>
                    <a:schemeClr val="accent3">
                      <a:lumMod val="75000"/>
                    </a:schemeClr>
                  </a:solidFill>
                </a:rPr>
                <a:t>x3, y3</a:t>
              </a:r>
              <a:r>
                <a:rPr lang="en-US" dirty="0" smtClean="0">
                  <a:solidFill>
                    <a:schemeClr val="bg1"/>
                  </a:solidFill>
                </a:rPr>
                <a:t>]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29200" y="3200400"/>
              <a:ext cx="178279" cy="178279"/>
            </a:xfrm>
            <a:prstGeom prst="ellipse">
              <a:avLst/>
            </a:prstGeom>
            <a:solidFill>
              <a:srgbClr val="00FF07"/>
            </a:solidFill>
            <a:ln>
              <a:solidFill>
                <a:srgbClr val="00FF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3505200"/>
              <a:ext cx="178279" cy="1782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199" y="3780194"/>
              <a:ext cx="178279" cy="178279"/>
            </a:xfrm>
            <a:prstGeom prst="ellipse">
              <a:avLst/>
            </a:prstGeom>
            <a:solidFill>
              <a:srgbClr val="010EFD"/>
            </a:solidFill>
            <a:ln>
              <a:solidFill>
                <a:srgbClr val="010E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199" y="4053364"/>
              <a:ext cx="178279" cy="178279"/>
            </a:xfrm>
            <a:prstGeom prst="ellipse">
              <a:avLst/>
            </a:prstGeom>
            <a:solidFill>
              <a:srgbClr val="FF9000"/>
            </a:solidFill>
            <a:ln>
              <a:solidFill>
                <a:srgbClr val="F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27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Shape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75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We could use a quadratic curve, but it doesn’t really work for our needs. So, we need to work with a Bezier.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ctx.bezierCurveTo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(x1, y1, x2, y2, x3, y3);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//Draw a Bezier with 4 points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ctx.bezierCurveTo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(x4, y4, x5, y5, x6, y6);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//Draw a Bezier with 4 points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" y="2819400"/>
            <a:ext cx="382905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7479" y="31242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Starting Position [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ctx.moveTo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(0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, 0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);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Point 1 [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x1, y1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Point </a:t>
            </a:r>
            <a:r>
              <a:rPr lang="en-US" dirty="0" smtClean="0">
                <a:solidFill>
                  <a:schemeClr val="bg1"/>
                </a:solidFill>
              </a:rPr>
              <a:t>2 [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x2, y2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Point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x3, y3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Starting </a:t>
            </a:r>
            <a:r>
              <a:rPr lang="en-US" dirty="0" smtClean="0">
                <a:solidFill>
                  <a:schemeClr val="bg1"/>
                </a:solidFill>
              </a:rPr>
              <a:t>Position 2 [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x3, y3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Point </a:t>
            </a:r>
            <a:r>
              <a:rPr lang="en-US" dirty="0" smtClean="0">
                <a:solidFill>
                  <a:schemeClr val="bg1"/>
                </a:solidFill>
              </a:rPr>
              <a:t>4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x4, y4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Point </a:t>
            </a:r>
            <a:r>
              <a:rPr lang="en-US" dirty="0" smtClean="0">
                <a:solidFill>
                  <a:schemeClr val="bg1"/>
                </a:solidFill>
              </a:rPr>
              <a:t>5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x5, y5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Point </a:t>
            </a:r>
            <a:r>
              <a:rPr lang="en-US" dirty="0" smtClean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x6, y6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29200" y="3200400"/>
            <a:ext cx="178279" cy="178279"/>
          </a:xfrm>
          <a:prstGeom prst="ellipse">
            <a:avLst/>
          </a:prstGeom>
          <a:solidFill>
            <a:srgbClr val="00FF07"/>
          </a:solidFill>
          <a:ln>
            <a:solidFill>
              <a:srgbClr val="00F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3505200"/>
            <a:ext cx="178279" cy="1782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199" y="3780194"/>
            <a:ext cx="178279" cy="178279"/>
          </a:xfrm>
          <a:prstGeom prst="ellipse">
            <a:avLst/>
          </a:prstGeom>
          <a:solidFill>
            <a:srgbClr val="010EFD"/>
          </a:solidFill>
          <a:ln>
            <a:solidFill>
              <a:srgbClr val="010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199" y="4053364"/>
            <a:ext cx="178279" cy="178279"/>
          </a:xfrm>
          <a:prstGeom prst="ellipse">
            <a:avLst/>
          </a:prstGeom>
          <a:solidFill>
            <a:srgbClr val="FF9000"/>
          </a:solidFill>
          <a:ln>
            <a:solidFill>
              <a:srgbClr val="F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9199" y="4317521"/>
            <a:ext cx="178279" cy="178279"/>
          </a:xfrm>
          <a:prstGeom prst="ellipse">
            <a:avLst/>
          </a:prstGeom>
          <a:solidFill>
            <a:srgbClr val="FF9000"/>
          </a:solidFill>
          <a:ln>
            <a:solidFill>
              <a:srgbClr val="F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199" y="4599702"/>
            <a:ext cx="178279" cy="178279"/>
          </a:xfrm>
          <a:prstGeom prst="ellipse">
            <a:avLst/>
          </a:prstGeom>
          <a:solidFill>
            <a:srgbClr val="FF01DE"/>
          </a:solidFill>
          <a:ln>
            <a:solidFill>
              <a:srgbClr val="FF0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199" y="4850921"/>
            <a:ext cx="178279" cy="178279"/>
          </a:xfrm>
          <a:prstGeom prst="ellipse">
            <a:avLst/>
          </a:prstGeom>
          <a:solidFill>
            <a:srgbClr val="01FFFA"/>
          </a:solidFill>
          <a:ln>
            <a:solidFill>
              <a:srgbClr val="01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199" y="5123650"/>
            <a:ext cx="178279" cy="178279"/>
          </a:xfrm>
          <a:prstGeom prst="ellipse">
            <a:avLst/>
          </a:prstGeom>
          <a:solidFill>
            <a:srgbClr val="F6FD00"/>
          </a:solidFill>
          <a:ln>
            <a:solidFill>
              <a:srgbClr val="F6F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522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Getting Started</vt:lpstr>
      <vt:lpstr>The Canvas</vt:lpstr>
      <vt:lpstr>The Canvas</vt:lpstr>
      <vt:lpstr>The Shape</vt:lpstr>
      <vt:lpstr>The Shape</vt:lpstr>
      <vt:lpstr>The Canvas</vt:lpstr>
      <vt:lpstr>The Animation</vt:lpstr>
      <vt:lpstr>The Animation</vt:lpstr>
      <vt:lpstr>Support</vt:lpstr>
      <vt:lpstr>Questions?</vt:lpstr>
    </vt:vector>
  </TitlesOfParts>
  <Company>Klick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Wraith</cp:lastModifiedBy>
  <cp:revision>15</cp:revision>
  <dcterms:created xsi:type="dcterms:W3CDTF">2016-10-03T14:23:20Z</dcterms:created>
  <dcterms:modified xsi:type="dcterms:W3CDTF">2016-10-05T01:43:52Z</dcterms:modified>
</cp:coreProperties>
</file>