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2" r:id="rId8"/>
    <p:sldId id="273" r:id="rId9"/>
    <p:sldId id="275" r:id="rId10"/>
    <p:sldId id="276" r:id="rId11"/>
    <p:sldId id="277" r:id="rId12"/>
    <p:sldId id="278" r:id="rId13"/>
    <p:sldId id="27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raith" initials="W" lastIdx="1" clrIdx="0">
    <p:extLst>
      <p:ext uri="{19B8F6BF-5375-455C-9EA6-DF929625EA0E}">
        <p15:presenceInfo xmlns:p15="http://schemas.microsoft.com/office/powerpoint/2012/main" userId="Wra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2" d="100"/>
          <a:sy n="102" d="100"/>
        </p:scale>
        <p:origin x="120" y="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Multi-touch IVA/ISA/DDA/MDA/MMA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276600"/>
            <a:ext cx="8812636" cy="1092200"/>
          </a:xfrm>
        </p:spPr>
        <p:txBody>
          <a:bodyPr/>
          <a:lstStyle/>
          <a:p>
            <a:r>
              <a:rPr lang="en-US" dirty="0" smtClean="0"/>
              <a:t>Do we have enough acronyms for these yet?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TouchCancel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Just in case…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emptyAll</a:t>
            </a:r>
            <a:r>
              <a:rPr lang="en-US" dirty="0"/>
              <a:t>();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7208" y="12954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 smtClean="0"/>
              <a:t>emptyAll</a:t>
            </a:r>
            <a:r>
              <a:rPr lang="en-US" dirty="0" smtClean="0"/>
              <a:t>() {</a:t>
            </a:r>
          </a:p>
          <a:p>
            <a:pPr>
              <a:tabLst>
                <a:tab pos="519113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$("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dirty="0"/>
              <a:t>").find("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.finger</a:t>
            </a:r>
            <a:r>
              <a:rPr lang="en-US" dirty="0"/>
              <a:t>").remove();</a:t>
            </a:r>
            <a:endParaRPr lang="en-US" dirty="0" smtClean="0"/>
          </a:p>
          <a:p>
            <a:pPr defTabSz="173038">
              <a:tabLst>
                <a:tab pos="519113" algn="l"/>
              </a:tabLs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= 0;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&lt;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/>
              <a:t>++){</a:t>
            </a:r>
          </a:p>
          <a:p>
            <a:pPr defTabSz="395288">
              <a:tabLst>
                <a:tab pos="519113" algn="l"/>
              </a:tabLst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] 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false</a:t>
            </a:r>
            <a:r>
              <a:rPr lang="en-US" dirty="0" smtClean="0"/>
              <a:t>;</a:t>
            </a:r>
          </a:p>
          <a:p>
            <a:pPr defTabSz="114300">
              <a:tabLst>
                <a:tab pos="519113" algn="l"/>
              </a:tabLst>
            </a:pPr>
            <a:r>
              <a:rPr lang="en-US" dirty="0" smtClean="0"/>
              <a:t>	}</a:t>
            </a:r>
          </a:p>
          <a:p>
            <a:pPr defTabSz="395288"/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4012" y="1373832"/>
            <a:ext cx="1066800" cy="15016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6212" y="3978976"/>
            <a:ext cx="8920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there are no touches left, just delete all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in case anything didn’t fire properly. There is a conditional check that only allows this fallback to happen if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aren’t already fading out from the </a:t>
            </a:r>
            <a:r>
              <a:rPr lang="en-US" sz="2800" i="1" dirty="0" err="1" smtClean="0">
                <a:solidFill>
                  <a:schemeClr val="accent4">
                    <a:lumMod val="75000"/>
                  </a:schemeClr>
                </a:solidFill>
              </a:rPr>
              <a:t>TouchEnd</a:t>
            </a:r>
            <a:r>
              <a:rPr lang="en-US" sz="2800" dirty="0" smtClean="0"/>
              <a:t> event.</a:t>
            </a:r>
          </a:p>
          <a:p>
            <a:endParaRPr lang="en-US" sz="2800" dirty="0" smtClean="0"/>
          </a:p>
          <a:p>
            <a:r>
              <a:rPr lang="en-US" sz="2800" dirty="0"/>
              <a:t>Set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800" dirty="0"/>
              <a:t> back to it’s initial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800" dirty="0"/>
              <a:t> state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67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Start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– Where most of the magic happens</a:t>
            </a:r>
          </a:p>
          <a:p>
            <a:r>
              <a:rPr lang="en-US" dirty="0" smtClean="0"/>
              <a:t>Touch Move </a:t>
            </a:r>
          </a:p>
          <a:p>
            <a:r>
              <a:rPr lang="en-US" dirty="0" smtClean="0"/>
              <a:t>Touch End</a:t>
            </a:r>
          </a:p>
          <a:p>
            <a:r>
              <a:rPr lang="en-US" dirty="0" smtClean="0"/>
              <a:t>Touch Cancel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Literally no magic happens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) – Tracking the touches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createDiv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3812" y="327660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forEachChangedFinger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cb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/>
              <a:t>;</a:t>
            </a:r>
          </a:p>
          <a:p>
            <a:pPr defTabSz="28575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 = 0;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/>
              <a:t>.changedTouches.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++) {</a:t>
            </a:r>
          </a:p>
          <a:p>
            <a:pPr defTabSz="687388"/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finger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/>
              <a:t>.changedTouches</a:t>
            </a:r>
            <a:r>
              <a:rPr lang="en-US" dirty="0"/>
              <a:t>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];</a:t>
            </a:r>
          </a:p>
          <a:p>
            <a:pPr defTabSz="687388"/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finger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identifier</a:t>
            </a:r>
            <a:r>
              <a:rPr lang="en-US" dirty="0"/>
              <a:t>;</a:t>
            </a:r>
          </a:p>
          <a:p>
            <a:pPr defTabSz="687388"/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i="1" dirty="0" err="1" smtClean="0"/>
              <a:t>cb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finger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09012" y="1166070"/>
            <a:ext cx="3429000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 err="1" smtClean="0"/>
              <a:t>x.Event</a:t>
            </a:r>
            <a:endParaRPr lang="en-US" sz="1600" dirty="0" smtClean="0"/>
          </a:p>
          <a:p>
            <a:pPr>
              <a:tabLst>
                <a:tab pos="168275" algn="l"/>
              </a:tabLst>
            </a:pPr>
            <a:r>
              <a:rPr lang="en-US" sz="1600" dirty="0"/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sz="1600" dirty="0" err="1" smtClean="0"/>
              <a:t>:TouchEvent</a:t>
            </a:r>
            <a:endParaRPr lang="en-US" sz="1600" dirty="0"/>
          </a:p>
          <a:p>
            <a:pPr>
              <a:tabLst>
                <a:tab pos="457200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changedTouches</a:t>
            </a:r>
            <a:r>
              <a:rPr lang="en-US" sz="1600" dirty="0" err="1" smtClean="0"/>
              <a:t>:TouchList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0:Touch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clientX:808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clientY:391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force:1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identifier</a:t>
            </a:r>
            <a:r>
              <a:rPr lang="en-US" sz="1600" dirty="0" smtClean="0"/>
              <a:t>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pageX:808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pageY:391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radiusX:11.5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radiusY:11.5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rotationAngle:0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screenX:1256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screenY:548</a:t>
            </a:r>
            <a:endParaRPr lang="en-US" sz="1600" dirty="0"/>
          </a:p>
          <a:p>
            <a:pPr marL="973138" lvl="2" defTabSz="746125">
              <a:tabLst>
                <a:tab pos="628650" algn="l"/>
              </a:tabLst>
            </a:pPr>
            <a:r>
              <a:rPr lang="en-US" sz="1600" dirty="0" err="1" smtClean="0"/>
              <a:t>target:div.menuClickArea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__</a:t>
            </a:r>
            <a:r>
              <a:rPr lang="en-US" sz="1600" dirty="0" err="1"/>
              <a:t>proto__:</a:t>
            </a:r>
            <a:r>
              <a:rPr lang="en-US" sz="1600" dirty="0" err="1" smtClean="0"/>
              <a:t>Touch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length:1</a:t>
            </a:r>
            <a:endParaRPr lang="en-US" sz="1600" dirty="0"/>
          </a:p>
        </p:txBody>
      </p:sp>
      <p:cxnSp>
        <p:nvCxnSpPr>
          <p:cNvPr id="24" name="Elbow Connector 23"/>
          <p:cNvCxnSpPr/>
          <p:nvPr/>
        </p:nvCxnSpPr>
        <p:spPr>
          <a:xfrm rot="10800000" flipH="1" flipV="1">
            <a:off x="1276145" y="1402140"/>
            <a:ext cx="455929" cy="1958181"/>
          </a:xfrm>
          <a:prstGeom prst="bentConnector4">
            <a:avLst>
              <a:gd name="adj1" fmla="val -50139"/>
              <a:gd name="adj2" fmla="val 75617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V="1">
            <a:off x="5171476" y="1820264"/>
            <a:ext cx="2912674" cy="2590798"/>
          </a:xfrm>
          <a:prstGeom prst="bentConnector3">
            <a:avLst>
              <a:gd name="adj1" fmla="val 59217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3808412" y="4572000"/>
            <a:ext cx="4114800" cy="821124"/>
          </a:xfrm>
          <a:prstGeom prst="bentConnector3">
            <a:avLst>
              <a:gd name="adj1" fmla="val -153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4075112" y="1354526"/>
            <a:ext cx="4533900" cy="2531674"/>
          </a:xfrm>
          <a:prstGeom prst="bentConnector3">
            <a:avLst>
              <a:gd name="adj1" fmla="val 69428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22813" y="5903893"/>
            <a:ext cx="731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Grabs the touch data for any touch event that has changed (new, moved or ended touch).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Tracking the touches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createDiv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3012" y="1837778"/>
            <a:ext cx="510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5760" algn="l"/>
              </a:tabLst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 err="1"/>
              <a:t>createDiv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 = 0;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 &lt;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length</a:t>
            </a:r>
            <a:r>
              <a:rPr lang="en-US" sz="2000" dirty="0"/>
              <a:t>;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 smtClean="0"/>
              <a:t>++){</a:t>
            </a: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/>
              <a:t>   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] ===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000" dirty="0" smtClean="0"/>
              <a:t>){</a:t>
            </a: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div</a:t>
            </a:r>
            <a:r>
              <a:rPr lang="en-US" sz="2000" dirty="0"/>
              <a:t> = $("&lt;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div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2000" dirty="0"/>
              <a:t>='finger'&gt;&lt;/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div</a:t>
            </a:r>
            <a:r>
              <a:rPr lang="en-US" sz="2000" dirty="0"/>
              <a:t>&gt;");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    $("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2000" dirty="0"/>
              <a:t>").append(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/>
              <a:t>);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 err="1" smtClean="0"/>
              <a:t>.attr</a:t>
            </a:r>
            <a:r>
              <a:rPr lang="en-US" sz="2000" dirty="0"/>
              <a:t>("id",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sz="2000" dirty="0"/>
              <a:t>);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] =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sz="2000" dirty="0"/>
              <a:t>;</a:t>
            </a:r>
          </a:p>
          <a:p>
            <a:pPr>
              <a:tabLst>
                <a:tab pos="365760" algn="l"/>
              </a:tabLst>
            </a:pP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}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}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3462" y="58628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smtClean="0"/>
              <a:t> = [] of length 3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89312" y="1837778"/>
            <a:ext cx="2933700" cy="21962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3812" y="3581400"/>
            <a:ext cx="4558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assigns hidden </a:t>
            </a:r>
            <a:r>
              <a:rPr lang="en-US" sz="2800" dirty="0" err="1" smtClean="0"/>
              <a:t>divs</a:t>
            </a:r>
            <a:r>
              <a:rPr lang="en-US" sz="2800" dirty="0" smtClean="0"/>
              <a:t> to each finger that touched the screen. These </a:t>
            </a:r>
            <a:r>
              <a:rPr lang="en-US" sz="2800" dirty="0" err="1" smtClean="0"/>
              <a:t>divs</a:t>
            </a:r>
            <a:r>
              <a:rPr lang="en-US" sz="2800" dirty="0" smtClean="0"/>
              <a:t> will later have classes added to them with their menu icons.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Tracking the touches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createDiv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1716" y="23622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5760" algn="l"/>
              </a:tabLst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function </a:t>
            </a:r>
            <a:r>
              <a:rPr lang="en-US" sz="2000" dirty="0" err="1"/>
              <a:t>moveBox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2000" dirty="0"/>
              <a:t>) {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/>
              <a:t> = $("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000" dirty="0"/>
              <a:t>"+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000" dirty="0"/>
              <a:t>);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off</a:t>
            </a:r>
            <a:r>
              <a:rPr lang="en-US" sz="2000" dirty="0"/>
              <a:t> = $("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2000" dirty="0"/>
              <a:t>").offset</a:t>
            </a:r>
            <a:r>
              <a:rPr lang="en-US" sz="2000" dirty="0" smtClean="0"/>
              <a:t>();</a:t>
            </a:r>
          </a:p>
          <a:p>
            <a:pPr>
              <a:tabLst>
                <a:tab pos="365760" algn="l"/>
              </a:tabLst>
            </a:pP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// Center box under finger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pageX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off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000" dirty="0"/>
              <a:t> -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buttonDiameter</a:t>
            </a:r>
            <a:r>
              <a:rPr lang="en-US" sz="2000" dirty="0" smtClean="0"/>
              <a:t>/2</a:t>
            </a:r>
            <a:r>
              <a:rPr lang="en-US" sz="2000" dirty="0"/>
              <a:t>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off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r>
              <a:rPr lang="en-US" sz="2000" dirty="0"/>
              <a:t> -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buttonDiameter</a:t>
            </a:r>
            <a:r>
              <a:rPr lang="en-US" sz="2000" dirty="0" smtClean="0"/>
              <a:t>/2</a:t>
            </a:r>
            <a:r>
              <a:rPr lang="en-US" sz="2000" dirty="0"/>
              <a:t>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/>
              <a:t>.css({"</a:t>
            </a:r>
            <a:r>
              <a:rPr lang="en-US" sz="2000" dirty="0" err="1"/>
              <a:t>left":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dirty="0"/>
              <a:t>, "</a:t>
            </a:r>
            <a:r>
              <a:rPr lang="en-US" sz="2000" dirty="0" err="1"/>
              <a:t>top":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000" dirty="0"/>
              <a:t>});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6412" y="2362200"/>
            <a:ext cx="465304" cy="1524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6812" y="5867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buttonDiameter</a:t>
            </a:r>
            <a:r>
              <a:rPr lang="en-US" dirty="0" smtClean="0"/>
              <a:t> = the width of the buttons that appear under the fingers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09012" y="1166070"/>
            <a:ext cx="3429000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 err="1" smtClean="0"/>
              <a:t>x.Event</a:t>
            </a:r>
            <a:endParaRPr lang="en-US" sz="1600" dirty="0" smtClean="0"/>
          </a:p>
          <a:p>
            <a:pPr>
              <a:tabLst>
                <a:tab pos="168275" algn="l"/>
              </a:tabLst>
            </a:pPr>
            <a:r>
              <a:rPr lang="en-US" sz="1600" dirty="0"/>
              <a:t>	</a:t>
            </a:r>
            <a:r>
              <a:rPr lang="en-US" sz="1600" dirty="0" err="1" smtClean="0"/>
              <a:t>originalEvent:TouchEvent</a:t>
            </a:r>
            <a:endParaRPr lang="en-US" sz="1600" dirty="0"/>
          </a:p>
          <a:p>
            <a:pPr>
              <a:tabLst>
                <a:tab pos="457200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changedTouches:TouchList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0:Touch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clientX:808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clientY:391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force:1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identifier:0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pageX</a:t>
            </a:r>
            <a:r>
              <a:rPr lang="en-US" sz="1600" dirty="0" smtClean="0"/>
              <a:t>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1600" dirty="0" smtClean="0"/>
              <a:t>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radiusX:11.5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radiusY:11.5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rotationAngle:0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screenX:1256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screenY:548</a:t>
            </a:r>
            <a:endParaRPr lang="en-US" sz="1600" dirty="0"/>
          </a:p>
          <a:p>
            <a:pPr marL="973138" lvl="2" defTabSz="746125">
              <a:tabLst>
                <a:tab pos="628650" algn="l"/>
              </a:tabLst>
            </a:pPr>
            <a:r>
              <a:rPr lang="en-US" sz="1600" dirty="0" err="1" smtClean="0"/>
              <a:t>target:div.menuClickArea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__</a:t>
            </a:r>
            <a:r>
              <a:rPr lang="en-US" sz="1600" dirty="0" err="1"/>
              <a:t>proto__:</a:t>
            </a:r>
            <a:r>
              <a:rPr lang="en-US" sz="1600" dirty="0" err="1" smtClean="0"/>
              <a:t>Touch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length:1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0156" y="4451628"/>
            <a:ext cx="256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Sets the top and left positions for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under our fingers.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31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Counting the active touches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 smtClean="0"/>
              <a:t>;</a:t>
            </a:r>
          </a:p>
          <a:p>
            <a:pPr defTabSz="461963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0;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/>
              <a:t>++){</a:t>
            </a:r>
          </a:p>
          <a:p>
            <a:pPr defTabSz="128588">
              <a:tabLst>
                <a:tab pos="5111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] ===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dirty="0" smtClean="0"/>
              <a:t>){</a:t>
            </a:r>
          </a:p>
          <a:p>
            <a:pPr defTabSz="428625"/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dirty="0" smtClean="0"/>
              <a:t>;</a:t>
            </a:r>
          </a:p>
          <a:p>
            <a:pPr defTabSz="461963"/>
            <a:r>
              <a:rPr lang="en-US" dirty="0" smtClean="0"/>
              <a:t>	 }</a:t>
            </a:r>
          </a:p>
          <a:p>
            <a:pPr defTabSz="461963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9412" y="174630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smtClean="0"/>
              <a:t> = [] of length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07604" y="3886200"/>
            <a:ext cx="1050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assume that all the touch points we want are active (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800" dirty="0" smtClean="0"/>
              <a:t>),</a:t>
            </a:r>
            <a:r>
              <a:rPr lang="en-US" sz="2800" dirty="0" smtClean="0"/>
              <a:t> which </a:t>
            </a:r>
            <a:r>
              <a:rPr lang="en-US" sz="2800" dirty="0" smtClean="0"/>
              <a:t>should be </a:t>
            </a:r>
            <a:r>
              <a:rPr lang="en-US" sz="2800" dirty="0" smtClean="0">
                <a:solidFill>
                  <a:schemeClr val="accent3"/>
                </a:solidFill>
              </a:rPr>
              <a:t>3</a:t>
            </a:r>
            <a:r>
              <a:rPr lang="en-US" sz="2800" dirty="0" smtClean="0"/>
              <a:t> for our example.</a:t>
            </a:r>
          </a:p>
          <a:p>
            <a:endParaRPr lang="en-US" sz="2800" dirty="0"/>
          </a:p>
          <a:p>
            <a:r>
              <a:rPr lang="en-US" sz="2800" dirty="0" smtClean="0"/>
              <a:t>Then, we verify if our assumption is correct or not.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6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Showing the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dirty="0"/>
              <a:t> ===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&amp;&amp;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length</a:t>
            </a:r>
            <a:r>
              <a:rPr lang="en-US" dirty="0" smtClean="0"/>
              <a:t>)){</a:t>
            </a:r>
          </a:p>
          <a:p>
            <a:pPr defTabSz="461963"/>
            <a:r>
              <a:rPr lang="en-US" dirty="0" smtClean="0"/>
              <a:t>	</a:t>
            </a:r>
            <a:r>
              <a:rPr lang="en-US" i="1" dirty="0" err="1" smtClean="0"/>
              <a:t>sortMenu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6884" y="112557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smtClean="0"/>
              <a:t> = [] of length 3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= all the touches currently recorded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7412" y="2626981"/>
            <a:ext cx="49514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 err="1"/>
              <a:t>sortMenu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points</a:t>
            </a:r>
            <a:r>
              <a:rPr lang="en-US" sz="2000" dirty="0" smtClean="0"/>
              <a:t>){</a:t>
            </a:r>
          </a:p>
          <a:p>
            <a:pPr defTabSz="401638"/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/>
              <a:t> = </a:t>
            </a:r>
            <a:r>
              <a:rPr lang="en-US" sz="2000" dirty="0" smtClean="0"/>
              <a:t>[];</a:t>
            </a:r>
          </a:p>
          <a:p>
            <a:pPr defTabSz="401638"/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 = 0;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 &lt;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points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2000" dirty="0" smtClean="0"/>
              <a:t>;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++){</a:t>
            </a:r>
          </a:p>
          <a:p>
            <a:pPr defTabSz="401638"/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 err="1" smtClean="0"/>
              <a:t>.push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points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]);</a:t>
            </a:r>
          </a:p>
          <a:p>
            <a:pPr defTabSz="401638"/>
            <a:r>
              <a:rPr lang="en-US" sz="2000" dirty="0" smtClean="0"/>
              <a:t>	}</a:t>
            </a:r>
          </a:p>
          <a:p>
            <a:pPr>
              <a:tabLst>
                <a:tab pos="401638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 err="1" smtClean="0"/>
              <a:t>.sort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000" dirty="0" smtClean="0"/>
              <a:t>){</a:t>
            </a:r>
          </a:p>
          <a:p>
            <a:pPr defTabSz="803275">
              <a:tabLst>
                <a:tab pos="401638" algn="l"/>
              </a:tabLst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2000" dirty="0" smtClean="0"/>
              <a:t>;</a:t>
            </a:r>
          </a:p>
          <a:p>
            <a:pPr>
              <a:tabLst>
                <a:tab pos="401638" algn="l"/>
              </a:tabLst>
            </a:pPr>
            <a:r>
              <a:rPr lang="en-US" sz="2000" dirty="0" smtClean="0"/>
              <a:t>	});</a:t>
            </a:r>
          </a:p>
          <a:p>
            <a:pPr>
              <a:tabLst>
                <a:tab pos="401638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/>
              <a:t> = 0;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/>
              <a:t> &lt;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2000" dirty="0"/>
              <a:t>;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++){</a:t>
            </a:r>
          </a:p>
          <a:p>
            <a:pPr>
              <a:tabLst>
                <a:tab pos="401638" algn="l"/>
                <a:tab pos="80327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$("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000" dirty="0" smtClean="0"/>
              <a:t>"+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/>
              <a:t>].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identifier</a:t>
            </a:r>
            <a:r>
              <a:rPr lang="en-US" sz="2000" dirty="0" smtClean="0"/>
              <a:t>)</a:t>
            </a:r>
          </a:p>
          <a:p>
            <a:pPr>
              <a:tabLst>
                <a:tab pos="401638" algn="l"/>
                <a:tab pos="80327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	.</a:t>
            </a:r>
            <a:r>
              <a:rPr lang="en-US" sz="2000" dirty="0" err="1"/>
              <a:t>addClass</a:t>
            </a:r>
            <a:r>
              <a:rPr lang="en-US" sz="2000" dirty="0"/>
              <a:t>("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menuItem</a:t>
            </a:r>
            <a:r>
              <a:rPr lang="en-US" sz="2000" dirty="0"/>
              <a:t>" +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);</a:t>
            </a:r>
          </a:p>
          <a:p>
            <a:pPr>
              <a:tabLst>
                <a:tab pos="401638" algn="l"/>
              </a:tabLst>
            </a:pPr>
            <a:r>
              <a:rPr lang="en-US" sz="2000" dirty="0" smtClean="0"/>
              <a:t>	}</a:t>
            </a:r>
          </a:p>
          <a:p>
            <a:pPr>
              <a:tabLst>
                <a:tab pos="854075" algn="l"/>
              </a:tabLst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91525" y="3270689"/>
            <a:ext cx="5791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Sort the touches from top to bottom, </a:t>
            </a:r>
            <a:r>
              <a:rPr lang="en-US" sz="2800" dirty="0" smtClean="0"/>
              <a:t>then assign the menu icons starting from the top. This way the menu always appears in the same order.</a:t>
            </a:r>
          </a:p>
          <a:p>
            <a:endParaRPr lang="en-US" sz="2800" dirty="0"/>
          </a:p>
          <a:p>
            <a:r>
              <a:rPr lang="en-US" sz="2800" dirty="0" smtClean="0"/>
              <a:t>Each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menuitem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sz="2800" dirty="0" smtClean="0"/>
              <a:t>has an icon and menu touch event assigned to it.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3012" y="2514600"/>
            <a:ext cx="914400" cy="3048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TouchMove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Moving the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1524" y="3270689"/>
            <a:ext cx="8079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Whenever the fingers are moved, re-calculate the positions of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under the fingers. This occurs whether the menu is already showing or not, as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are assigned as part of </a:t>
            </a:r>
            <a:r>
              <a:rPr lang="en-US" sz="2800" i="1" dirty="0" err="1" smtClean="0">
                <a:solidFill>
                  <a:schemeClr val="accent4">
                    <a:lumMod val="75000"/>
                  </a:schemeClr>
                </a:solidFill>
              </a:rPr>
              <a:t>TouchStart</a:t>
            </a:r>
            <a:r>
              <a:rPr lang="en-US" sz="2800" i="1" dirty="0" smtClean="0"/>
              <a:t>.</a:t>
            </a:r>
            <a:endParaRPr lang="en-US" sz="28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TouchEnd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Removing the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pPr defTabSz="519113"/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touches.length</a:t>
            </a:r>
            <a:r>
              <a:rPr lang="en-US" dirty="0" smtClean="0"/>
              <a:t> </a:t>
            </a:r>
            <a:r>
              <a:rPr lang="en-US" dirty="0"/>
              <a:t>=== 0</a:t>
            </a:r>
            <a:r>
              <a:rPr lang="en-US" dirty="0" smtClean="0"/>
              <a:t>)</a:t>
            </a:r>
            <a:endParaRPr lang="en-US" dirty="0"/>
          </a:p>
          <a:p>
            <a:pPr defTabSz="857250"/>
            <a:r>
              <a:rPr lang="en-US" dirty="0" smtClean="0"/>
              <a:t>	</a:t>
            </a:r>
            <a:r>
              <a:rPr lang="en-US" i="1" dirty="0" err="1" smtClean="0"/>
              <a:t>delDiv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412" y="2286000"/>
            <a:ext cx="701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delDiv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  <a:p>
            <a:pPr>
              <a:tabLst>
                <a:tab pos="395288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setTimeout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(){</a:t>
            </a:r>
          </a:p>
          <a:p>
            <a:pPr defTabSz="395288"/>
            <a:r>
              <a:rPr lang="en-US" dirty="0" smtClean="0"/>
              <a:t>		$("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finger</a:t>
            </a:r>
            <a:r>
              <a:rPr lang="en-US" dirty="0"/>
              <a:t>").</a:t>
            </a:r>
            <a:r>
              <a:rPr lang="en-US" dirty="0" err="1"/>
              <a:t>addClass</a:t>
            </a:r>
            <a:r>
              <a:rPr lang="en-US" dirty="0"/>
              <a:t>("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hide</a:t>
            </a:r>
            <a:r>
              <a:rPr lang="en-US" dirty="0" smtClean="0"/>
              <a:t>");</a:t>
            </a:r>
          </a:p>
          <a:p>
            <a:pPr defTabSz="395288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setTimeout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(){</a:t>
            </a:r>
          </a:p>
          <a:p>
            <a:pPr defTabSz="395288"/>
            <a:r>
              <a:rPr lang="en-US" dirty="0" smtClean="0"/>
              <a:t>			$(".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finger</a:t>
            </a:r>
            <a:r>
              <a:rPr lang="en-US" dirty="0"/>
              <a:t>").remove</a:t>
            </a:r>
            <a:r>
              <a:rPr lang="en-US" dirty="0" smtClean="0"/>
              <a:t>();</a:t>
            </a:r>
          </a:p>
          <a:p>
            <a:pPr defTabSz="395288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= 0;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&lt;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/>
              <a:t>++){</a:t>
            </a:r>
          </a:p>
          <a:p>
            <a:pPr defTabSz="395288"/>
            <a:r>
              <a:rPr lang="en-US" dirty="0" smtClean="0"/>
              <a:t>				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] 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false</a:t>
            </a:r>
            <a:r>
              <a:rPr lang="en-US" dirty="0" smtClean="0"/>
              <a:t>;</a:t>
            </a:r>
          </a:p>
          <a:p>
            <a:pPr defTabSz="395288"/>
            <a:r>
              <a:rPr lang="en-US" dirty="0" smtClean="0"/>
              <a:t>			}</a:t>
            </a:r>
          </a:p>
          <a:p>
            <a:pPr defTabSz="395288"/>
            <a:r>
              <a:rPr lang="en-US" dirty="0" smtClean="0"/>
              <a:t>		},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500</a:t>
            </a:r>
            <a:r>
              <a:rPr lang="en-US" dirty="0" smtClean="0"/>
              <a:t>);</a:t>
            </a:r>
          </a:p>
          <a:p>
            <a:pPr defTabSz="395288"/>
            <a:r>
              <a:rPr lang="en-US" dirty="0" smtClean="0"/>
              <a:t>	},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500</a:t>
            </a:r>
            <a:r>
              <a:rPr lang="en-US" dirty="0" smtClean="0"/>
              <a:t>);</a:t>
            </a:r>
          </a:p>
          <a:p>
            <a:pPr defTabSz="395288"/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6012" y="2133600"/>
            <a:ext cx="1981200" cy="3048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3812" y="3017460"/>
            <a:ext cx="3583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hide</a:t>
            </a:r>
            <a:r>
              <a:rPr lang="en-US" sz="2800" dirty="0" smtClean="0"/>
              <a:t> class to each div (triggers a fade out </a:t>
            </a:r>
            <a:r>
              <a:rPr lang="en-US" sz="2800" dirty="0" err="1" smtClean="0"/>
              <a:t>css</a:t>
            </a:r>
            <a:r>
              <a:rPr lang="en-US" sz="2800" dirty="0" smtClean="0"/>
              <a:t> transition), then remove the div after the fade out. </a:t>
            </a:r>
          </a:p>
          <a:p>
            <a:endParaRPr lang="en-US" sz="2800" dirty="0"/>
          </a:p>
          <a:p>
            <a:r>
              <a:rPr lang="en-US" sz="2800" dirty="0" smtClean="0"/>
              <a:t>Set </a:t>
            </a:r>
            <a:r>
              <a:rPr lang="en-US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800" dirty="0" smtClean="0"/>
              <a:t> back to it’s initial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800" dirty="0" smtClean="0"/>
              <a:t> state.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4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128</TotalTime>
  <Words>643</Words>
  <Application>Microsoft Office PowerPoint</Application>
  <PresentationFormat>Custom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Multi-touch IVA/ISA/DDA/MDA/MMA</vt:lpstr>
      <vt:lpstr>Areas of focus:</vt:lpstr>
      <vt:lpstr>TouchStart: function(e) – Tracking the touches</vt:lpstr>
      <vt:lpstr>TouchStart: function(e) – Tracking the touches</vt:lpstr>
      <vt:lpstr>TouchStart: function(e) – Tracking the touches</vt:lpstr>
      <vt:lpstr>TouchStart: function(e) – Counting the active touches</vt:lpstr>
      <vt:lpstr>TouchStart: function(e) – Showing the Menu</vt:lpstr>
      <vt:lpstr>TouchMove: function(e) – Moving the Menu</vt:lpstr>
      <vt:lpstr>TouchEnd: function(e) – Removing the Menu</vt:lpstr>
      <vt:lpstr>TouchCancel: function(e) – Just in case…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IVA/ISA/DDA/MDA/MMA</dc:title>
  <dc:creator>Wraith</dc:creator>
  <cp:lastModifiedBy>Wraith</cp:lastModifiedBy>
  <cp:revision>15</cp:revision>
  <dcterms:created xsi:type="dcterms:W3CDTF">2017-02-05T18:58:42Z</dcterms:created>
  <dcterms:modified xsi:type="dcterms:W3CDTF">2017-02-05T21:07:35Z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