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7" r:id="rId7"/>
    <p:sldId id="272" r:id="rId8"/>
    <p:sldId id="273" r:id="rId9"/>
    <p:sldId id="275" r:id="rId10"/>
    <p:sldId id="276" r:id="rId11"/>
    <p:sldId id="277" r:id="rId12"/>
    <p:sldId id="278" r:id="rId13"/>
    <p:sldId id="279" r:id="rId14"/>
    <p:sldId id="280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raith" initials="W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2/7/2017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2/7/2017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2/7/2017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Multi-touch IVA/ISA/DDA/MDA/MMA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3276600"/>
            <a:ext cx="8812636" cy="1092200"/>
          </a:xfrm>
        </p:spPr>
        <p:txBody>
          <a:bodyPr/>
          <a:lstStyle/>
          <a:p>
            <a:r>
              <a:rPr lang="en-US" dirty="0" smtClean="0"/>
              <a:t>Do we have enough acronyms for these yet?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TouchCancel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/>
              <a:t>) – </a:t>
            </a:r>
            <a:r>
              <a:rPr lang="en-US" dirty="0" smtClean="0"/>
              <a:t>Just in case…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3812" y="1143000"/>
            <a:ext cx="975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emptyAll</a:t>
            </a:r>
            <a:r>
              <a:rPr lang="en-US" dirty="0"/>
              <a:t>();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47208" y="129540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 smtClean="0"/>
              <a:t>emptyAll</a:t>
            </a:r>
            <a:r>
              <a:rPr lang="en-US" dirty="0" smtClean="0"/>
              <a:t>() {</a:t>
            </a:r>
          </a:p>
          <a:p>
            <a:pPr>
              <a:tabLst>
                <a:tab pos="519113" algn="l"/>
              </a:tabLst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/>
              <a:t>$("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body</a:t>
            </a:r>
            <a:r>
              <a:rPr lang="en-US" dirty="0"/>
              <a:t>").find("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.finger</a:t>
            </a:r>
            <a:r>
              <a:rPr lang="en-US" dirty="0"/>
              <a:t>").remove();</a:t>
            </a:r>
            <a:endParaRPr lang="en-US" dirty="0" smtClean="0"/>
          </a:p>
          <a:p>
            <a:pPr defTabSz="173038">
              <a:tabLst>
                <a:tab pos="519113" algn="l"/>
              </a:tabLst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for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/>
              <a:t> = 0;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/>
              <a:t> &lt;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touchStatus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length</a:t>
            </a:r>
            <a:r>
              <a:rPr lang="en-US" dirty="0"/>
              <a:t>;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/>
              <a:t>++){</a:t>
            </a:r>
          </a:p>
          <a:p>
            <a:pPr defTabSz="395288">
              <a:tabLst>
                <a:tab pos="519113" algn="l"/>
              </a:tabLst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touchStatus</a:t>
            </a:r>
            <a:r>
              <a:rPr lang="en-US" dirty="0" smtClean="0"/>
              <a:t>[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/>
              <a:t>] =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false</a:t>
            </a:r>
            <a:r>
              <a:rPr lang="en-US" dirty="0" smtClean="0"/>
              <a:t>;</a:t>
            </a:r>
          </a:p>
          <a:p>
            <a:pPr defTabSz="114300">
              <a:tabLst>
                <a:tab pos="519113" algn="l"/>
              </a:tabLst>
            </a:pPr>
            <a:r>
              <a:rPr lang="en-US" dirty="0" smtClean="0"/>
              <a:t>	}</a:t>
            </a:r>
          </a:p>
          <a:p>
            <a:pPr defTabSz="395288"/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94012" y="1373832"/>
            <a:ext cx="1066800" cy="150168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46212" y="3978976"/>
            <a:ext cx="89208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there are no touches left, just delete all the </a:t>
            </a:r>
            <a:r>
              <a:rPr lang="en-US" sz="2800" dirty="0" err="1" smtClean="0"/>
              <a:t>divs</a:t>
            </a:r>
            <a:r>
              <a:rPr lang="en-US" sz="2800" dirty="0" smtClean="0"/>
              <a:t> in case anything didn’t fire properly. There is a conditional check that only allows this fallback to happen if the </a:t>
            </a:r>
            <a:r>
              <a:rPr lang="en-US" sz="2800" dirty="0" err="1" smtClean="0"/>
              <a:t>divs</a:t>
            </a:r>
            <a:r>
              <a:rPr lang="en-US" sz="2800" dirty="0" smtClean="0"/>
              <a:t> aren’t already fading out from the </a:t>
            </a:r>
            <a:r>
              <a:rPr lang="en-US" sz="2800" i="1" dirty="0" err="1" smtClean="0">
                <a:solidFill>
                  <a:schemeClr val="accent4">
                    <a:lumMod val="75000"/>
                  </a:schemeClr>
                </a:solidFill>
              </a:rPr>
              <a:t>TouchEnd</a:t>
            </a:r>
            <a:r>
              <a:rPr lang="en-US" sz="2800" dirty="0" smtClean="0"/>
              <a:t> event.</a:t>
            </a:r>
          </a:p>
          <a:p>
            <a:endParaRPr lang="en-US" sz="2800" dirty="0" smtClean="0"/>
          </a:p>
          <a:p>
            <a:r>
              <a:rPr lang="en-US" sz="2800" dirty="0"/>
              <a:t>Set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touchStatus</a:t>
            </a:r>
            <a:r>
              <a:rPr lang="en-US" sz="2800" dirty="0"/>
              <a:t> back to it’s initial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false</a:t>
            </a:r>
            <a:r>
              <a:rPr lang="en-US" sz="2800" dirty="0"/>
              <a:t> state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671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2509837"/>
            <a:ext cx="10360501" cy="12239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Questions?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73777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of focus: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Touch Start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– Where most of the magic happens</a:t>
            </a:r>
          </a:p>
          <a:p>
            <a:r>
              <a:rPr lang="en-US" dirty="0" smtClean="0"/>
              <a:t>Touch Move </a:t>
            </a:r>
          </a:p>
          <a:p>
            <a:r>
              <a:rPr lang="en-US" dirty="0" smtClean="0"/>
              <a:t>Touch End</a:t>
            </a:r>
          </a:p>
          <a:p>
            <a:r>
              <a:rPr lang="en-US" dirty="0" smtClean="0"/>
              <a:t>Touch Cancel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–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Literally no magic happens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TouchStart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 smtClean="0"/>
              <a:t>) – Tracking the touches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3812" y="1143000"/>
            <a:ext cx="556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forEachChangedFinger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createDiv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moveBox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e2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3812" y="3276600"/>
            <a:ext cx="685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forEachChangedFinger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en-US" dirty="0"/>
              <a:t>, </a:t>
            </a:r>
            <a:r>
              <a:rPr lang="en-US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cb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originalEvent</a:t>
            </a:r>
            <a:r>
              <a:rPr lang="en-US" dirty="0"/>
              <a:t>;</a:t>
            </a:r>
          </a:p>
          <a:p>
            <a:pPr defTabSz="28575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for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/>
              <a:t> = 0;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/>
              <a:t> &lt;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en-US" dirty="0" err="1"/>
              <a:t>.changedTouches.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length</a:t>
            </a:r>
            <a:r>
              <a:rPr lang="en-US" dirty="0"/>
              <a:t>;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/>
              <a:t>++) {</a:t>
            </a:r>
          </a:p>
          <a:p>
            <a:pPr defTabSz="687388"/>
            <a:r>
              <a:rPr lang="en-US" dirty="0"/>
              <a:t>        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finger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en-US" dirty="0" err="1"/>
              <a:t>.changedTouches</a:t>
            </a:r>
            <a:r>
              <a:rPr lang="en-US" dirty="0"/>
              <a:t>[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/>
              <a:t>];</a:t>
            </a:r>
          </a:p>
          <a:p>
            <a:pPr defTabSz="687388"/>
            <a:r>
              <a:rPr lang="en-US" dirty="0"/>
              <a:t>        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id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finger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identifier</a:t>
            </a:r>
            <a:r>
              <a:rPr lang="en-US" dirty="0"/>
              <a:t>;</a:t>
            </a:r>
          </a:p>
          <a:p>
            <a:pPr defTabSz="687388"/>
            <a:r>
              <a:rPr lang="en-US" dirty="0"/>
              <a:t>        </a:t>
            </a:r>
            <a:r>
              <a:rPr lang="en-US" dirty="0" smtClean="0"/>
              <a:t>	</a:t>
            </a:r>
            <a:r>
              <a:rPr lang="en-US" i="1" dirty="0" err="1" smtClean="0"/>
              <a:t>cb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finger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id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09012" y="1166070"/>
            <a:ext cx="3429000" cy="45243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1600" dirty="0" err="1" smtClean="0"/>
              <a:t>x.Event</a:t>
            </a:r>
            <a:endParaRPr lang="en-US" sz="1600" dirty="0" smtClean="0"/>
          </a:p>
          <a:p>
            <a:pPr>
              <a:tabLst>
                <a:tab pos="168275" algn="l"/>
              </a:tabLst>
            </a:pPr>
            <a:r>
              <a:rPr lang="en-US" sz="1600" dirty="0"/>
              <a:t>	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originalEvent</a:t>
            </a:r>
            <a:r>
              <a:rPr lang="en-US" sz="1600" dirty="0" err="1" smtClean="0"/>
              <a:t>:TouchEvent</a:t>
            </a:r>
            <a:endParaRPr lang="en-US" sz="1600" dirty="0"/>
          </a:p>
          <a:p>
            <a:pPr>
              <a:tabLst>
                <a:tab pos="457200" algn="l"/>
              </a:tabLst>
            </a:pPr>
            <a:r>
              <a:rPr lang="en-US" sz="1600" dirty="0" smtClean="0"/>
              <a:t>	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changedTouches</a:t>
            </a:r>
            <a:r>
              <a:rPr lang="en-US" sz="1600" dirty="0" err="1" smtClean="0"/>
              <a:t>:TouchList</a:t>
            </a:r>
            <a:endParaRPr lang="en-US" sz="1600" dirty="0"/>
          </a:p>
          <a:p>
            <a:pPr>
              <a:tabLst>
                <a:tab pos="746125" algn="l"/>
              </a:tabLst>
            </a:pPr>
            <a:r>
              <a:rPr lang="en-US" sz="1600" dirty="0"/>
              <a:t>	</a:t>
            </a:r>
            <a:r>
              <a:rPr lang="en-US" sz="1600" dirty="0" smtClean="0"/>
              <a:t>0:Touch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clientX:808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clientY:391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force:1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identifier</a:t>
            </a:r>
            <a:r>
              <a:rPr lang="en-US" sz="1600" dirty="0" smtClean="0"/>
              <a:t>:0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pageX:808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pageY:391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radiusX:11.5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radiusY:11.5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rotationAngle:0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screenX:1256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screenY:548</a:t>
            </a:r>
            <a:endParaRPr lang="en-US" sz="1600" dirty="0"/>
          </a:p>
          <a:p>
            <a:pPr marL="973138" lvl="2" defTabSz="746125">
              <a:tabLst>
                <a:tab pos="628650" algn="l"/>
              </a:tabLst>
            </a:pPr>
            <a:r>
              <a:rPr lang="en-US" sz="1600" dirty="0" err="1" smtClean="0"/>
              <a:t>target:div.menuClickArea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__</a:t>
            </a:r>
            <a:r>
              <a:rPr lang="en-US" sz="1600" dirty="0" err="1"/>
              <a:t>proto__:</a:t>
            </a:r>
            <a:r>
              <a:rPr lang="en-US" sz="1600" dirty="0" err="1" smtClean="0"/>
              <a:t>Touch</a:t>
            </a:r>
            <a:endParaRPr lang="en-US" sz="1600" dirty="0"/>
          </a:p>
          <a:p>
            <a:pPr>
              <a:tabLst>
                <a:tab pos="746125" algn="l"/>
              </a:tabLst>
            </a:pPr>
            <a:r>
              <a:rPr lang="en-US" sz="1600" dirty="0"/>
              <a:t>	</a:t>
            </a:r>
            <a:r>
              <a:rPr lang="en-US" sz="1600" dirty="0" smtClean="0"/>
              <a:t>length:1</a:t>
            </a:r>
            <a:endParaRPr lang="en-US" sz="1600" dirty="0"/>
          </a:p>
        </p:txBody>
      </p:sp>
      <p:cxnSp>
        <p:nvCxnSpPr>
          <p:cNvPr id="24" name="Elbow Connector 23"/>
          <p:cNvCxnSpPr/>
          <p:nvPr/>
        </p:nvCxnSpPr>
        <p:spPr>
          <a:xfrm rot="10800000" flipH="1" flipV="1">
            <a:off x="1276145" y="1402140"/>
            <a:ext cx="455929" cy="1958181"/>
          </a:xfrm>
          <a:prstGeom prst="bentConnector4">
            <a:avLst>
              <a:gd name="adj1" fmla="val -50139"/>
              <a:gd name="adj2" fmla="val 75617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6200000" flipV="1">
            <a:off x="5171476" y="1820264"/>
            <a:ext cx="2912674" cy="2590798"/>
          </a:xfrm>
          <a:prstGeom prst="bentConnector3">
            <a:avLst>
              <a:gd name="adj1" fmla="val 59217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0800000" flipV="1">
            <a:off x="3808412" y="4572000"/>
            <a:ext cx="4114800" cy="821124"/>
          </a:xfrm>
          <a:prstGeom prst="bentConnector3">
            <a:avLst>
              <a:gd name="adj1" fmla="val -153"/>
            </a:avLst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flipV="1">
            <a:off x="4075112" y="1354526"/>
            <a:ext cx="4533900" cy="2531674"/>
          </a:xfrm>
          <a:prstGeom prst="bentConnector3">
            <a:avLst>
              <a:gd name="adj1" fmla="val 69428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722813" y="5903893"/>
            <a:ext cx="7315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Grabs the touch data for any touch event that has changed (new, moved or ended touch).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TouchStart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/>
              <a:t>) – Tracking the touches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3812" y="1143000"/>
            <a:ext cx="556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forEachChangedFinger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createDiv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moveBox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e2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23012" y="1837778"/>
            <a:ext cx="5105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5760" algn="l"/>
              </a:tabLst>
            </a:pP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sz="2000" dirty="0"/>
              <a:t> </a:t>
            </a:r>
            <a:r>
              <a:rPr lang="en-US" sz="2000" dirty="0" err="1"/>
              <a:t>createDiv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r>
              <a:rPr lang="en-US" sz="2000" dirty="0"/>
              <a:t>) </a:t>
            </a:r>
            <a:r>
              <a:rPr lang="en-US" sz="2000" dirty="0" smtClean="0"/>
              <a:t>{</a:t>
            </a:r>
          </a:p>
          <a:p>
            <a:pPr>
              <a:tabLst>
                <a:tab pos="365760" algn="l"/>
              </a:tabLst>
            </a:pPr>
            <a:r>
              <a:rPr lang="en-US" sz="2000" dirty="0"/>
              <a:t>   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for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var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2000" dirty="0"/>
              <a:t> = 0;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2000" dirty="0"/>
              <a:t> &lt; </a:t>
            </a:r>
            <a:r>
              <a:rPr lang="en-U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touchStatus</a:t>
            </a:r>
            <a:r>
              <a:rPr lang="en-US" sz="2000" dirty="0" err="1" smtClean="0"/>
              <a:t>.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length</a:t>
            </a:r>
            <a:r>
              <a:rPr lang="en-US" sz="2000" dirty="0"/>
              <a:t>;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2000" dirty="0" smtClean="0"/>
              <a:t>++){</a:t>
            </a:r>
            <a:endParaRPr lang="en-US" sz="2000" dirty="0"/>
          </a:p>
          <a:p>
            <a:pPr>
              <a:tabLst>
                <a:tab pos="365760" algn="l"/>
              </a:tabLst>
            </a:pPr>
            <a:r>
              <a:rPr lang="en-US" sz="2000" dirty="0"/>
              <a:t>   </a:t>
            </a:r>
            <a:r>
              <a:rPr lang="en-US" sz="2000" dirty="0">
                <a:solidFill>
                  <a:prstClr val="white"/>
                </a:solidFill>
              </a:rPr>
              <a:t> </a:t>
            </a:r>
            <a:r>
              <a:rPr lang="en-US" sz="2000" dirty="0" smtClean="0">
                <a:solidFill>
                  <a:prstClr val="white"/>
                </a:solidFill>
              </a:rPr>
              <a:t>   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if</a:t>
            </a:r>
            <a:r>
              <a:rPr lang="en-US" sz="2000" dirty="0" smtClean="0"/>
              <a:t> (</a:t>
            </a:r>
            <a:r>
              <a:rPr lang="en-U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touchStatus</a:t>
            </a:r>
            <a:r>
              <a:rPr lang="en-US" sz="2000" dirty="0" smtClean="0"/>
              <a:t>[</a:t>
            </a:r>
            <a:r>
              <a:rPr lang="en-U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2000" dirty="0"/>
              <a:t>] ===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false</a:t>
            </a:r>
            <a:r>
              <a:rPr lang="en-US" sz="2000" dirty="0" smtClean="0"/>
              <a:t>){</a:t>
            </a:r>
            <a:endParaRPr lang="en-US" sz="2000" dirty="0"/>
          </a:p>
          <a:p>
            <a:pPr>
              <a:tabLst>
                <a:tab pos="365760" algn="l"/>
              </a:tabLst>
            </a:pPr>
            <a:r>
              <a:rPr lang="en-US" sz="2000" dirty="0" smtClean="0"/>
              <a:t>           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var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div</a:t>
            </a:r>
            <a:r>
              <a:rPr lang="en-US" sz="2000" dirty="0"/>
              <a:t> = $("&lt;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div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class</a:t>
            </a:r>
            <a:r>
              <a:rPr lang="en-US" sz="2000" dirty="0"/>
              <a:t>='finger'&gt;&lt;/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div</a:t>
            </a:r>
            <a:r>
              <a:rPr lang="en-US" sz="2000" dirty="0"/>
              <a:t>&gt;");</a:t>
            </a:r>
          </a:p>
          <a:p>
            <a:pPr>
              <a:tabLst>
                <a:tab pos="365760" algn="l"/>
              </a:tabLst>
            </a:pPr>
            <a:r>
              <a:rPr lang="en-US" sz="2000" dirty="0" smtClean="0"/>
              <a:t>            $("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body</a:t>
            </a:r>
            <a:r>
              <a:rPr lang="en-US" sz="2000" dirty="0"/>
              <a:t>").append(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div</a:t>
            </a:r>
            <a:r>
              <a:rPr lang="en-US" sz="2000" dirty="0"/>
              <a:t>);</a:t>
            </a:r>
          </a:p>
          <a:p>
            <a:pPr>
              <a:tabLst>
                <a:tab pos="365760" algn="l"/>
              </a:tabLst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div</a:t>
            </a:r>
            <a:r>
              <a:rPr lang="en-US" sz="2000" dirty="0" err="1" smtClean="0"/>
              <a:t>.attr</a:t>
            </a:r>
            <a:r>
              <a:rPr lang="en-US" sz="2000" dirty="0"/>
              <a:t>("id",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r>
              <a:rPr lang="en-US" sz="2000" dirty="0"/>
              <a:t>);</a:t>
            </a:r>
          </a:p>
          <a:p>
            <a:pPr>
              <a:tabLst>
                <a:tab pos="365760" algn="l"/>
              </a:tabLst>
            </a:pP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n-U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touchStatus</a:t>
            </a:r>
            <a:r>
              <a:rPr lang="en-US" sz="2000" dirty="0" smtClean="0"/>
              <a:t>[</a:t>
            </a:r>
            <a:r>
              <a:rPr lang="en-U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2000" dirty="0"/>
              <a:t>] =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r>
              <a:rPr lang="en-US" sz="2000" dirty="0"/>
              <a:t>;</a:t>
            </a:r>
          </a:p>
          <a:p>
            <a:pPr>
              <a:tabLst>
                <a:tab pos="365760" algn="l"/>
              </a:tabLst>
            </a:pPr>
            <a:endParaRPr lang="en-US" sz="2000" dirty="0"/>
          </a:p>
          <a:p>
            <a:pPr>
              <a:tabLst>
                <a:tab pos="365760" algn="l"/>
              </a:tabLst>
            </a:pPr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break</a:t>
            </a:r>
            <a:r>
              <a:rPr lang="en-US" sz="2000" dirty="0" smtClean="0"/>
              <a:t>;</a:t>
            </a:r>
          </a:p>
          <a:p>
            <a:pPr>
              <a:tabLst>
                <a:tab pos="365760" algn="l"/>
              </a:tabLst>
            </a:pPr>
            <a:r>
              <a:rPr lang="en-US" sz="2000" dirty="0" smtClean="0"/>
              <a:t>        }</a:t>
            </a:r>
          </a:p>
          <a:p>
            <a:pPr>
              <a:tabLst>
                <a:tab pos="365760" algn="l"/>
              </a:tabLst>
            </a:pPr>
            <a:r>
              <a:rPr lang="en-US" sz="2000" dirty="0" smtClean="0"/>
              <a:t>    }</a:t>
            </a:r>
          </a:p>
          <a:p>
            <a:pPr>
              <a:tabLst>
                <a:tab pos="365760" algn="l"/>
              </a:tabLst>
            </a:pPr>
            <a:r>
              <a:rPr lang="en-US" sz="20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3462" y="5862835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touchStatus</a:t>
            </a:r>
            <a:r>
              <a:rPr lang="en-US" dirty="0" smtClean="0"/>
              <a:t> = [] of length 3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89312" y="1837778"/>
            <a:ext cx="2933700" cy="21962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93812" y="3581400"/>
            <a:ext cx="45582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assigns hidden </a:t>
            </a:r>
            <a:r>
              <a:rPr lang="en-US" sz="2800" dirty="0" err="1" smtClean="0"/>
              <a:t>divs</a:t>
            </a:r>
            <a:r>
              <a:rPr lang="en-US" sz="2800" dirty="0" smtClean="0"/>
              <a:t> to each finger that touched the screen. These </a:t>
            </a:r>
            <a:r>
              <a:rPr lang="en-US" sz="2800" dirty="0" err="1" smtClean="0"/>
              <a:t>divs</a:t>
            </a:r>
            <a:r>
              <a:rPr lang="en-US" sz="2800" dirty="0" smtClean="0"/>
              <a:t> will later have classes added to them with their menu icons.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425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TouchStart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/>
              <a:t>) – Tracking the touches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3812" y="1143000"/>
            <a:ext cx="556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forEachChangedFinger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createDiv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moveBox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e2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11716" y="2362200"/>
            <a:ext cx="502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5760" algn="l"/>
              </a:tabLst>
            </a:pP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function </a:t>
            </a:r>
            <a:r>
              <a:rPr lang="en-US" sz="2000" dirty="0" err="1"/>
              <a:t>moveBox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id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en-US" sz="2000" dirty="0"/>
              <a:t>) {</a:t>
            </a:r>
          </a:p>
          <a:p>
            <a:pPr>
              <a:tabLst>
                <a:tab pos="365760" algn="l"/>
              </a:tabLst>
            </a:pPr>
            <a:r>
              <a:rPr lang="en-US" sz="2000" dirty="0"/>
              <a:t>   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div</a:t>
            </a:r>
            <a:r>
              <a:rPr lang="en-US" sz="2000" dirty="0"/>
              <a:t> = $("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sz="2000" dirty="0"/>
              <a:t>"+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id</a:t>
            </a:r>
            <a:r>
              <a:rPr lang="en-US" sz="2000" dirty="0"/>
              <a:t>);</a:t>
            </a:r>
          </a:p>
          <a:p>
            <a:pPr>
              <a:tabLst>
                <a:tab pos="365760" algn="l"/>
              </a:tabLst>
            </a:pPr>
            <a:r>
              <a:rPr lang="en-US" sz="2000" dirty="0"/>
              <a:t>   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off</a:t>
            </a:r>
            <a:r>
              <a:rPr lang="en-US" sz="2000" dirty="0"/>
              <a:t> = $("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body</a:t>
            </a:r>
            <a:r>
              <a:rPr lang="en-US" sz="2000" dirty="0"/>
              <a:t>").offset</a:t>
            </a:r>
            <a:r>
              <a:rPr lang="en-US" sz="2000" dirty="0" smtClean="0"/>
              <a:t>();</a:t>
            </a:r>
          </a:p>
          <a:p>
            <a:pPr>
              <a:tabLst>
                <a:tab pos="365760" algn="l"/>
              </a:tabLst>
            </a:pPr>
            <a:endParaRPr lang="en-US" sz="2000" dirty="0"/>
          </a:p>
          <a:p>
            <a:pPr>
              <a:tabLst>
                <a:tab pos="365760" algn="l"/>
              </a:tabLst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// Center box under finger</a:t>
            </a:r>
          </a:p>
          <a:p>
            <a:pPr>
              <a:tabLst>
                <a:tab pos="365760" algn="l"/>
              </a:tabLst>
            </a:pPr>
            <a:r>
              <a:rPr lang="en-US" sz="2000" dirty="0"/>
              <a:t>   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2000" dirty="0"/>
              <a:t> =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pageX</a:t>
            </a:r>
            <a:r>
              <a:rPr lang="en-US" sz="2000" dirty="0"/>
              <a:t> -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off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left</a:t>
            </a:r>
            <a:r>
              <a:rPr lang="en-US" sz="2000" dirty="0"/>
              <a:t> - 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buttonDiameter</a:t>
            </a:r>
            <a:r>
              <a:rPr lang="en-US" sz="2000" dirty="0" smtClean="0"/>
              <a:t>/2</a:t>
            </a:r>
            <a:r>
              <a:rPr lang="en-US" sz="2000" dirty="0"/>
              <a:t>;</a:t>
            </a:r>
          </a:p>
          <a:p>
            <a:pPr>
              <a:tabLst>
                <a:tab pos="365760" algn="l"/>
              </a:tabLst>
            </a:pPr>
            <a:r>
              <a:rPr lang="en-US" sz="2000" dirty="0"/>
              <a:t>  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sz="2000" dirty="0"/>
              <a:t> =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pageY</a:t>
            </a:r>
            <a:r>
              <a:rPr lang="en-US" sz="2000" dirty="0"/>
              <a:t> -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off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top</a:t>
            </a:r>
            <a:r>
              <a:rPr lang="en-US" sz="2000" dirty="0"/>
              <a:t> - 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buttonDiameter</a:t>
            </a:r>
            <a:r>
              <a:rPr lang="en-US" sz="2000" dirty="0" smtClean="0"/>
              <a:t>/2</a:t>
            </a:r>
            <a:r>
              <a:rPr lang="en-US" sz="2000" dirty="0"/>
              <a:t>;</a:t>
            </a:r>
          </a:p>
          <a:p>
            <a:pPr>
              <a:tabLst>
                <a:tab pos="365760" algn="l"/>
              </a:tabLst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div</a:t>
            </a:r>
            <a:r>
              <a:rPr lang="en-US" sz="2000" dirty="0"/>
              <a:t>.css({"</a:t>
            </a:r>
            <a:r>
              <a:rPr lang="en-US" sz="2000" dirty="0" err="1"/>
              <a:t>left":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2000" dirty="0"/>
              <a:t>, "</a:t>
            </a:r>
            <a:r>
              <a:rPr lang="en-US" sz="2000" dirty="0" err="1"/>
              <a:t>top":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sz="2000" dirty="0"/>
              <a:t>});</a:t>
            </a:r>
          </a:p>
          <a:p>
            <a:pPr>
              <a:tabLst>
                <a:tab pos="365760" algn="l"/>
              </a:tabLst>
            </a:pPr>
            <a:r>
              <a:rPr lang="en-US" sz="2000" dirty="0"/>
              <a:t>}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46412" y="2362200"/>
            <a:ext cx="465304" cy="15240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46812" y="5867400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buttonDiameter</a:t>
            </a:r>
            <a:r>
              <a:rPr lang="en-US" dirty="0" smtClean="0"/>
              <a:t> = the width of the buttons that appear under the fingers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09012" y="1166070"/>
            <a:ext cx="3429000" cy="45243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1600" dirty="0" err="1" smtClean="0"/>
              <a:t>x.Event</a:t>
            </a:r>
            <a:endParaRPr lang="en-US" sz="1600" dirty="0" smtClean="0"/>
          </a:p>
          <a:p>
            <a:pPr>
              <a:tabLst>
                <a:tab pos="168275" algn="l"/>
              </a:tabLst>
            </a:pPr>
            <a:r>
              <a:rPr lang="en-US" sz="1600" dirty="0"/>
              <a:t>	</a:t>
            </a:r>
            <a:r>
              <a:rPr lang="en-US" sz="1600" dirty="0" err="1" smtClean="0"/>
              <a:t>originalEvent:TouchEvent</a:t>
            </a:r>
            <a:endParaRPr lang="en-US" sz="1600" dirty="0"/>
          </a:p>
          <a:p>
            <a:pPr>
              <a:tabLst>
                <a:tab pos="457200" algn="l"/>
              </a:tabLst>
            </a:pPr>
            <a:r>
              <a:rPr lang="en-US" sz="1600" dirty="0" smtClean="0"/>
              <a:t>	</a:t>
            </a:r>
            <a:r>
              <a:rPr lang="en-US" sz="1600" dirty="0" err="1" smtClean="0"/>
              <a:t>changedTouches:TouchList</a:t>
            </a:r>
            <a:endParaRPr lang="en-US" sz="1600" dirty="0"/>
          </a:p>
          <a:p>
            <a:pPr>
              <a:tabLst>
                <a:tab pos="746125" algn="l"/>
              </a:tabLst>
            </a:pPr>
            <a:r>
              <a:rPr lang="en-US" sz="1600" dirty="0"/>
              <a:t>	</a:t>
            </a:r>
            <a:r>
              <a:rPr lang="en-US" sz="1600" dirty="0" smtClean="0"/>
              <a:t>0:Touch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clientX:808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clientY:391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force:1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identifier:0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pageX</a:t>
            </a:r>
            <a:r>
              <a:rPr lang="en-US" sz="1600" dirty="0" smtClean="0"/>
              <a:t>:808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pageY</a:t>
            </a:r>
            <a:r>
              <a:rPr lang="en-US" sz="1600" dirty="0" smtClean="0"/>
              <a:t>:391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radiusX:11.5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radiusY:11.5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rotationAngle:0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screenX:1256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screenY:548</a:t>
            </a:r>
            <a:endParaRPr lang="en-US" sz="1600" dirty="0"/>
          </a:p>
          <a:p>
            <a:pPr marL="973138" lvl="2" defTabSz="746125">
              <a:tabLst>
                <a:tab pos="628650" algn="l"/>
              </a:tabLst>
            </a:pPr>
            <a:r>
              <a:rPr lang="en-US" sz="1600" dirty="0" err="1" smtClean="0"/>
              <a:t>target:div.menuClickArea</a:t>
            </a:r>
            <a:endParaRPr lang="en-US" sz="1600" dirty="0"/>
          </a:p>
          <a:p>
            <a:pPr marL="973138" lvl="2">
              <a:tabLst>
                <a:tab pos="628650" algn="l"/>
              </a:tabLst>
            </a:pPr>
            <a:r>
              <a:rPr lang="en-US" sz="1600" dirty="0" smtClean="0"/>
              <a:t>__</a:t>
            </a:r>
            <a:r>
              <a:rPr lang="en-US" sz="1600" dirty="0" err="1"/>
              <a:t>proto__:</a:t>
            </a:r>
            <a:r>
              <a:rPr lang="en-US" sz="1600" dirty="0" err="1" smtClean="0"/>
              <a:t>Touch</a:t>
            </a:r>
            <a:endParaRPr lang="en-US" sz="1600" dirty="0"/>
          </a:p>
          <a:p>
            <a:pPr>
              <a:tabLst>
                <a:tab pos="746125" algn="l"/>
              </a:tabLst>
            </a:pPr>
            <a:r>
              <a:rPr lang="en-US" sz="1600" dirty="0"/>
              <a:t>	</a:t>
            </a:r>
            <a:r>
              <a:rPr lang="en-US" sz="1600" dirty="0" smtClean="0"/>
              <a:t>length:1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10156" y="4451628"/>
            <a:ext cx="25648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Sets the top and left positions for the </a:t>
            </a:r>
            <a:r>
              <a:rPr lang="en-US" sz="2800" dirty="0" err="1" smtClean="0"/>
              <a:t>divs</a:t>
            </a:r>
            <a:r>
              <a:rPr lang="en-US" sz="2800" dirty="0" smtClean="0"/>
              <a:t> under our fingers.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314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TouchStart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/>
              <a:t>) – </a:t>
            </a:r>
            <a:r>
              <a:rPr lang="en-US" dirty="0" smtClean="0"/>
              <a:t>Counting the active touches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3812" y="1143000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allPointsActive</a:t>
            </a:r>
            <a:r>
              <a:rPr lang="en-US" dirty="0"/>
              <a:t> =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true</a:t>
            </a:r>
            <a:r>
              <a:rPr lang="en-US" dirty="0" smtClean="0"/>
              <a:t>;</a:t>
            </a:r>
          </a:p>
          <a:p>
            <a:pPr defTabSz="461963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= 0;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/>
              <a:t> </a:t>
            </a:r>
            <a:r>
              <a:rPr lang="en-US" dirty="0" smtClean="0"/>
              <a:t>&lt;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touchStatus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length</a:t>
            </a:r>
            <a:r>
              <a:rPr lang="en-US" dirty="0"/>
              <a:t>;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 smtClean="0"/>
              <a:t>++){</a:t>
            </a:r>
          </a:p>
          <a:p>
            <a:pPr defTabSz="128588">
              <a:tabLst>
                <a:tab pos="511175" algn="l"/>
              </a:tabLst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touchStatus</a:t>
            </a:r>
            <a:r>
              <a:rPr lang="en-US" dirty="0" smtClean="0"/>
              <a:t>[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/>
              <a:t>] ===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false</a:t>
            </a:r>
            <a:r>
              <a:rPr lang="en-US" dirty="0" smtClean="0"/>
              <a:t>){</a:t>
            </a:r>
          </a:p>
          <a:p>
            <a:pPr defTabSz="428625"/>
            <a:r>
              <a:rPr lang="en-US" dirty="0" smtClean="0"/>
              <a:t>		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allPointsActive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false</a:t>
            </a:r>
            <a:r>
              <a:rPr lang="en-US" dirty="0" smtClean="0"/>
              <a:t>;</a:t>
            </a:r>
          </a:p>
          <a:p>
            <a:pPr defTabSz="461963"/>
            <a:r>
              <a:rPr lang="en-US" dirty="0" smtClean="0"/>
              <a:t>	 }</a:t>
            </a:r>
          </a:p>
          <a:p>
            <a:pPr defTabSz="461963"/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99412" y="1746308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touchStatus</a:t>
            </a:r>
            <a:r>
              <a:rPr lang="en-US" dirty="0" smtClean="0"/>
              <a:t> = [] of length 3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07604" y="3886200"/>
            <a:ext cx="10501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Let’s assume that all the touch points we want are active (</a:t>
            </a:r>
            <a:r>
              <a:rPr lang="en-US" sz="2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allPointsActive</a:t>
            </a:r>
            <a:r>
              <a:rPr lang="en-US" sz="2800" dirty="0"/>
              <a:t> = 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true</a:t>
            </a:r>
            <a:r>
              <a:rPr lang="en-US" sz="2800" dirty="0" smtClean="0"/>
              <a:t>), which should be </a:t>
            </a:r>
            <a:r>
              <a:rPr lang="en-US" sz="2800" dirty="0" smtClean="0">
                <a:solidFill>
                  <a:schemeClr val="accent3"/>
                </a:solidFill>
              </a:rPr>
              <a:t>3</a:t>
            </a:r>
            <a:r>
              <a:rPr lang="en-US" sz="2800" dirty="0" smtClean="0"/>
              <a:t> for our example.</a:t>
            </a:r>
          </a:p>
          <a:p>
            <a:endParaRPr lang="en-US" sz="2800" dirty="0"/>
          </a:p>
          <a:p>
            <a:r>
              <a:rPr lang="en-US" sz="2800" dirty="0" smtClean="0"/>
              <a:t>Then, we verify if our assumption is correct or not.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469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TouchStart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/>
              <a:t>) – </a:t>
            </a:r>
            <a:r>
              <a:rPr lang="en-US" dirty="0" smtClean="0"/>
              <a:t>Showing the Menu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3812" y="1143000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allPointsActive</a:t>
            </a:r>
            <a:r>
              <a:rPr lang="en-US" dirty="0"/>
              <a:t> ===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true</a:t>
            </a:r>
            <a:r>
              <a:rPr lang="en-US" dirty="0"/>
              <a:t> </a:t>
            </a:r>
            <a:r>
              <a:rPr lang="en-US" dirty="0" smtClean="0"/>
              <a:t>&amp;&amp; (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originalEvent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touches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length</a:t>
            </a:r>
            <a:r>
              <a:rPr lang="en-US" dirty="0" smtClean="0"/>
              <a:t> </a:t>
            </a:r>
            <a:r>
              <a:rPr lang="en-US" dirty="0"/>
              <a:t>===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touchStatus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length</a:t>
            </a:r>
            <a:r>
              <a:rPr lang="en-US" dirty="0" smtClean="0"/>
              <a:t>)){</a:t>
            </a:r>
          </a:p>
          <a:p>
            <a:pPr defTabSz="461963"/>
            <a:r>
              <a:rPr lang="en-US" dirty="0" smtClean="0"/>
              <a:t>	</a:t>
            </a:r>
            <a:r>
              <a:rPr lang="en-US" i="1" dirty="0" err="1" smtClean="0"/>
              <a:t>sortMenu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originalEvent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touches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16884" y="1125574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touchStatus</a:t>
            </a:r>
            <a:r>
              <a:rPr lang="en-US" dirty="0" smtClean="0"/>
              <a:t> = [] of length 3</a:t>
            </a:r>
          </a:p>
          <a:p>
            <a:pPr algn="r"/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originalEvent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touches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length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= all the touches currently recorded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37412" y="2626981"/>
            <a:ext cx="495141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sz="2000" dirty="0"/>
              <a:t> </a:t>
            </a:r>
            <a:r>
              <a:rPr lang="en-US" sz="2000" dirty="0" err="1"/>
              <a:t>sortMenu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points</a:t>
            </a:r>
            <a:r>
              <a:rPr lang="en-US" sz="2000" dirty="0" smtClean="0"/>
              <a:t>){</a:t>
            </a:r>
          </a:p>
          <a:p>
            <a:pPr defTabSz="401638"/>
            <a:r>
              <a:rPr lang="en-US" sz="2000" dirty="0"/>
              <a:t>	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2000" dirty="0" smtClean="0"/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000" dirty="0"/>
              <a:t> = </a:t>
            </a:r>
            <a:r>
              <a:rPr lang="en-US" sz="2000" dirty="0" smtClean="0"/>
              <a:t>[];</a:t>
            </a:r>
          </a:p>
          <a:p>
            <a:pPr defTabSz="401638"/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en-US" sz="2000" dirty="0" smtClean="0"/>
              <a:t> (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000" dirty="0" smtClean="0"/>
              <a:t> = 0; 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000" dirty="0" smtClean="0"/>
              <a:t> &lt; 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points</a:t>
            </a:r>
            <a:r>
              <a:rPr lang="en-US" sz="2000" dirty="0" err="1" smtClean="0"/>
              <a:t>.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length</a:t>
            </a:r>
            <a:r>
              <a:rPr lang="en-US" sz="2000" dirty="0" smtClean="0"/>
              <a:t>; 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000" dirty="0" smtClean="0"/>
              <a:t>++){</a:t>
            </a:r>
          </a:p>
          <a:p>
            <a:pPr defTabSz="401638"/>
            <a:r>
              <a:rPr lang="en-US" sz="2000" dirty="0" smtClean="0"/>
              <a:t>		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000" dirty="0" err="1" smtClean="0"/>
              <a:t>.push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points</a:t>
            </a:r>
            <a:r>
              <a:rPr lang="en-US" sz="2000" dirty="0" smtClean="0"/>
              <a:t>[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000" dirty="0" smtClean="0"/>
              <a:t>]);</a:t>
            </a:r>
          </a:p>
          <a:p>
            <a:pPr defTabSz="401638"/>
            <a:r>
              <a:rPr lang="en-US" sz="2000" dirty="0" smtClean="0"/>
              <a:t>	}</a:t>
            </a:r>
          </a:p>
          <a:p>
            <a:pPr>
              <a:tabLst>
                <a:tab pos="401638" algn="l"/>
              </a:tabLst>
            </a:pPr>
            <a:r>
              <a:rPr lang="en-US" sz="2000" dirty="0"/>
              <a:t>	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000" dirty="0" err="1" smtClean="0"/>
              <a:t>.sort</a:t>
            </a:r>
            <a:r>
              <a:rPr lang="en-US" sz="2000" dirty="0" smtClean="0"/>
              <a:t>(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  <a:r>
              <a:rPr lang="en-US" sz="2000" dirty="0" smtClean="0"/>
              <a:t>){</a:t>
            </a:r>
          </a:p>
          <a:p>
            <a:pPr defTabSz="803275">
              <a:tabLst>
                <a:tab pos="401638" algn="l"/>
              </a:tabLst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sz="2000" dirty="0" smtClean="0"/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pageY</a:t>
            </a:r>
            <a:r>
              <a:rPr lang="en-US" sz="2000" dirty="0"/>
              <a:t> -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pageY</a:t>
            </a:r>
            <a:r>
              <a:rPr lang="en-US" sz="2000" dirty="0" smtClean="0"/>
              <a:t>;</a:t>
            </a:r>
          </a:p>
          <a:p>
            <a:pPr>
              <a:tabLst>
                <a:tab pos="401638" algn="l"/>
              </a:tabLst>
            </a:pPr>
            <a:r>
              <a:rPr lang="en-US" sz="2000" dirty="0" smtClean="0"/>
              <a:t>	});</a:t>
            </a:r>
          </a:p>
          <a:p>
            <a:pPr>
              <a:tabLst>
                <a:tab pos="401638" algn="l"/>
              </a:tabLst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000" dirty="0"/>
              <a:t> = 0;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000" dirty="0"/>
              <a:t> &lt;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length</a:t>
            </a:r>
            <a:r>
              <a:rPr lang="en-US" sz="2000" dirty="0"/>
              <a:t>;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000" dirty="0" smtClean="0"/>
              <a:t>++){</a:t>
            </a:r>
          </a:p>
          <a:p>
            <a:pPr>
              <a:tabLst>
                <a:tab pos="401638" algn="l"/>
                <a:tab pos="803275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	$("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sz="2000" dirty="0" smtClean="0"/>
              <a:t>"+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000" dirty="0"/>
              <a:t>[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000" dirty="0"/>
              <a:t>].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identifier</a:t>
            </a:r>
            <a:r>
              <a:rPr lang="en-US" sz="2000" dirty="0" smtClean="0"/>
              <a:t>)</a:t>
            </a:r>
          </a:p>
          <a:p>
            <a:pPr>
              <a:tabLst>
                <a:tab pos="401638" algn="l"/>
                <a:tab pos="803275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		.</a:t>
            </a:r>
            <a:r>
              <a:rPr lang="en-US" sz="2000" dirty="0" err="1"/>
              <a:t>addClass</a:t>
            </a:r>
            <a:r>
              <a:rPr lang="en-US" sz="2000" dirty="0"/>
              <a:t>("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menuItem</a:t>
            </a:r>
            <a:r>
              <a:rPr lang="en-US" sz="2000" dirty="0"/>
              <a:t>" +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000" dirty="0" smtClean="0"/>
              <a:t>);</a:t>
            </a:r>
          </a:p>
          <a:p>
            <a:pPr>
              <a:tabLst>
                <a:tab pos="401638" algn="l"/>
              </a:tabLst>
            </a:pPr>
            <a:r>
              <a:rPr lang="en-US" sz="2000" dirty="0" smtClean="0"/>
              <a:t>	}</a:t>
            </a:r>
          </a:p>
          <a:p>
            <a:pPr>
              <a:tabLst>
                <a:tab pos="854075" algn="l"/>
              </a:tabLst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291525" y="3270689"/>
            <a:ext cx="5791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Sort the touches from top to bottom, then assign the menu icons starting from the top. This way the menu always appears in the same order.</a:t>
            </a:r>
          </a:p>
          <a:p>
            <a:endParaRPr lang="en-US" sz="2800" dirty="0"/>
          </a:p>
          <a:p>
            <a:r>
              <a:rPr lang="en-US" sz="2800" dirty="0" smtClean="0"/>
              <a:t>Each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.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menuitem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sz="2800" dirty="0" smtClean="0"/>
              <a:t>has an icon and menu touch event assigned to it.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23012" y="2514600"/>
            <a:ext cx="914400" cy="30480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14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TouchMove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/>
              <a:t>) – </a:t>
            </a:r>
            <a:r>
              <a:rPr lang="en-US" dirty="0" smtClean="0"/>
              <a:t>Moving the Menu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3812" y="114300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forEachChangedFinger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moveBox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e2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1524" y="3270689"/>
            <a:ext cx="80794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Whenever the fingers are moved, re-calculate the positions of the </a:t>
            </a:r>
            <a:r>
              <a:rPr lang="en-US" sz="2800" dirty="0" err="1" smtClean="0"/>
              <a:t>divs</a:t>
            </a:r>
            <a:r>
              <a:rPr lang="en-US" sz="2800" dirty="0" smtClean="0"/>
              <a:t> under the fingers. This occurs whether the menu is already showing or not, as the </a:t>
            </a:r>
            <a:r>
              <a:rPr lang="en-US" sz="2800" dirty="0" err="1" smtClean="0"/>
              <a:t>divs</a:t>
            </a:r>
            <a:r>
              <a:rPr lang="en-US" sz="2800" dirty="0" smtClean="0"/>
              <a:t> are assigned as part of </a:t>
            </a:r>
            <a:r>
              <a:rPr lang="en-US" sz="2800" i="1" dirty="0" err="1" smtClean="0">
                <a:solidFill>
                  <a:schemeClr val="accent4">
                    <a:lumMod val="75000"/>
                  </a:schemeClr>
                </a:solidFill>
              </a:rPr>
              <a:t>TouchStart</a:t>
            </a:r>
            <a:r>
              <a:rPr lang="en-US" sz="2800" i="1" dirty="0" smtClean="0"/>
              <a:t>.</a:t>
            </a:r>
            <a:endParaRPr lang="en-US" sz="2800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69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TouchEnd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/>
              <a:t>) – </a:t>
            </a:r>
            <a:r>
              <a:rPr lang="en-US" dirty="0" smtClean="0"/>
              <a:t>Removing the Menu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3812" y="1143000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forEachChangedFinger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r>
              <a:rPr lang="en-US" dirty="0" smtClean="0"/>
              <a:t>){</a:t>
            </a:r>
          </a:p>
          <a:p>
            <a:pPr defTabSz="519113"/>
            <a:r>
              <a:rPr lang="en-US" dirty="0" smtClean="0"/>
              <a:t>	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originalEvent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touches.length</a:t>
            </a:r>
            <a:r>
              <a:rPr lang="en-US" dirty="0" smtClean="0"/>
              <a:t> </a:t>
            </a:r>
            <a:r>
              <a:rPr lang="en-US" dirty="0"/>
              <a:t>=== 0</a:t>
            </a:r>
            <a:r>
              <a:rPr lang="en-US" dirty="0" smtClean="0"/>
              <a:t>)</a:t>
            </a:r>
            <a:endParaRPr lang="en-US" dirty="0"/>
          </a:p>
          <a:p>
            <a:pPr defTabSz="857250"/>
            <a:r>
              <a:rPr lang="en-US" dirty="0" smtClean="0"/>
              <a:t>	</a:t>
            </a:r>
            <a:r>
              <a:rPr lang="en-US" i="1" dirty="0" err="1" smtClean="0"/>
              <a:t>delDiv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r>
              <a:rPr lang="en-US" dirty="0"/>
              <a:t>);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13412" y="2286000"/>
            <a:ext cx="7010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delDiv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r>
              <a:rPr lang="en-US" dirty="0"/>
              <a:t>) </a:t>
            </a:r>
            <a:r>
              <a:rPr lang="en-US" dirty="0" smtClean="0"/>
              <a:t>{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</a:p>
          <a:p>
            <a:pPr>
              <a:tabLst>
                <a:tab pos="395288" algn="l"/>
              </a:tabLst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setTimeout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(){</a:t>
            </a:r>
          </a:p>
          <a:p>
            <a:pPr defTabSz="395288"/>
            <a:r>
              <a:rPr lang="en-US" dirty="0" smtClean="0"/>
              <a:t>		$("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finger</a:t>
            </a:r>
            <a:r>
              <a:rPr lang="en-US" dirty="0"/>
              <a:t>").</a:t>
            </a:r>
            <a:r>
              <a:rPr lang="en-US" dirty="0" err="1"/>
              <a:t>addClass</a:t>
            </a:r>
            <a:r>
              <a:rPr lang="en-US" dirty="0"/>
              <a:t>("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hide</a:t>
            </a:r>
            <a:r>
              <a:rPr lang="en-US" dirty="0" smtClean="0"/>
              <a:t>");</a:t>
            </a:r>
          </a:p>
          <a:p>
            <a:pPr defTabSz="395288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setTimeout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(){</a:t>
            </a:r>
          </a:p>
          <a:p>
            <a:pPr defTabSz="395288"/>
            <a:r>
              <a:rPr lang="en-US" dirty="0" smtClean="0"/>
              <a:t>			$(".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finger</a:t>
            </a:r>
            <a:r>
              <a:rPr lang="en-US" dirty="0"/>
              <a:t>").remove</a:t>
            </a:r>
            <a:r>
              <a:rPr lang="en-US" dirty="0" smtClean="0"/>
              <a:t>();</a:t>
            </a:r>
          </a:p>
          <a:p>
            <a:pPr defTabSz="395288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	for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/>
              <a:t> = 0;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/>
              <a:t> &lt;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touchStatus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length</a:t>
            </a:r>
            <a:r>
              <a:rPr lang="en-US" dirty="0"/>
              <a:t>;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/>
              <a:t>++){</a:t>
            </a:r>
          </a:p>
          <a:p>
            <a:pPr defTabSz="395288"/>
            <a:r>
              <a:rPr lang="en-US" dirty="0" smtClean="0"/>
              <a:t>				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touchStatus</a:t>
            </a:r>
            <a:r>
              <a:rPr lang="en-US" dirty="0" smtClean="0"/>
              <a:t>[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/>
              <a:t>] =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false</a:t>
            </a:r>
            <a:r>
              <a:rPr lang="en-US" dirty="0" smtClean="0"/>
              <a:t>;</a:t>
            </a:r>
          </a:p>
          <a:p>
            <a:pPr defTabSz="395288"/>
            <a:r>
              <a:rPr lang="en-US" dirty="0" smtClean="0"/>
              <a:t>			}</a:t>
            </a:r>
          </a:p>
          <a:p>
            <a:pPr defTabSz="395288"/>
            <a:r>
              <a:rPr lang="en-US" dirty="0" smtClean="0"/>
              <a:t>		},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500</a:t>
            </a:r>
            <a:r>
              <a:rPr lang="en-US" dirty="0" smtClean="0"/>
              <a:t>);</a:t>
            </a:r>
          </a:p>
          <a:p>
            <a:pPr defTabSz="395288"/>
            <a:r>
              <a:rPr lang="en-US" dirty="0" smtClean="0"/>
              <a:t>	},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500</a:t>
            </a:r>
            <a:r>
              <a:rPr lang="en-US" dirty="0" smtClean="0"/>
              <a:t>);</a:t>
            </a:r>
          </a:p>
          <a:p>
            <a:pPr defTabSz="395288"/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56012" y="2133600"/>
            <a:ext cx="1981200" cy="30480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93812" y="3017460"/>
            <a:ext cx="35836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Add the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hide</a:t>
            </a:r>
            <a:r>
              <a:rPr lang="en-US" sz="2800" dirty="0" smtClean="0"/>
              <a:t> class to each div (triggers a fade out </a:t>
            </a:r>
            <a:r>
              <a:rPr lang="en-US" sz="2800" dirty="0" err="1" smtClean="0"/>
              <a:t>css</a:t>
            </a:r>
            <a:r>
              <a:rPr lang="en-US" sz="2800" dirty="0" smtClean="0"/>
              <a:t> transition), then remove the div after the fade out. </a:t>
            </a:r>
          </a:p>
          <a:p>
            <a:endParaRPr lang="en-US" sz="2800" dirty="0"/>
          </a:p>
          <a:p>
            <a:r>
              <a:rPr lang="en-US" sz="2800" dirty="0" smtClean="0"/>
              <a:t>Set </a:t>
            </a:r>
            <a:r>
              <a:rPr lang="en-US" sz="2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touchStatus</a:t>
            </a:r>
            <a:r>
              <a:rPr lang="en-US" sz="2800" dirty="0" smtClean="0"/>
              <a:t> back to it’s initial 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false</a:t>
            </a:r>
            <a:r>
              <a:rPr lang="en-US" sz="2800" dirty="0" smtClean="0"/>
              <a:t> state.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347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141</TotalTime>
  <Words>645</Words>
  <Application>Microsoft Office PowerPoint</Application>
  <PresentationFormat>Custom</PresentationFormat>
  <Paragraphs>161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 16x9</vt:lpstr>
      <vt:lpstr>Multi-touch IVA/ISA/DDA/MDA/MMA</vt:lpstr>
      <vt:lpstr>Areas of focus:</vt:lpstr>
      <vt:lpstr>TouchStart: function(e) – Tracking the touches</vt:lpstr>
      <vt:lpstr>TouchStart: function(e) – Tracking the touches</vt:lpstr>
      <vt:lpstr>TouchStart: function(e) – Tracking the touches</vt:lpstr>
      <vt:lpstr>TouchStart: function(e) – Counting the active touches</vt:lpstr>
      <vt:lpstr>TouchStart: function(e) – Showing the Menu</vt:lpstr>
      <vt:lpstr>TouchMove: function(e) – Moving the Menu</vt:lpstr>
      <vt:lpstr>TouchEnd: function(e) – Removing the Menu</vt:lpstr>
      <vt:lpstr>TouchCancel: function(e) – Just in case…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IVA/ISA/DDA/MDA/MMA</dc:title>
  <dc:creator>Wraith</dc:creator>
  <cp:lastModifiedBy>Windows User</cp:lastModifiedBy>
  <cp:revision>16</cp:revision>
  <dcterms:created xsi:type="dcterms:W3CDTF">2017-02-05T18:58:42Z</dcterms:created>
  <dcterms:modified xsi:type="dcterms:W3CDTF">2017-02-07T15:00:26Z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