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6" r:id="rId6"/>
    <p:sldId id="2146847057" r:id="rId7"/>
    <p:sldId id="2146847054" r:id="rId8"/>
    <p:sldId id="262" r:id="rId9"/>
    <p:sldId id="263" r:id="rId10"/>
    <p:sldId id="265" r:id="rId11"/>
    <p:sldId id="26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J AHAMED ABDUL KADHAR</a:t>
            </a:r>
          </a:p>
          <a:p>
            <a:r>
              <a:rPr lang="en-US" sz="2000" b="1" dirty="0">
                <a:solidFill>
                  <a:schemeClr val="accent1">
                    <a:lumMod val="75000"/>
                  </a:schemeClr>
                </a:solidFill>
                <a:latin typeface="Arial" pitchFamily="34" charset="0"/>
                <a:cs typeface="Arial" pitchFamily="34" charset="0"/>
              </a:rPr>
              <a:t>KINGS ENGINEERING COLLEGE</a:t>
            </a:r>
          </a:p>
          <a:p>
            <a:r>
              <a:rPr lang="en-US" sz="2000" b="1" dirty="0">
                <a:solidFill>
                  <a:schemeClr val="accent1">
                    <a:lumMod val="75000"/>
                  </a:schemeClr>
                </a:solidFill>
                <a:latin typeface="Arial" pitchFamily="34" charset="0"/>
                <a:cs typeface="Arial" pitchFamily="34" charset="0"/>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0" i="0" dirty="0">
                <a:solidFill>
                  <a:srgbClr val="222222"/>
                </a:solidFill>
                <a:effectLst/>
                <a:highlight>
                  <a:srgbClr val="FFFFFF"/>
                </a:highlight>
                <a:latin typeface="Arial" panose="020B0604020202020204" pitchFamily="34" charset="0"/>
              </a:rPr>
              <a:t>1. **Additional Data Sources:** Expand data inputs to include user behavior analytics and network traffic analysis.</a:t>
            </a:r>
            <a:br>
              <a:rPr lang="en-US" dirty="0"/>
            </a:br>
            <a:r>
              <a:rPr lang="en-US" b="0" i="0" dirty="0">
                <a:solidFill>
                  <a:srgbClr val="222222"/>
                </a:solidFill>
                <a:effectLst/>
                <a:highlight>
                  <a:srgbClr val="FFFFFF"/>
                </a:highlight>
                <a:latin typeface="Arial" panose="020B0604020202020204" pitchFamily="34" charset="0"/>
              </a:rPr>
              <a:t>2. **Optimized Algorithm:** Utilize advanced techniques like deep learning and ensemble learning for improved detection.</a:t>
            </a:r>
            <a:br>
              <a:rPr lang="en-US" dirty="0"/>
            </a:br>
            <a:r>
              <a:rPr lang="en-US" b="0" i="0" dirty="0">
                <a:solidFill>
                  <a:srgbClr val="222222"/>
                </a:solidFill>
                <a:effectLst/>
                <a:highlight>
                  <a:srgbClr val="FFFFFF"/>
                </a:highlight>
                <a:latin typeface="Arial" panose="020B0604020202020204" pitchFamily="34" charset="0"/>
              </a:rPr>
              <a:t>3. **Multi-City Coverage:** Extend system to multiple cities, leveraging cloud-based scalability.</a:t>
            </a:r>
            <a:br>
              <a:rPr lang="en-US" dirty="0"/>
            </a:br>
            <a:r>
              <a:rPr lang="en-US" b="0" i="0" dirty="0">
                <a:solidFill>
                  <a:srgbClr val="222222"/>
                </a:solidFill>
                <a:effectLst/>
                <a:highlight>
                  <a:srgbClr val="FFFFFF"/>
                </a:highlight>
                <a:latin typeface="Arial" panose="020B0604020202020204" pitchFamily="34" charset="0"/>
              </a:rPr>
              <a:t>4. **Emerging Technologies:** Integrate edge computing for real-time analysis and blockchain for tamper-resistant logging.</a:t>
            </a:r>
            <a:br>
              <a:rPr lang="en-US" dirty="0"/>
            </a:br>
            <a:r>
              <a:rPr lang="en-US" b="0" i="0" dirty="0">
                <a:solidFill>
                  <a:srgbClr val="222222"/>
                </a:solidFill>
                <a:effectLst/>
                <a:highlight>
                  <a:srgbClr val="FFFFFF"/>
                </a:highlight>
                <a:latin typeface="Arial" panose="020B0604020202020204" pitchFamily="34" charset="0"/>
              </a:rPr>
              <a:t>5. **Continuous Improvement:** Implement adaptive learning mechanisms and reinforcement learning for evolving threat detection.</a:t>
            </a:r>
            <a:br>
              <a:rPr lang="en-US" dirty="0"/>
            </a:br>
            <a:r>
              <a:rPr lang="en-US" b="0" i="0" dirty="0">
                <a:solidFill>
                  <a:srgbClr val="222222"/>
                </a:solidFill>
                <a:effectLst/>
                <a:highlight>
                  <a:srgbClr val="FFFFFF"/>
                </a:highlight>
                <a:latin typeface="Arial" panose="020B0604020202020204" pitchFamily="34" charset="0"/>
              </a:rPr>
              <a:t>6. **Enhanced Security:** Ensure comprehensive coverage and proactive defense against keylogger threats.</a:t>
            </a:r>
            <a:br>
              <a:rPr lang="en-US" dirty="0"/>
            </a:br>
            <a:r>
              <a:rPr lang="en-US" b="0" i="0" dirty="0">
                <a:solidFill>
                  <a:srgbClr val="222222"/>
                </a:solidFill>
                <a:effectLst/>
                <a:highlight>
                  <a:srgbClr val="FFFFFF"/>
                </a:highlight>
                <a:latin typeface="Arial" panose="020B0604020202020204" pitchFamily="34" charset="0"/>
              </a:rPr>
              <a:t>7. **Efficiency and Responsiveness:** Minimize latency with edge computing and scale effectively with cloud infrastructure.</a:t>
            </a:r>
            <a:br>
              <a:rPr lang="en-US" dirty="0"/>
            </a:br>
            <a:r>
              <a:rPr lang="en-US" b="0" i="0" dirty="0">
                <a:solidFill>
                  <a:srgbClr val="222222"/>
                </a:solidFill>
                <a:effectLst/>
                <a:highlight>
                  <a:srgbClr val="FFFFFF"/>
                </a:highlight>
                <a:latin typeface="Arial" panose="020B0604020202020204" pitchFamily="34" charset="0"/>
              </a:rPr>
              <a:t>8. **Scalable and Adaptive:** Enable seamless deployment and management across distributed environments.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000" b="0" i="0" dirty="0">
                <a:solidFill>
                  <a:srgbClr val="0F0F0F"/>
                </a:solidFill>
                <a:effectLst/>
                <a:highlight>
                  <a:srgbClr val="FFFFFF"/>
                </a:highlight>
                <a:latin typeface="Franklin Gothic Book" panose="020B0503020102020204" pitchFamily="34" charset="0"/>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000" b="0" i="0" dirty="0" err="1">
                <a:solidFill>
                  <a:srgbClr val="0F0F0F"/>
                </a:solidFill>
                <a:effectLst/>
                <a:highlight>
                  <a:srgbClr val="FFFFFF"/>
                </a:highlight>
                <a:latin typeface="Franklin Gothic Book" panose="020B0503020102020204" pitchFamily="34" charset="0"/>
              </a:rPr>
              <a:t>SpyEye</a:t>
            </a:r>
            <a:r>
              <a:rPr lang="en-US" sz="2000" b="0" i="0" dirty="0">
                <a:solidFill>
                  <a:srgbClr val="0F0F0F"/>
                </a:solidFill>
                <a:effectLst/>
                <a:highlight>
                  <a:srgbClr val="FFFFFF"/>
                </a:highlight>
                <a:latin typeface="Franklin Gothic Book" panose="020B0503020102020204" pitchFamily="34" charset="0"/>
              </a:rPr>
              <a:t>, and </a:t>
            </a:r>
            <a:r>
              <a:rPr lang="en-US" sz="2000" b="0" i="0" dirty="0" err="1">
                <a:solidFill>
                  <a:srgbClr val="0F0F0F"/>
                </a:solidFill>
                <a:effectLst/>
                <a:highlight>
                  <a:srgbClr val="FFFFFF"/>
                </a:highlight>
                <a:latin typeface="Franklin Gothic Book" panose="020B0503020102020204" pitchFamily="34" charset="0"/>
              </a:rPr>
              <a:t>DarkComet</a:t>
            </a:r>
            <a:r>
              <a:rPr lang="en-US" sz="2000" b="0" i="0" dirty="0">
                <a:solidFill>
                  <a:srgbClr val="0F0F0F"/>
                </a:solidFill>
                <a:effectLst/>
                <a:highlight>
                  <a:srgbClr val="FFFFFF"/>
                </a:highlight>
                <a:latin typeface="Franklin Gothic Book" panose="020B0503020102020204" pitchFamily="34" charset="0"/>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86F6-94D5-4E4D-2733-0AF7C7193F46}"/>
              </a:ext>
            </a:extLst>
          </p:cNvPr>
          <p:cNvSpPr>
            <a:spLocks noGrp="1"/>
          </p:cNvSpPr>
          <p:nvPr>
            <p:ph type="title"/>
          </p:nvPr>
        </p:nvSpPr>
        <p:spPr>
          <a:xfrm>
            <a:off x="581193" y="702156"/>
            <a:ext cx="7589792" cy="530296"/>
          </a:xfrm>
        </p:spPr>
        <p:txBody>
          <a:bodyPr>
            <a:normAutofit/>
          </a:bodyPr>
          <a:lstStyle/>
          <a:p>
            <a:r>
              <a:rPr lang="en-US" dirty="0">
                <a:solidFill>
                  <a:schemeClr val="accent1"/>
                </a:solidFill>
              </a:rPr>
              <a:t>OUTPUT IMAGES :</a:t>
            </a:r>
            <a:endParaRPr lang="en-IN" dirty="0">
              <a:solidFill>
                <a:schemeClr val="accent1"/>
              </a:solidFill>
            </a:endParaRPr>
          </a:p>
        </p:txBody>
      </p:sp>
      <p:pic>
        <p:nvPicPr>
          <p:cNvPr id="5" name="Content Placeholder 4">
            <a:extLst>
              <a:ext uri="{FF2B5EF4-FFF2-40B4-BE49-F238E27FC236}">
                <a16:creationId xmlns:a16="http://schemas.microsoft.com/office/drawing/2014/main" id="{B973F9B1-5678-CB87-5DC9-5BCF9DBDEFD6}"/>
              </a:ext>
            </a:extLst>
          </p:cNvPr>
          <p:cNvPicPr>
            <a:picLocks noGrp="1" noChangeAspect="1"/>
          </p:cNvPicPr>
          <p:nvPr>
            <p:ph idx="1"/>
          </p:nvPr>
        </p:nvPicPr>
        <p:blipFill>
          <a:blip r:embed="rId2"/>
          <a:stretch>
            <a:fillRect/>
          </a:stretch>
        </p:blipFill>
        <p:spPr>
          <a:xfrm>
            <a:off x="1465386" y="1617880"/>
            <a:ext cx="8053752" cy="3622239"/>
          </a:xfrm>
        </p:spPr>
      </p:pic>
    </p:spTree>
    <p:extLst>
      <p:ext uri="{BB962C8B-B14F-4D97-AF65-F5344CB8AC3E}">
        <p14:creationId xmlns:p14="http://schemas.microsoft.com/office/powerpoint/2010/main" val="164607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86F6-94D5-4E4D-2733-0AF7C7193F46}"/>
              </a:ext>
            </a:extLst>
          </p:cNvPr>
          <p:cNvSpPr>
            <a:spLocks noGrp="1"/>
          </p:cNvSpPr>
          <p:nvPr>
            <p:ph type="title"/>
          </p:nvPr>
        </p:nvSpPr>
        <p:spPr/>
        <p:txBody>
          <a:bodyPr/>
          <a:lstStyle/>
          <a:p>
            <a:r>
              <a:rPr lang="en-US" dirty="0">
                <a:solidFill>
                  <a:schemeClr val="accent1"/>
                </a:solidFill>
              </a:rPr>
              <a:t>OUTPUT IMAGES :</a:t>
            </a:r>
            <a:endParaRPr lang="en-IN" dirty="0">
              <a:solidFill>
                <a:schemeClr val="accent1"/>
              </a:solidFill>
            </a:endParaRPr>
          </a:p>
        </p:txBody>
      </p:sp>
      <p:pic>
        <p:nvPicPr>
          <p:cNvPr id="8" name="Content Placeholder 7">
            <a:extLst>
              <a:ext uri="{FF2B5EF4-FFF2-40B4-BE49-F238E27FC236}">
                <a16:creationId xmlns:a16="http://schemas.microsoft.com/office/drawing/2014/main" id="{8043C28B-0E79-11D2-DB55-B7B4CD36FFAF}"/>
              </a:ext>
            </a:extLst>
          </p:cNvPr>
          <p:cNvPicPr>
            <a:picLocks noGrp="1" noChangeAspect="1"/>
          </p:cNvPicPr>
          <p:nvPr>
            <p:ph idx="1"/>
          </p:nvPr>
        </p:nvPicPr>
        <p:blipFill>
          <a:blip r:embed="rId2"/>
          <a:stretch>
            <a:fillRect/>
          </a:stretch>
        </p:blipFill>
        <p:spPr>
          <a:xfrm>
            <a:off x="581025" y="1577145"/>
            <a:ext cx="11029950" cy="4122810"/>
          </a:xfrm>
        </p:spPr>
      </p:pic>
    </p:spTree>
    <p:extLst>
      <p:ext uri="{BB962C8B-B14F-4D97-AF65-F5344CB8AC3E}">
        <p14:creationId xmlns:p14="http://schemas.microsoft.com/office/powerpoint/2010/main" val="76922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 </a:t>
            </a:r>
            <a:r>
              <a:rPr lang="en-US" sz="2800" b="0" i="0" dirty="0">
                <a:solidFill>
                  <a:srgbClr val="222222"/>
                </a:solidFill>
                <a:effectLst/>
                <a:highlight>
                  <a:srgbClr val="FFFFFF"/>
                </a:highlight>
                <a:latin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r>
              <a:rPr lang="en-US" b="0" i="0" dirty="0">
                <a:solidFill>
                  <a:srgbClr val="222222"/>
                </a:solidFill>
                <a:effectLst/>
                <a:highlight>
                  <a:srgbClr val="FFFFFF"/>
                </a:highlight>
                <a:latin typeface="Arial" panose="020B0604020202020204" pitchFamily="34" charset="0"/>
              </a:rPr>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900" b="1" dirty="0">
              <a:latin typeface="Calibri"/>
              <a:cs typeface="Calibri"/>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**Problem Statement:**</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Keyloggers pose a significant cybersecurity threat by clandestinely recording keystrokes, potentially compromising sensitive information.</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**Proposed Solution Components:**</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**Data Collection:**</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Gather system activity data including keystrokes and application usage.</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Employ real-time monitoring tools to capture user interactions.</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**Data Preprocessing:**</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Clean and preprocess data to eliminate noise and irrelevant information.</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Extract pertinent features such as keystroke timing patterns.</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**Machine Learning Algorithm:**</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Implement anomaly detection or pattern recognition algorithms.</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Train on labeled datasets containing normal and malicious behavior examples.</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**Deployment:**</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Integrate into existing cybersecurity infrastructure or deploy as a standalone solution.</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Ensure compatibility across operating systems and software environments.</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**Evaluation:**</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Assess performance using metrics like detection rate and false positive rate.</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Regularly update to adapt to evolving keylogger techniques.</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**Result:**</a:t>
            </a:r>
            <a:endParaRPr lang="en-US" sz="900" b="0" i="0" dirty="0">
              <a:solidFill>
                <a:srgbClr val="222222"/>
              </a:solidFill>
              <a:effectLst/>
              <a:highlight>
                <a:srgbClr val="FFFFFF"/>
              </a:highlight>
              <a:latin typeface="Arial" panose="020B0604020202020204" pitchFamily="34" charset="0"/>
            </a:endParaRPr>
          </a:p>
          <a:p>
            <a:pPr marL="0" indent="0" algn="l" rtl="0" latinLnBrk="0">
              <a:spcBef>
                <a:spcPts val="240"/>
              </a:spcBef>
              <a:spcAft>
                <a:spcPts val="600"/>
              </a:spcAft>
            </a:pPr>
            <a:r>
              <a:rPr lang="en-US" sz="900" b="0" i="0" dirty="0">
                <a:solidFill>
                  <a:srgbClr val="404040"/>
                </a:solidFill>
                <a:effectLst/>
                <a:highlight>
                  <a:srgbClr val="FFFFFF"/>
                </a:highlight>
                <a:latin typeface="Franklin Gothic Book" panose="020B0503020102020204" pitchFamily="34" charset="0"/>
              </a:rPr>
              <a:t>  - Enhanced cybersecurity through proactive defense against keylogger threats, ensuring the protection of sensitive information and digital assets.</a:t>
            </a:r>
            <a:br>
              <a:rPr lang="en-US" sz="900" dirty="0"/>
            </a:br>
            <a:endParaRPr lang="en-IN" sz="900" dirty="0"/>
          </a:p>
        </p:txBody>
      </p:sp>
    </p:spTree>
    <p:extLst>
      <p:ext uri="{BB962C8B-B14F-4D97-AF65-F5344CB8AC3E}">
        <p14:creationId xmlns:p14="http://schemas.microsoft.com/office/powerpoint/2010/main" val="321035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keylogger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0000" lnSpcReduction="20000"/>
          </a:bodyPr>
          <a:lstStyle/>
          <a:p>
            <a:pPr marL="0" indent="0">
              <a:buNone/>
            </a:pPr>
            <a:r>
              <a:rPr lang="en-US" dirty="0"/>
              <a:t>**Algorithm Selection:**</a:t>
            </a:r>
            <a:br>
              <a:rPr lang="en-US" dirty="0"/>
            </a:br>
            <a:r>
              <a:rPr lang="en-US" dirty="0"/>
              <a:t>- For the keylogger detection system, we opted for an anomaly detection approach using machine learning algorithms. Anomaly detection is well-suited for identifying unusual patterns or behaviors that deviate from the norm, making it ideal for detecting the atypical activity characteristic of keyloggers.</a:t>
            </a:r>
            <a:br>
              <a:rPr lang="en-US" dirty="0"/>
            </a:br>
            <a:br>
              <a:rPr lang="en-US" dirty="0"/>
            </a:br>
            <a:r>
              <a:rPr lang="en-US" dirty="0"/>
              <a:t>**Data Input:**</a:t>
            </a:r>
            <a:br>
              <a:rPr lang="en-US" dirty="0"/>
            </a:br>
            <a:r>
              <a:rPr lang="en-US" dirty="0"/>
              <a:t>- Input features for the algorithm include various system activities such as keystrokes, application usage, network traffic, and system events. These features provide insights into user interactions with the system and help identify anomalous behavior indicative of keylogger activity.</a:t>
            </a:r>
            <a:br>
              <a:rPr lang="en-US" dirty="0"/>
            </a:br>
            <a:br>
              <a:rPr lang="en-US" dirty="0"/>
            </a:br>
            <a:r>
              <a:rPr lang="en-US" dirty="0"/>
              <a:t>**Training Process:**</a:t>
            </a:r>
            <a:br>
              <a:rPr lang="en-US" dirty="0"/>
            </a:br>
            <a:r>
              <a:rPr lang="en-US" dirty="0"/>
              <a:t>- During the training process, the algorithm learns to distinguish between normal user behavior and potentially malicious keylogger activity using labeled datasets. These datasets contain examples of both normal and malicious behavior, allowing the algorithm to identify patterns and characteristics associated with keyloggers.</a:t>
            </a:r>
            <a:br>
              <a:rPr lang="en-US" dirty="0"/>
            </a:br>
            <a:r>
              <a:rPr lang="en-US" dirty="0"/>
              <a:t>- Techniques such as cross-validation may be employed to assess the algorithm's performance and ensure its generalization to unseen data. Additionally, hyperparameter tuning may be utilized to optimize the algorithm's parameters and enhance its detection capabilities.</a:t>
            </a:r>
            <a:br>
              <a:rPr lang="en-US" dirty="0"/>
            </a:br>
            <a:br>
              <a:rPr lang="en-US" dirty="0"/>
            </a:br>
            <a:r>
              <a:rPr lang="en-US" dirty="0"/>
              <a:t>**Prediction Process:**</a:t>
            </a:r>
            <a:br>
              <a:rPr lang="en-US" dirty="0"/>
            </a:br>
            <a:r>
              <a:rPr lang="en-US" dirty="0"/>
              <a:t>- Once trained, the algorithm can make predictions for future instances of system activity by analyzing input features in real-time. During the prediction phase, the algorithm continuously monitors user interactions and system behavior, flagging any anomalies or deviations from expected patterns.</a:t>
            </a:r>
            <a:br>
              <a:rPr lang="en-US" dirty="0"/>
            </a:br>
            <a:r>
              <a:rPr lang="en-US" dirty="0"/>
              <a:t>- Real-time data inputs, including keystrokes, application usage, and system events, are considered during the prediction process to enable timely detection of keylogger activity. Any detected anomalies are flagged as potential instances of keylogger behavior, triggering appropriate response mechanisms to mitigate the threat.</a:t>
            </a:r>
            <a:br>
              <a:rPr lang="en-US" dirty="0"/>
            </a:br>
            <a:br>
              <a:rPr lang="en-US" dirty="0"/>
            </a:br>
            <a:r>
              <a:rPr lang="en-US" dirty="0"/>
              <a:t>This approach offers a proactive defense against keylogger threats by leveraging machine learning algorithms to identify and counteract malicious activity, thereby enhancing cybersecurity measures and protecting sensitive information from unauthorized access.</a:t>
            </a:r>
          </a:p>
          <a:p>
            <a:pPr marL="0" indent="0">
              <a:buNone/>
            </a:pPr>
            <a:br>
              <a:rPr lang="en-US" dirty="0"/>
            </a:br>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800" b="0" i="0" dirty="0">
                <a:solidFill>
                  <a:srgbClr val="0F0F0F"/>
                </a:solidFill>
                <a:effectLst/>
                <a:highlight>
                  <a:srgbClr val="FFFFFF"/>
                </a:highlight>
                <a:latin typeface="Franklin Gothic Book" panose="020B0503020102020204" pitchFamily="34" charset="0"/>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8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1113</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vt:lpstr>
      <vt:lpstr>OUTPUT IMAGES :</vt:lpstr>
      <vt:lpstr>OUTPUT IMAGES :</vt:lpstr>
      <vt:lpstr>OUTLINE</vt:lpstr>
      <vt:lpstr>Problem Statement</vt:lpstr>
      <vt:lpstr>Proposed Solution</vt:lpstr>
      <vt:lpstr>System  Approach</vt:lpstr>
      <vt:lpstr>Algorithm &amp; Deployment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2021-05-26T16:50:10Z</dcterms:created>
  <dcterms:modified xsi:type="dcterms:W3CDTF">2024-04-05T10:04:32Z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