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64" r:id="rId4"/>
    <p:sldId id="259" r:id="rId5"/>
    <p:sldId id="260" r:id="rId6"/>
    <p:sldId id="262" r:id="rId7"/>
    <p:sldId id="263" r:id="rId8"/>
    <p:sldId id="265"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Zo84kHj0xYObeT4clYfAyhkY7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E6CEFA-2796-4041-9B70-D64A2CBBD5AA}">
  <a:tblStyle styleId="{F2E6CEFA-2796-4041-9B70-D64A2CBBD5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4291" autoAdjust="0"/>
  </p:normalViewPr>
  <p:slideViewPr>
    <p:cSldViewPr snapToGrid="0">
      <p:cViewPr varScale="1">
        <p:scale>
          <a:sx n="54" d="100"/>
          <a:sy n="54" d="100"/>
        </p:scale>
        <p:origin x="941" y="53"/>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294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2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68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79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3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a:t>
            </a:r>
            <a:endParaRPr sz="1800" b="0" i="0" u="none" strike="noStrike" cap="none" dirty="0">
              <a:solidFill>
                <a:schemeClr val="lt1"/>
              </a:solidFill>
              <a:latin typeface="Calibri"/>
              <a:ea typeface="Calibri"/>
              <a:cs typeface="Calibri"/>
              <a:sym typeface="Calibri"/>
            </a:endParaRPr>
          </a:p>
        </p:txBody>
      </p:sp>
      <p:graphicFrame>
        <p:nvGraphicFramePr>
          <p:cNvPr id="85" name="Google Shape;85;p1"/>
          <p:cNvGraphicFramePr/>
          <p:nvPr>
            <p:extLst>
              <p:ext uri="{D42A27DB-BD31-4B8C-83A1-F6EECF244321}">
                <p14:modId xmlns:p14="http://schemas.microsoft.com/office/powerpoint/2010/main" val="2174092004"/>
              </p:ext>
            </p:extLst>
          </p:nvPr>
        </p:nvGraphicFramePr>
        <p:xfrm>
          <a:off x="2032000" y="4338296"/>
          <a:ext cx="8128000" cy="1645960"/>
        </p:xfrm>
        <a:graphic>
          <a:graphicData uri="http://schemas.openxmlformats.org/drawingml/2006/table">
            <a:tbl>
              <a:tblPr firstRow="1" bandRow="1">
                <a:noFill/>
                <a:tableStyleId>{F2E6CEFA-2796-4041-9B70-D64A2CBBD5AA}</a:tableStyleId>
              </a:tblPr>
              <a:tblGrid>
                <a:gridCol w="8128000">
                  <a:extLst>
                    <a:ext uri="{9D8B030D-6E8A-4147-A177-3AD203B41FA5}">
                      <a16:colId xmlns:a16="http://schemas.microsoft.com/office/drawing/2014/main" val="20000"/>
                    </a:ext>
                  </a:extLst>
                </a:gridCol>
              </a:tblGrid>
              <a:tr h="228605">
                <a:tc>
                  <a:txBody>
                    <a:bodyPr/>
                    <a:lstStyle/>
                    <a:p>
                      <a:pPr marL="0" marR="0" lvl="0" indent="0" algn="ctr" rtl="0">
                        <a:spcBef>
                          <a:spcPts val="0"/>
                        </a:spcBef>
                        <a:spcAft>
                          <a:spcPts val="0"/>
                        </a:spcAft>
                        <a:buNone/>
                      </a:pPr>
                      <a:r>
                        <a:rPr lang="en-US" sz="2400" u="none" strike="noStrike" cap="none" dirty="0"/>
                        <a:t>Presented By</a:t>
                      </a:r>
                      <a:endParaRPr dirty="0"/>
                    </a:p>
                  </a:txBody>
                  <a:tcPr marL="91450" marR="91450" marT="45725" marB="45725"/>
                </a:tc>
                <a:extLst>
                  <a:ext uri="{0D108BD9-81ED-4DB2-BD59-A6C34878D82A}">
                    <a16:rowId xmlns:a16="http://schemas.microsoft.com/office/drawing/2014/main" val="10000"/>
                  </a:ext>
                </a:extLst>
              </a:tr>
              <a:tr h="198125">
                <a:tc>
                  <a:txBody>
                    <a:bodyPr/>
                    <a:lstStyle/>
                    <a:p>
                      <a:pPr marL="0" marR="0" lvl="0" indent="0" algn="l" rtl="0">
                        <a:spcBef>
                          <a:spcPts val="0"/>
                        </a:spcBef>
                        <a:spcAft>
                          <a:spcPts val="0"/>
                        </a:spcAft>
                        <a:buNone/>
                      </a:pPr>
                      <a:r>
                        <a:rPr lang="en-US" sz="2000" b="0" dirty="0" err="1"/>
                        <a:t>Name:Jahid</a:t>
                      </a:r>
                      <a:r>
                        <a:rPr lang="en-US" sz="2000" b="0" dirty="0"/>
                        <a:t> Anam Prince</a:t>
                      </a:r>
                      <a:endParaRPr sz="2000" b="0" dirty="0"/>
                    </a:p>
                  </a:txBody>
                  <a:tcPr marL="91450" marR="91450" marT="45725" marB="45725"/>
                </a:tc>
                <a:extLst>
                  <a:ext uri="{0D108BD9-81ED-4DB2-BD59-A6C34878D82A}">
                    <a16:rowId xmlns:a16="http://schemas.microsoft.com/office/drawing/2014/main" val="10001"/>
                  </a:ext>
                </a:extLst>
              </a:tr>
              <a:tr h="198125">
                <a:tc>
                  <a:txBody>
                    <a:bodyPr/>
                    <a:lstStyle/>
                    <a:p>
                      <a:pPr marL="0" marR="0" lvl="0" indent="0" algn="l" rtl="0">
                        <a:spcBef>
                          <a:spcPts val="0"/>
                        </a:spcBef>
                        <a:spcAft>
                          <a:spcPts val="0"/>
                        </a:spcAft>
                        <a:buNone/>
                      </a:pPr>
                      <a:r>
                        <a:rPr lang="en-US" sz="2000" b="0" dirty="0"/>
                        <a:t>Id:221-15-5521</a:t>
                      </a:r>
                      <a:endParaRPr sz="2000" b="0" dirty="0"/>
                    </a:p>
                  </a:txBody>
                  <a:tcPr marL="91450" marR="91450" marT="45725" marB="45725"/>
                </a:tc>
                <a:extLst>
                  <a:ext uri="{0D108BD9-81ED-4DB2-BD59-A6C34878D82A}">
                    <a16:rowId xmlns:a16="http://schemas.microsoft.com/office/drawing/2014/main" val="10002"/>
                  </a:ext>
                </a:extLst>
              </a:tr>
              <a:tr h="198125">
                <a:tc>
                  <a:txBody>
                    <a:bodyPr/>
                    <a:lstStyle/>
                    <a:p>
                      <a:pPr marL="0" marR="0" lvl="0" indent="0" algn="l" rtl="0">
                        <a:spcBef>
                          <a:spcPts val="0"/>
                        </a:spcBef>
                        <a:spcAft>
                          <a:spcPts val="0"/>
                        </a:spcAft>
                        <a:buNone/>
                      </a:pPr>
                      <a:endParaRPr sz="2000" b="0" dirty="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86" name="Google Shape;86;p1"/>
          <p:cNvGraphicFramePr/>
          <p:nvPr>
            <p:extLst>
              <p:ext uri="{D42A27DB-BD31-4B8C-83A1-F6EECF244321}">
                <p14:modId xmlns:p14="http://schemas.microsoft.com/office/powerpoint/2010/main" val="819307205"/>
              </p:ext>
            </p:extLst>
          </p:nvPr>
        </p:nvGraphicFramePr>
        <p:xfrm>
          <a:off x="624058" y="2564162"/>
          <a:ext cx="10943875" cy="864850"/>
        </p:xfrm>
        <a:graphic>
          <a:graphicData uri="http://schemas.openxmlformats.org/drawingml/2006/table">
            <a:tbl>
              <a:tblPr firstRow="1" bandRow="1">
                <a:noFill/>
                <a:tableStyleId>{F2E6CEFA-2796-4041-9B70-D64A2CBBD5AA}</a:tableStyleId>
              </a:tblPr>
              <a:tblGrid>
                <a:gridCol w="10943875">
                  <a:extLst>
                    <a:ext uri="{9D8B030D-6E8A-4147-A177-3AD203B41FA5}">
                      <a16:colId xmlns:a16="http://schemas.microsoft.com/office/drawing/2014/main" val="20000"/>
                    </a:ext>
                  </a:extLst>
                </a:gridCol>
              </a:tblGrid>
              <a:tr h="864850">
                <a:tc>
                  <a:txBody>
                    <a:bodyPr/>
                    <a:lstStyle/>
                    <a:p>
                      <a:pPr marL="0" marR="0" lvl="0" indent="0" algn="l" rtl="0">
                        <a:spcBef>
                          <a:spcPts val="0"/>
                        </a:spcBef>
                        <a:spcAft>
                          <a:spcPts val="0"/>
                        </a:spcAft>
                        <a:buNone/>
                      </a:pPr>
                      <a:r>
                        <a:rPr lang="en-US" sz="3200" dirty="0">
                          <a:solidFill>
                            <a:srgbClr val="C00000"/>
                          </a:solidFill>
                        </a:rPr>
                        <a:t>Project Title: Shopping Site of </a:t>
                      </a:r>
                      <a:r>
                        <a:rPr lang="en-US" sz="3200" dirty="0" err="1">
                          <a:solidFill>
                            <a:srgbClr val="C00000"/>
                          </a:solidFill>
                        </a:rPr>
                        <a:t>Fassionhub</a:t>
                      </a:r>
                      <a:endParaRPr dirty="0">
                        <a:solidFill>
                          <a:schemeClr val="dk1"/>
                        </a:solidFill>
                      </a:endParaRPr>
                    </a:p>
                  </a:txBody>
                  <a:tcPr marL="91450" marR="91450" marT="45725" marB="45725" anchor="ctr"/>
                </a:tc>
                <a:extLst>
                  <a:ext uri="{0D108BD9-81ED-4DB2-BD59-A6C34878D82A}">
                    <a16:rowId xmlns:a16="http://schemas.microsoft.com/office/drawing/2014/main" val="10000"/>
                  </a:ext>
                </a:extLst>
              </a:tr>
            </a:tbl>
          </a:graphicData>
        </a:graphic>
      </p:graphicFrame>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rgbClr val="F2F2F2"/>
                </a:solidFill>
                <a:latin typeface="Arial"/>
                <a:ea typeface="Arial"/>
                <a:cs typeface="Arial"/>
                <a:sym typeface="Arial"/>
              </a:rPr>
              <a:t>Outline</a:t>
            </a:r>
            <a:endParaRPr sz="4000" b="0" i="0" u="none" strike="noStrike" cap="none"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844062" y="1295400"/>
            <a:ext cx="10852637" cy="4902199"/>
          </a:xfrm>
          <a:prstGeom prst="rect">
            <a:avLst/>
          </a:prstGeom>
          <a:noFill/>
          <a:ln>
            <a:noFill/>
          </a:ln>
        </p:spPr>
        <p:txBody>
          <a:bodyPr spcFirstLastPara="1" wrap="square" lIns="91425" tIns="91425" rIns="91425" bIns="91425" anchor="t" anchorCtr="0">
            <a:noAutofit/>
          </a:bodyPr>
          <a:lstStyle/>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Objective</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Design Phase</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Development Phase</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Future Work</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Conclusion</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endParaRPr lang="en-US" sz="3600" dirty="0">
              <a:solidFill>
                <a:schemeClr val="dk1"/>
              </a:solidFill>
              <a:latin typeface="Calibri"/>
              <a:ea typeface="Calibri"/>
              <a:cs typeface="Calibri"/>
              <a:sym typeface="Calibri"/>
            </a:endParaRP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endParaRPr sz="36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rgbClr val="F2F2F2"/>
                </a:solidFill>
                <a:latin typeface="Arial"/>
                <a:ea typeface="Arial"/>
                <a:cs typeface="Arial"/>
                <a:sym typeface="Arial"/>
              </a:rPr>
              <a:t>Objective</a:t>
            </a:r>
            <a:endParaRPr sz="4000" b="0" i="0" u="none" strike="noStrike" cap="none">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r>
              <a:rPr lang="en-US" sz="1600" b="0" i="0">
                <a:solidFill>
                  <a:srgbClr val="ECECEC"/>
                </a:solidFill>
                <a:effectLst/>
                <a:highlight>
                  <a:srgbClr val="212121"/>
                </a:highlight>
                <a:latin typeface="Söhne"/>
              </a:rPr>
              <a:t>The primary objective of FashionHub is to create a seamless and engaging online shopping experience for fashion enthusiasts. This eCommerce platform aims to offer a wide range of fashion products, including casual wear, workwear, and accessories, catering to diverse age groups and style preferences. FashionHub seeks to combine elegant design with affordable pricing, setting a new standard for online fashion retail. The platform is designed to be user-friendly, mobile-responsive, and accessible to all users, including those with disabilities, ensuring inclusivity and a positive shopping experience for everyone.</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16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Design Phase</a:t>
            </a: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algn="l"/>
            <a:r>
              <a:rPr lang="en-US" sz="1600" b="0" i="0">
                <a:solidFill>
                  <a:srgbClr val="ECECEC"/>
                </a:solidFill>
                <a:effectLst/>
                <a:highlight>
                  <a:srgbClr val="212121"/>
                </a:highlight>
                <a:latin typeface="Söhne"/>
              </a:rPr>
              <a:t>The design phase of FashionHub involves meticulous planning and prototyping to create an intuitive and visually appealing user interface. Key activities during this phase include:</a:t>
            </a:r>
          </a:p>
          <a:p>
            <a:pPr algn="l">
              <a:buFont typeface="+mj-lt"/>
              <a:buAutoNum type="arabicPeriod"/>
            </a:pPr>
            <a:r>
              <a:rPr lang="en-US" sz="1600" b="1" i="0">
                <a:solidFill>
                  <a:srgbClr val="ECECEC"/>
                </a:solidFill>
                <a:effectLst/>
                <a:highlight>
                  <a:srgbClr val="212121"/>
                </a:highlight>
                <a:latin typeface="Söhne"/>
              </a:rPr>
              <a:t>User Research:</a:t>
            </a:r>
            <a:r>
              <a:rPr lang="en-US" sz="1600" b="0" i="0">
                <a:solidFill>
                  <a:srgbClr val="ECECEC"/>
                </a:solidFill>
                <a:effectLst/>
                <a:highlight>
                  <a:srgbClr val="212121"/>
                </a:highlight>
                <a:latin typeface="Söhne"/>
              </a:rPr>
              <a:t> Conducting surveys and interviews to understand the needs, preferences, and pain points of target users. This research informs the design decisions and helps create user personas.</a:t>
            </a:r>
          </a:p>
          <a:p>
            <a:pPr algn="l">
              <a:buFont typeface="+mj-lt"/>
              <a:buAutoNum type="arabicPeriod"/>
            </a:pPr>
            <a:r>
              <a:rPr lang="en-US" sz="1600" b="1" i="0">
                <a:solidFill>
                  <a:srgbClr val="ECECEC"/>
                </a:solidFill>
                <a:effectLst/>
                <a:highlight>
                  <a:srgbClr val="212121"/>
                </a:highlight>
                <a:latin typeface="Söhne"/>
              </a:rPr>
              <a:t>Wireframing and Mockups:</a:t>
            </a:r>
            <a:r>
              <a:rPr lang="en-US" sz="1600" b="0" i="0">
                <a:solidFill>
                  <a:srgbClr val="ECECEC"/>
                </a:solidFill>
                <a:effectLst/>
                <a:highlight>
                  <a:srgbClr val="212121"/>
                </a:highlight>
                <a:latin typeface="Söhne"/>
              </a:rPr>
              <a:t> Developing wireframes to outline the basic layout and structure of the website. These wireframes are then transformed into detailed mockups, showcasing the visual design, color schemes, typography, and imagery.</a:t>
            </a:r>
          </a:p>
          <a:p>
            <a:pPr algn="l">
              <a:buFont typeface="+mj-lt"/>
              <a:buAutoNum type="arabicPeriod"/>
            </a:pPr>
            <a:r>
              <a:rPr lang="en-US" sz="1600" b="1" i="0">
                <a:solidFill>
                  <a:srgbClr val="ECECEC"/>
                </a:solidFill>
                <a:effectLst/>
                <a:highlight>
                  <a:srgbClr val="212121"/>
                </a:highlight>
                <a:latin typeface="Söhne"/>
              </a:rPr>
              <a:t>Prototyping:</a:t>
            </a:r>
            <a:r>
              <a:rPr lang="en-US" sz="1600" b="0" i="0">
                <a:solidFill>
                  <a:srgbClr val="ECECEC"/>
                </a:solidFill>
                <a:effectLst/>
                <a:highlight>
                  <a:srgbClr val="212121"/>
                </a:highlight>
                <a:latin typeface="Söhne"/>
              </a:rPr>
              <a:t> Creating interactive prototypes to simulate the user experience and test the flow of navigation. Prototypes are used to gather feedback from stakeholders and users, allowing for iterative improvements.</a:t>
            </a:r>
          </a:p>
          <a:p>
            <a:pPr algn="l">
              <a:buFont typeface="+mj-lt"/>
              <a:buAutoNum type="arabicPeriod"/>
            </a:pPr>
            <a:r>
              <a:rPr lang="en-US" sz="1600" b="1" i="0">
                <a:solidFill>
                  <a:srgbClr val="ECECEC"/>
                </a:solidFill>
                <a:effectLst/>
                <a:highlight>
                  <a:srgbClr val="212121"/>
                </a:highlight>
                <a:latin typeface="Söhne"/>
              </a:rPr>
              <a:t>Usability Testing:</a:t>
            </a:r>
            <a:r>
              <a:rPr lang="en-US" sz="1600" b="0" i="0">
                <a:solidFill>
                  <a:srgbClr val="ECECEC"/>
                </a:solidFill>
                <a:effectLst/>
                <a:highlight>
                  <a:srgbClr val="212121"/>
                </a:highlight>
                <a:latin typeface="Söhne"/>
              </a:rPr>
              <a:t> Conducting usability tests with real users to identify any design issues or areas for enhancement. Feedback from these tests is used to refine the design and ensure it meets user expectations.</a:t>
            </a:r>
          </a:p>
          <a:p>
            <a:pPr algn="l">
              <a:buFont typeface="+mj-lt"/>
              <a:buAutoNum type="arabicPeriod"/>
            </a:pPr>
            <a:r>
              <a:rPr lang="en-US" sz="1600" b="1" i="0">
                <a:solidFill>
                  <a:srgbClr val="ECECEC"/>
                </a:solidFill>
                <a:effectLst/>
                <a:highlight>
                  <a:srgbClr val="212121"/>
                </a:highlight>
                <a:latin typeface="Söhne"/>
              </a:rPr>
              <a:t>Accessibility Considerations:</a:t>
            </a:r>
            <a:r>
              <a:rPr lang="en-US" sz="1600" b="0" i="0">
                <a:solidFill>
                  <a:srgbClr val="ECECEC"/>
                </a:solidFill>
                <a:effectLst/>
                <a:highlight>
                  <a:srgbClr val="212121"/>
                </a:highlight>
                <a:latin typeface="Söhne"/>
              </a:rPr>
              <a:t> Ensuring the design complies with accessibility standards, such as WCAG 2.0, to make the platform usable for individuals with disabilities. This includes keyboard navigation, screen reader compatibility, and appropriate color contrast.</a:t>
            </a:r>
          </a:p>
        </p:txBody>
      </p:sp>
    </p:spTree>
    <p:extLst>
      <p:ext uri="{BB962C8B-B14F-4D97-AF65-F5344CB8AC3E}">
        <p14:creationId xmlns:p14="http://schemas.microsoft.com/office/powerpoint/2010/main" val="357242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Development Phase</a:t>
            </a: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algn="l"/>
            <a:r>
              <a:rPr lang="en-US" sz="2000" b="0" i="0" dirty="0">
                <a:solidFill>
                  <a:srgbClr val="ECECEC"/>
                </a:solidFill>
                <a:effectLst/>
                <a:highlight>
                  <a:srgbClr val="212121"/>
                </a:highlight>
                <a:latin typeface="Söhne"/>
              </a:rPr>
              <a:t>The development phase of </a:t>
            </a:r>
            <a:r>
              <a:rPr lang="en-US" sz="2000" b="0" i="0" dirty="0" err="1">
                <a:solidFill>
                  <a:srgbClr val="ECECEC"/>
                </a:solidFill>
                <a:effectLst/>
                <a:highlight>
                  <a:srgbClr val="212121"/>
                </a:highlight>
                <a:latin typeface="Söhne"/>
              </a:rPr>
              <a:t>FashionHub</a:t>
            </a:r>
            <a:r>
              <a:rPr lang="en-US" sz="2000" b="0" i="0" dirty="0">
                <a:solidFill>
                  <a:srgbClr val="ECECEC"/>
                </a:solidFill>
                <a:effectLst/>
                <a:highlight>
                  <a:srgbClr val="212121"/>
                </a:highlight>
                <a:latin typeface="Söhne"/>
              </a:rPr>
              <a:t> encompasses both frontend and backend development, integrating the design into a functional and scalable eCommerce platform. Key activities during this phase include:</a:t>
            </a:r>
          </a:p>
          <a:p>
            <a:pPr algn="l">
              <a:buFont typeface="+mj-lt"/>
              <a:buAutoNum type="arabicPeriod"/>
            </a:pPr>
            <a:r>
              <a:rPr lang="en-US" sz="2000" b="1" i="0" dirty="0">
                <a:solidFill>
                  <a:srgbClr val="ECECEC"/>
                </a:solidFill>
                <a:effectLst/>
                <a:highlight>
                  <a:srgbClr val="212121"/>
                </a:highlight>
                <a:latin typeface="Söhne"/>
              </a:rPr>
              <a:t>Frontend Development:</a:t>
            </a:r>
            <a:r>
              <a:rPr lang="en-US" sz="2000" b="0" i="0" dirty="0">
                <a:solidFill>
                  <a:srgbClr val="ECECEC"/>
                </a:solidFill>
                <a:effectLst/>
                <a:highlight>
                  <a:srgbClr val="212121"/>
                </a:highlight>
                <a:latin typeface="Söhne"/>
              </a:rPr>
              <a:t> Implementing the visual design using HTML, CSS, and JavaScript. This includes developing responsive layouts that adapt to various screen sizes and devices, as well as creating interactive elements like sliders, modals, and forms.</a:t>
            </a:r>
          </a:p>
          <a:p>
            <a:pPr algn="l">
              <a:buFont typeface="+mj-lt"/>
              <a:buAutoNum type="arabicPeriod"/>
            </a:pPr>
            <a:r>
              <a:rPr lang="en-US" sz="2000" b="1" i="0" dirty="0">
                <a:solidFill>
                  <a:srgbClr val="ECECEC"/>
                </a:solidFill>
                <a:effectLst/>
                <a:highlight>
                  <a:srgbClr val="212121"/>
                </a:highlight>
                <a:latin typeface="Söhne"/>
              </a:rPr>
              <a:t>Backend Development:</a:t>
            </a:r>
            <a:r>
              <a:rPr lang="en-US" sz="2000" b="0" i="0" dirty="0">
                <a:solidFill>
                  <a:srgbClr val="ECECEC"/>
                </a:solidFill>
                <a:effectLst/>
                <a:highlight>
                  <a:srgbClr val="212121"/>
                </a:highlight>
                <a:latin typeface="Söhne"/>
              </a:rPr>
              <a:t> Building the server-side infrastructure using technologies such as Node.js, Express.js, and MongoDB. This involves developing RESTful APIs for data management, user authentication, and order processing, as well as setting up the database schema and handling server-side logic.</a:t>
            </a:r>
          </a:p>
          <a:p>
            <a:pPr algn="l">
              <a:buFont typeface="+mj-lt"/>
              <a:buAutoNum type="arabicPeriod"/>
            </a:pPr>
            <a:r>
              <a:rPr lang="en-US" sz="2000" b="1" i="0" dirty="0">
                <a:solidFill>
                  <a:srgbClr val="ECECEC"/>
                </a:solidFill>
                <a:effectLst/>
                <a:highlight>
                  <a:srgbClr val="212121"/>
                </a:highlight>
                <a:latin typeface="Söhne"/>
              </a:rPr>
              <a:t>Integration:</a:t>
            </a:r>
            <a:r>
              <a:rPr lang="en-US" sz="2000" b="0" i="0" dirty="0">
                <a:solidFill>
                  <a:srgbClr val="ECECEC"/>
                </a:solidFill>
                <a:effectLst/>
                <a:highlight>
                  <a:srgbClr val="212121"/>
                </a:highlight>
                <a:latin typeface="Söhne"/>
              </a:rPr>
              <a:t> Ensuring seamless communication between the frontend and backend components. This includes integrating third-party services like payment gateways, shipping APIs, and email notifications.</a:t>
            </a:r>
          </a:p>
          <a:p>
            <a:pPr algn="l">
              <a:buFont typeface="+mj-lt"/>
              <a:buAutoNum type="arabicPeriod"/>
            </a:pPr>
            <a:r>
              <a:rPr lang="en-US" sz="2000" b="1" i="0" dirty="0">
                <a:solidFill>
                  <a:srgbClr val="ECECEC"/>
                </a:solidFill>
                <a:effectLst/>
                <a:highlight>
                  <a:srgbClr val="212121"/>
                </a:highlight>
                <a:latin typeface="Söhne"/>
              </a:rPr>
              <a:t>Testing:</a:t>
            </a:r>
            <a:r>
              <a:rPr lang="en-US" sz="2000" b="0" i="0" dirty="0">
                <a:solidFill>
                  <a:srgbClr val="ECECEC"/>
                </a:solidFill>
                <a:effectLst/>
                <a:highlight>
                  <a:srgbClr val="212121"/>
                </a:highlight>
                <a:latin typeface="Söhne"/>
              </a:rPr>
              <a:t> Conducting thorough testing to identify and fix any bugs or issues. This includes functional testing, performance testing, security testing, and compatibility testing across different browsers and devices.</a:t>
            </a:r>
          </a:p>
          <a:p>
            <a:pPr algn="l">
              <a:buFont typeface="+mj-lt"/>
              <a:buAutoNum type="arabicPeriod"/>
            </a:pPr>
            <a:r>
              <a:rPr lang="en-US" sz="2000" b="1" i="0" dirty="0">
                <a:solidFill>
                  <a:srgbClr val="ECECEC"/>
                </a:solidFill>
                <a:effectLst/>
                <a:highlight>
                  <a:srgbClr val="212121"/>
                </a:highlight>
                <a:latin typeface="Söhne"/>
              </a:rPr>
              <a:t>Deployment:</a:t>
            </a:r>
            <a:r>
              <a:rPr lang="en-US" sz="2000" b="0" i="0" dirty="0">
                <a:solidFill>
                  <a:srgbClr val="ECECEC"/>
                </a:solidFill>
                <a:effectLst/>
                <a:highlight>
                  <a:srgbClr val="212121"/>
                </a:highlight>
                <a:latin typeface="Söhne"/>
              </a:rPr>
              <a:t> Deploying the </a:t>
            </a:r>
            <a:r>
              <a:rPr lang="en-US" sz="2000" b="0" i="0" dirty="0" err="1">
                <a:solidFill>
                  <a:srgbClr val="ECECEC"/>
                </a:solidFill>
                <a:effectLst/>
                <a:highlight>
                  <a:srgbClr val="212121"/>
                </a:highlight>
                <a:latin typeface="Söhne"/>
              </a:rPr>
              <a:t>FashionHub</a:t>
            </a:r>
            <a:r>
              <a:rPr lang="en-US" sz="2000" b="0" i="0" dirty="0">
                <a:solidFill>
                  <a:srgbClr val="ECECEC"/>
                </a:solidFill>
                <a:effectLst/>
                <a:highlight>
                  <a:srgbClr val="212121"/>
                </a:highlight>
                <a:latin typeface="Söhne"/>
              </a:rPr>
              <a:t> website to a production environment. This involves setting up web servers, configuring DNS, securing SSL certificates, and optimizing the platform for performance and scalability.</a:t>
            </a:r>
          </a:p>
          <a:p>
            <a:pPr algn="l"/>
            <a:endParaRPr lang="en-US" sz="1600" b="0" i="0" dirty="0">
              <a:solidFill>
                <a:srgbClr val="ECECEC"/>
              </a:solidFill>
              <a:highlight>
                <a:srgbClr val="212121"/>
              </a:highlight>
              <a:latin typeface="Söhne"/>
            </a:endParaRPr>
          </a:p>
        </p:txBody>
      </p:sp>
    </p:spTree>
    <p:extLst>
      <p:ext uri="{BB962C8B-B14F-4D97-AF65-F5344CB8AC3E}">
        <p14:creationId xmlns:p14="http://schemas.microsoft.com/office/powerpoint/2010/main" val="198116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Future Work</a:t>
            </a:r>
            <a:endParaRPr lang="en-US" sz="40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algn="l"/>
            <a:r>
              <a:rPr lang="en-US" sz="1600" b="0" i="0">
                <a:solidFill>
                  <a:srgbClr val="ECECEC"/>
                </a:solidFill>
                <a:effectLst/>
                <a:highlight>
                  <a:srgbClr val="212121"/>
                </a:highlight>
                <a:latin typeface="Söhne"/>
              </a:rPr>
              <a:t>FashionHub's future work focuses on continuous improvement and expansion to enhance user experience and meet evolving market demands. Key areas for future development include:</a:t>
            </a:r>
          </a:p>
          <a:p>
            <a:pPr algn="l">
              <a:buFont typeface="+mj-lt"/>
              <a:buAutoNum type="arabicPeriod"/>
            </a:pPr>
            <a:r>
              <a:rPr lang="en-US" sz="1600" b="1" i="0">
                <a:solidFill>
                  <a:srgbClr val="ECECEC"/>
                </a:solidFill>
                <a:effectLst/>
                <a:highlight>
                  <a:srgbClr val="212121"/>
                </a:highlight>
                <a:latin typeface="Söhne"/>
              </a:rPr>
              <a:t>Feature Enhancements:</a:t>
            </a:r>
            <a:r>
              <a:rPr lang="en-US" sz="1600" b="0" i="0">
                <a:solidFill>
                  <a:srgbClr val="ECECEC"/>
                </a:solidFill>
                <a:effectLst/>
                <a:highlight>
                  <a:srgbClr val="212121"/>
                </a:highlight>
                <a:latin typeface="Söhne"/>
              </a:rPr>
              <a:t> Adding new features such as personalized recommendations, advanced search filters, and augmented reality (AR) try-on experiences to enrich the shopping experience.</a:t>
            </a:r>
          </a:p>
          <a:p>
            <a:pPr algn="l">
              <a:buFont typeface="+mj-lt"/>
              <a:buAutoNum type="arabicPeriod"/>
            </a:pPr>
            <a:r>
              <a:rPr lang="en-US" sz="1600" b="1" i="0">
                <a:solidFill>
                  <a:srgbClr val="ECECEC"/>
                </a:solidFill>
                <a:effectLst/>
                <a:highlight>
                  <a:srgbClr val="212121"/>
                </a:highlight>
                <a:latin typeface="Söhne"/>
              </a:rPr>
              <a:t>Mobile App Development:</a:t>
            </a:r>
            <a:r>
              <a:rPr lang="en-US" sz="1600" b="0" i="0">
                <a:solidFill>
                  <a:srgbClr val="ECECEC"/>
                </a:solidFill>
                <a:effectLst/>
                <a:highlight>
                  <a:srgbClr val="212121"/>
                </a:highlight>
                <a:latin typeface="Söhne"/>
              </a:rPr>
              <a:t> Developing a dedicated mobile app for iOS and Android platforms to provide a more tailored and optimized shopping experience for mobile users.</a:t>
            </a:r>
          </a:p>
          <a:p>
            <a:pPr algn="l">
              <a:buFont typeface="+mj-lt"/>
              <a:buAutoNum type="arabicPeriod"/>
            </a:pPr>
            <a:r>
              <a:rPr lang="en-US" sz="1600" b="1" i="0">
                <a:solidFill>
                  <a:srgbClr val="ECECEC"/>
                </a:solidFill>
                <a:effectLst/>
                <a:highlight>
                  <a:srgbClr val="212121"/>
                </a:highlight>
                <a:latin typeface="Söhne"/>
              </a:rPr>
              <a:t>International Expansion:</a:t>
            </a:r>
            <a:r>
              <a:rPr lang="en-US" sz="1600" b="0" i="0">
                <a:solidFill>
                  <a:srgbClr val="ECECEC"/>
                </a:solidFill>
                <a:effectLst/>
                <a:highlight>
                  <a:srgbClr val="212121"/>
                </a:highlight>
                <a:latin typeface="Söhne"/>
              </a:rPr>
              <a:t> Expanding FashionHub's reach to international markets by supporting multiple languages, currencies, and shipping options.</a:t>
            </a:r>
          </a:p>
          <a:p>
            <a:pPr algn="l">
              <a:buFont typeface="+mj-lt"/>
              <a:buAutoNum type="arabicPeriod"/>
            </a:pPr>
            <a:r>
              <a:rPr lang="en-US" sz="1600" b="1" i="0">
                <a:solidFill>
                  <a:srgbClr val="ECECEC"/>
                </a:solidFill>
                <a:effectLst/>
                <a:highlight>
                  <a:srgbClr val="212121"/>
                </a:highlight>
                <a:latin typeface="Söhne"/>
              </a:rPr>
              <a:t>Artificial Intelligence (AI) Integration:</a:t>
            </a:r>
            <a:r>
              <a:rPr lang="en-US" sz="1600" b="0" i="0">
                <a:solidFill>
                  <a:srgbClr val="ECECEC"/>
                </a:solidFill>
                <a:effectLst/>
                <a:highlight>
                  <a:srgbClr val="212121"/>
                </a:highlight>
                <a:latin typeface="Söhne"/>
              </a:rPr>
              <a:t> Leveraging AI and machine learning to offer personalized product recommendations, dynamic pricing, and predictive analytics for inventory management.</a:t>
            </a:r>
          </a:p>
          <a:p>
            <a:pPr algn="l">
              <a:buFont typeface="+mj-lt"/>
              <a:buAutoNum type="arabicPeriod"/>
            </a:pPr>
            <a:r>
              <a:rPr lang="en-US" sz="1600" b="1" i="0">
                <a:solidFill>
                  <a:srgbClr val="ECECEC"/>
                </a:solidFill>
                <a:effectLst/>
                <a:highlight>
                  <a:srgbClr val="212121"/>
                </a:highlight>
                <a:latin typeface="Söhne"/>
              </a:rPr>
              <a:t>Sustainability Initiatives:</a:t>
            </a:r>
            <a:r>
              <a:rPr lang="en-US" sz="1600" b="0" i="0">
                <a:solidFill>
                  <a:srgbClr val="ECECEC"/>
                </a:solidFill>
                <a:effectLst/>
                <a:highlight>
                  <a:srgbClr val="212121"/>
                </a:highlight>
                <a:latin typeface="Söhne"/>
              </a:rPr>
              <a:t> Incorporating sustainable practices and promoting eco-friendly products to appeal to environmentally conscious consumers.</a:t>
            </a:r>
          </a:p>
        </p:txBody>
      </p:sp>
    </p:spTree>
    <p:extLst>
      <p:ext uri="{BB962C8B-B14F-4D97-AF65-F5344CB8AC3E}">
        <p14:creationId xmlns:p14="http://schemas.microsoft.com/office/powerpoint/2010/main" val="239753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Conclusion</a:t>
            </a:r>
            <a:endParaRPr lang="en-US" sz="40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r>
              <a:rPr lang="en-US" sz="1600" b="0" i="0">
                <a:solidFill>
                  <a:srgbClr val="ECECEC"/>
                </a:solidFill>
                <a:effectLst/>
                <a:highlight>
                  <a:srgbClr val="212121"/>
                </a:highlight>
                <a:latin typeface="Söhne"/>
              </a:rPr>
              <a:t>FashionHub is poised to revolutionize the online fashion retail industry with its user-centric design, comprehensive product range, and commitment to accessibility and affordability. By prioritizing usability, performance, and continuous innovation, FashionHub aims to provide a superior shopping experience that caters to the diverse needs of fashion enthusiasts. The platform's development process, from planning and design to deployment and future enhancements, reflects a dedication to excellence and a vision for becoming a leading player in the fashion eCommerce market. With ongoing efforts to enhance features, expand reach, and integrate advanced technologies, FashionHub is well-positioned to set new benchmarks in the online shopping experience.</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349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Software Project III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endParaRPr lang="en-US" sz="40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endParaRPr lang="en-US"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r>
              <a:rPr lang="en-US" sz="11500" b="1" dirty="0">
                <a:solidFill>
                  <a:srgbClr val="002060"/>
                </a:solidFill>
                <a:latin typeface="Calibri"/>
                <a:ea typeface="Calibri"/>
                <a:cs typeface="Calibri"/>
                <a:sym typeface="Calibri"/>
              </a:rPr>
              <a:t>Thank You</a:t>
            </a:r>
            <a:endParaRPr sz="11500" b="1"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18314523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867</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sazzadiu@gmail.com</dc:creator>
  <cp:lastModifiedBy>Jahid Prince</cp:lastModifiedBy>
  <cp:revision>11</cp:revision>
  <dcterms:created xsi:type="dcterms:W3CDTF">2020-10-23T13:16:40Z</dcterms:created>
  <dcterms:modified xsi:type="dcterms:W3CDTF">2024-05-22T03:28:36Z</dcterms:modified>
</cp:coreProperties>
</file>