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8A314-F858-4A36-A022-F6FAEEF14330}" type="datetimeFigureOut">
              <a:rPr lang="sv-SE" smtClean="0"/>
              <a:t>2016-05-12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98DAB-9848-4851-AC50-233C842635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990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37C14D-7ED6-4B66-9BEC-A76E8FFCF3D7}" type="slidenum">
              <a:rPr lang="en-US" altLang="sv-SE"/>
              <a:pPr/>
              <a:t>2</a:t>
            </a:fld>
            <a:endParaRPr lang="en-US" altLang="sv-SE"/>
          </a:p>
        </p:txBody>
      </p:sp>
      <p:sp>
        <p:nvSpPr>
          <p:cNvPr id="81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4162739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363528-63EC-4F1E-9696-9F63B08059CA}" type="slidenum">
              <a:rPr lang="en-US" altLang="sv-SE"/>
              <a:pPr/>
              <a:t>11</a:t>
            </a:fld>
            <a:endParaRPr lang="en-US" altLang="sv-SE"/>
          </a:p>
        </p:txBody>
      </p:sp>
      <p:sp>
        <p:nvSpPr>
          <p:cNvPr id="450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2478389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7343A8-1E08-4340-BBC6-5C89FC1A9D97}" type="slidenum">
              <a:rPr lang="en-US" altLang="sv-SE"/>
              <a:pPr/>
              <a:t>12</a:t>
            </a:fld>
            <a:endParaRPr lang="en-US" altLang="sv-SE"/>
          </a:p>
        </p:txBody>
      </p:sp>
      <p:sp>
        <p:nvSpPr>
          <p:cNvPr id="460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823466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96F2B-EE9F-4E75-97DC-5BEAF93137FC}" type="slidenum">
              <a:rPr lang="en-US" altLang="sv-SE"/>
              <a:pPr/>
              <a:t>13</a:t>
            </a:fld>
            <a:endParaRPr lang="en-US" altLang="sv-SE"/>
          </a:p>
        </p:txBody>
      </p:sp>
      <p:sp>
        <p:nvSpPr>
          <p:cNvPr id="471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3486618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089BB1-F05F-4274-8169-0FEAF98725D8}" type="slidenum">
              <a:rPr lang="en-US" altLang="sv-SE"/>
              <a:pPr/>
              <a:t>14</a:t>
            </a:fld>
            <a:endParaRPr lang="en-US" altLang="sv-SE"/>
          </a:p>
        </p:txBody>
      </p:sp>
      <p:sp>
        <p:nvSpPr>
          <p:cNvPr id="481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3204675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921056-1886-4C39-9516-C6B1508F30C6}" type="slidenum">
              <a:rPr lang="en-US" altLang="sv-SE"/>
              <a:pPr/>
              <a:t>15</a:t>
            </a:fld>
            <a:endParaRPr lang="en-US" altLang="sv-SE"/>
          </a:p>
        </p:txBody>
      </p:sp>
      <p:sp>
        <p:nvSpPr>
          <p:cNvPr id="491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1123127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7390F5-BDFE-4387-B423-4A5D4FD2F08C}" type="slidenum">
              <a:rPr lang="en-US" altLang="sv-SE"/>
              <a:pPr/>
              <a:t>16</a:t>
            </a:fld>
            <a:endParaRPr lang="en-US" altLang="sv-SE"/>
          </a:p>
        </p:txBody>
      </p:sp>
      <p:sp>
        <p:nvSpPr>
          <p:cNvPr id="542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16203693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19DFE-DC48-4DF0-8CE9-9D47EA06DEE7}" type="slidenum">
              <a:rPr lang="en-US" altLang="sv-SE"/>
              <a:pPr/>
              <a:t>17</a:t>
            </a:fld>
            <a:endParaRPr lang="en-US" altLang="sv-SE"/>
          </a:p>
        </p:txBody>
      </p:sp>
      <p:sp>
        <p:nvSpPr>
          <p:cNvPr id="563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2413103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A7FE5D-9137-47D6-ACB8-5433DD7930C2}" type="slidenum">
              <a:rPr lang="en-US" altLang="sv-SE"/>
              <a:pPr/>
              <a:t>18</a:t>
            </a:fld>
            <a:endParaRPr lang="en-US" altLang="sv-SE"/>
          </a:p>
        </p:txBody>
      </p:sp>
      <p:sp>
        <p:nvSpPr>
          <p:cNvPr id="583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41024142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0A13EC-C367-46E0-B4A2-A4DEF0907EF0}" type="slidenum">
              <a:rPr lang="en-US" altLang="sv-SE"/>
              <a:pPr/>
              <a:t>19</a:t>
            </a:fld>
            <a:endParaRPr lang="en-US" altLang="sv-SE"/>
          </a:p>
        </p:txBody>
      </p:sp>
      <p:sp>
        <p:nvSpPr>
          <p:cNvPr id="604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689530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9553C8-1A77-458B-B087-23EDD050A453}" type="slidenum">
              <a:rPr lang="en-US" altLang="sv-SE"/>
              <a:pPr/>
              <a:t>3</a:t>
            </a:fld>
            <a:endParaRPr lang="en-US" altLang="sv-SE"/>
          </a:p>
        </p:txBody>
      </p:sp>
      <p:sp>
        <p:nvSpPr>
          <p:cNvPr id="122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1090266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1A4092-42D9-4192-8D17-4DE86A154240}" type="slidenum">
              <a:rPr lang="en-US" altLang="sv-SE"/>
              <a:pPr/>
              <a:t>4</a:t>
            </a:fld>
            <a:endParaRPr lang="en-US" altLang="sv-SE"/>
          </a:p>
        </p:txBody>
      </p:sp>
      <p:sp>
        <p:nvSpPr>
          <p:cNvPr id="225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2468627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4FEF7E-9E2A-41D8-A4F9-26AE70CE1B2E}" type="slidenum">
              <a:rPr lang="en-US" altLang="sv-SE"/>
              <a:pPr/>
              <a:t>5</a:t>
            </a:fld>
            <a:endParaRPr lang="en-US" altLang="sv-SE"/>
          </a:p>
        </p:txBody>
      </p:sp>
      <p:sp>
        <p:nvSpPr>
          <p:cNvPr id="245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3061183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D1FCCD-31E2-4BE3-A2C3-5E530BE3FA3A}" type="slidenum">
              <a:rPr lang="en-US" altLang="sv-SE"/>
              <a:pPr/>
              <a:t>6</a:t>
            </a:fld>
            <a:endParaRPr lang="en-US" altLang="sv-SE"/>
          </a:p>
        </p:txBody>
      </p:sp>
      <p:sp>
        <p:nvSpPr>
          <p:cNvPr id="256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127188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62B2AD-B93F-4C82-95F1-72383A695EBE}" type="slidenum">
              <a:rPr lang="en-US" altLang="sv-SE"/>
              <a:pPr/>
              <a:t>7</a:t>
            </a:fld>
            <a:endParaRPr lang="en-US" altLang="sv-SE"/>
          </a:p>
        </p:txBody>
      </p:sp>
      <p:sp>
        <p:nvSpPr>
          <p:cNvPr id="266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1328112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5213A7-694B-40EF-9CF5-CA18580D52C7}" type="slidenum">
              <a:rPr lang="en-US" altLang="sv-SE"/>
              <a:pPr/>
              <a:t>8</a:t>
            </a:fld>
            <a:endParaRPr lang="en-US" altLang="sv-SE"/>
          </a:p>
        </p:txBody>
      </p:sp>
      <p:sp>
        <p:nvSpPr>
          <p:cNvPr id="276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2229538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F655D7-19B5-4C7D-91D9-D33D200586C1}" type="slidenum">
              <a:rPr lang="en-US" altLang="sv-SE"/>
              <a:pPr/>
              <a:t>9</a:t>
            </a:fld>
            <a:endParaRPr lang="en-US" altLang="sv-SE"/>
          </a:p>
        </p:txBody>
      </p:sp>
      <p:sp>
        <p:nvSpPr>
          <p:cNvPr id="286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1303380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D27B1A-3100-4BE6-B0D7-9C24E849F7EF}" type="slidenum">
              <a:rPr lang="en-US" altLang="sv-SE"/>
              <a:pPr/>
              <a:t>10</a:t>
            </a:fld>
            <a:endParaRPr lang="en-US" altLang="sv-SE"/>
          </a:p>
        </p:txBody>
      </p:sp>
      <p:sp>
        <p:nvSpPr>
          <p:cNvPr id="430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2017342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71CA-59BC-45AF-9F38-F5D34FE7A824}" type="datetimeFigureOut">
              <a:rPr lang="sv-SE" smtClean="0"/>
              <a:t>2016-05-12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A2FF-1233-430E-A5AF-3AA59D3DFA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517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71CA-59BC-45AF-9F38-F5D34FE7A824}" type="datetimeFigureOut">
              <a:rPr lang="sv-SE" smtClean="0"/>
              <a:t>2016-05-12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A2FF-1233-430E-A5AF-3AA59D3DFA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825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71CA-59BC-45AF-9F38-F5D34FE7A824}" type="datetimeFigureOut">
              <a:rPr lang="sv-SE" smtClean="0"/>
              <a:t>2016-05-12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A2FF-1233-430E-A5AF-3AA59D3DFA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430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71CA-59BC-45AF-9F38-F5D34FE7A824}" type="datetimeFigureOut">
              <a:rPr lang="sv-SE" smtClean="0"/>
              <a:t>2016-05-12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A2FF-1233-430E-A5AF-3AA59D3DFA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8813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71CA-59BC-45AF-9F38-F5D34FE7A824}" type="datetimeFigureOut">
              <a:rPr lang="sv-SE" smtClean="0"/>
              <a:t>2016-05-12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A2FF-1233-430E-A5AF-3AA59D3DFA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4922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71CA-59BC-45AF-9F38-F5D34FE7A824}" type="datetimeFigureOut">
              <a:rPr lang="sv-SE" smtClean="0"/>
              <a:t>2016-05-12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A2FF-1233-430E-A5AF-3AA59D3DFA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931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71CA-59BC-45AF-9F38-F5D34FE7A824}" type="datetimeFigureOut">
              <a:rPr lang="sv-SE" smtClean="0"/>
              <a:t>2016-05-12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A2FF-1233-430E-A5AF-3AA59D3DFA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051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71CA-59BC-45AF-9F38-F5D34FE7A824}" type="datetimeFigureOut">
              <a:rPr lang="sv-SE" smtClean="0"/>
              <a:t>2016-05-12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A2FF-1233-430E-A5AF-3AA59D3DFA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202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71CA-59BC-45AF-9F38-F5D34FE7A824}" type="datetimeFigureOut">
              <a:rPr lang="sv-SE" smtClean="0"/>
              <a:t>2016-05-12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A2FF-1233-430E-A5AF-3AA59D3DFA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131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71CA-59BC-45AF-9F38-F5D34FE7A824}" type="datetimeFigureOut">
              <a:rPr lang="sv-SE" smtClean="0"/>
              <a:t>2016-05-12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A2FF-1233-430E-A5AF-3AA59D3DFA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0086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71CA-59BC-45AF-9F38-F5D34FE7A824}" type="datetimeFigureOut">
              <a:rPr lang="sv-SE" smtClean="0"/>
              <a:t>2016-05-12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A2FF-1233-430E-A5AF-3AA59D3DFA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1327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771CA-59BC-45AF-9F38-F5D34FE7A824}" type="datetimeFigureOut">
              <a:rPr lang="sv-SE" smtClean="0"/>
              <a:t>2016-05-12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2A2FF-1233-430E-A5AF-3AA59D3DFA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579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The Bowling Game Kata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err="1" smtClean="0"/>
              <a:t>Uncle</a:t>
            </a:r>
            <a:r>
              <a:rPr lang="sv-SE" dirty="0" smtClean="0"/>
              <a:t> Bob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34450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v-SE"/>
              <a:t>Begin.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sv-SE" dirty="0"/>
              <a:t>Create a project named </a:t>
            </a:r>
            <a:r>
              <a:rPr lang="en-US" altLang="sv-SE" dirty="0" err="1"/>
              <a:t>BowlingGame</a:t>
            </a:r>
            <a:endParaRPr lang="en-US" altLang="sv-SE" dirty="0"/>
          </a:p>
          <a:p>
            <a:r>
              <a:rPr lang="en-US" altLang="sv-SE" dirty="0"/>
              <a:t>Create a unit </a:t>
            </a:r>
            <a:r>
              <a:rPr lang="en-US" altLang="sv-SE" dirty="0" smtClean="0"/>
              <a:t>test project </a:t>
            </a:r>
            <a:r>
              <a:rPr lang="en-US" altLang="sv-SE" dirty="0"/>
              <a:t>named </a:t>
            </a:r>
            <a:r>
              <a:rPr lang="en-US" altLang="sv-SE" dirty="0" err="1"/>
              <a:t>BowlingGameTest</a:t>
            </a:r>
            <a:endParaRPr lang="en-US" altLang="sv-SE" dirty="0"/>
          </a:p>
        </p:txBody>
      </p:sp>
    </p:spTree>
    <p:extLst>
      <p:ext uri="{BB962C8B-B14F-4D97-AF65-F5344CB8AC3E}">
        <p14:creationId xmlns:p14="http://schemas.microsoft.com/office/powerpoint/2010/main" val="2534247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v-SE"/>
              <a:t>The first test.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828800" y="1295401"/>
            <a:ext cx="403860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junit.framework.TestCase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sv-S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BowlingGameTest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testGutterGame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 throws Exception {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sv-SE" sz="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g = new </a:t>
            </a:r>
            <a:r>
              <a:rPr lang="en-US" altLang="sv-SE" sz="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6324600" y="1295401"/>
            <a:ext cx="403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sv-SE" altLang="sv-SE" sz="1000"/>
          </a:p>
        </p:txBody>
      </p:sp>
    </p:spTree>
    <p:extLst>
      <p:ext uri="{BB962C8B-B14F-4D97-AF65-F5344CB8AC3E}">
        <p14:creationId xmlns:p14="http://schemas.microsoft.com/office/powerpoint/2010/main" val="323605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v-SE"/>
              <a:t>The first test.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828800" y="1295401"/>
            <a:ext cx="403860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junit.framework.TestCase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sv-S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BowlingGameTest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testGutterGame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 throws Exception {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Game g = new Game();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6324600" y="1295400"/>
            <a:ext cx="4038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Game {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0519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v-SE"/>
              <a:t>The first test.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828800" y="1295401"/>
            <a:ext cx="403860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junit.framework.TestCase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sv-S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BowlingGameTest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testGutterGame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 throws Exception {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Game g = new Game();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6324600" y="1295400"/>
            <a:ext cx="4038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Game {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3962400" y="25146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0218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v-SE"/>
              <a:t>The first test.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1828800" y="1295400"/>
            <a:ext cx="40386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junit.framework.TestCase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sv-S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BowlingGameTest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testGutterGame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 throws Exception {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Game g = new Game();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&lt;20;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</a:t>
            </a:r>
            <a:r>
              <a:rPr lang="en-US" altLang="sv-SE" sz="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6324600" y="1295400"/>
            <a:ext cx="4038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Game {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3142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v-SE"/>
              <a:t>The first test.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828800" y="1295400"/>
            <a:ext cx="40386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junit.framework.TestCase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sv-S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BowlingGameTest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testGutterGame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 throws Exception {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Game g = new Game();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&lt;20;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g.roll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6324600" y="1295400"/>
            <a:ext cx="40386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Game {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roll(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pins) {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sv-S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715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v-SE"/>
              <a:t>The first test.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1828800" y="1295400"/>
            <a:ext cx="40386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junit.framework.TestCase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sv-S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BowlingGameTest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testGutterGame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 throws Exception {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Game g = new Game();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&lt;20;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g.roll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(0,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</a:t>
            </a:r>
            <a:r>
              <a:rPr lang="en-US" altLang="sv-SE" sz="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3252" name="Line 4"/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6324600" y="1295400"/>
            <a:ext cx="40386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Game {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roll(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pins) {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sv-S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199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v-SE"/>
              <a:t>The first test.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1828800" y="1295400"/>
            <a:ext cx="40386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junit.framework.TestCase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sv-S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BowlingGameTest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testGutterGame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 throws Exception {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Game g = new Game();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&lt;20;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g.roll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(0,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g.score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5300" name="Line 4"/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6324600" y="1295400"/>
            <a:ext cx="40386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Game {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roll(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pins) {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altLang="sv-S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score() {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-1;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sv-S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3962400" y="2819400"/>
            <a:ext cx="4419600" cy="3048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sv-SE" sz="1000"/>
              <a:t>expected:&lt;0&gt; but was:&lt;-1&gt;</a:t>
            </a:r>
          </a:p>
        </p:txBody>
      </p:sp>
    </p:spTree>
    <p:extLst>
      <p:ext uri="{BB962C8B-B14F-4D97-AF65-F5344CB8AC3E}">
        <p14:creationId xmlns:p14="http://schemas.microsoft.com/office/powerpoint/2010/main" val="4077703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v-SE"/>
              <a:t>The first test.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1828800" y="1295400"/>
            <a:ext cx="40386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junit.framework.TestCase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sv-S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BowlingGameTest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testGutterGame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 throws Exception {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Game g = new Game();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&lt;20;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g.roll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(0,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g.score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6324600" y="1295400"/>
            <a:ext cx="40386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Game {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roll(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pins) {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altLang="sv-S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score() {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sv-S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3962400" y="28194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81686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v-SE" dirty="0"/>
              <a:t>The Second test.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828800" y="1295400"/>
            <a:ext cx="4038600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junit.framework.TestCase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sv-S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BowlingGameTest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testGutterGame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 throws Exception {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Game g = new Game();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&lt; 20;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g.roll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(0,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g.score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altLang="sv-S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testAllOnes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 throws Exception {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Game g = new Game();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&lt; 20;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g.roll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(20,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g.score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6324600" y="1295400"/>
            <a:ext cx="40386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Game {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roll(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pins) {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altLang="sv-S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score() {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sv-S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34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sv-SE" dirty="0"/>
              <a:t>Scoring Bowling.</a:t>
            </a:r>
          </a:p>
        </p:txBody>
      </p:sp>
      <p:graphicFrame>
        <p:nvGraphicFramePr>
          <p:cNvPr id="3084" name="Object 12"/>
          <p:cNvGraphicFramePr>
            <a:graphicFrameLocks noChangeAspect="1"/>
          </p:cNvGraphicFramePr>
          <p:nvPr>
            <p:ph idx="1"/>
          </p:nvPr>
        </p:nvGraphicFramePr>
        <p:xfrm>
          <a:off x="3733800" y="1295400"/>
          <a:ext cx="47244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4" imgW="2544803" imgH="251238" progId="Visio.Drawing.5">
                  <p:embed/>
                </p:oleObj>
              </mc:Choice>
              <mc:Fallback>
                <p:oleObj name="VISIO" r:id="rId4" imgW="2544803" imgH="251238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295400"/>
                        <a:ext cx="47244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1965325" y="2017714"/>
            <a:ext cx="8235950" cy="421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sv-SE">
                <a:latin typeface="Arial" panose="020B0604020202020204" pitchFamily="34" charset="0"/>
              </a:rPr>
              <a:t>The game consists of 10 frames as shown above.  In each frame the player has</a:t>
            </a:r>
          </a:p>
          <a:p>
            <a:r>
              <a:rPr lang="en-US" altLang="sv-SE">
                <a:latin typeface="Arial" panose="020B0604020202020204" pitchFamily="34" charset="0"/>
              </a:rPr>
              <a:t>two opportunities to knock down 10 pins.  The score for the frame is the total</a:t>
            </a:r>
          </a:p>
          <a:p>
            <a:r>
              <a:rPr lang="en-US" altLang="sv-SE">
                <a:latin typeface="Arial" panose="020B0604020202020204" pitchFamily="34" charset="0"/>
              </a:rPr>
              <a:t>number of pins knocked down, plus bonuses for strikes and spares.</a:t>
            </a:r>
          </a:p>
          <a:p>
            <a:endParaRPr lang="en-US" altLang="sv-SE">
              <a:latin typeface="Arial" panose="020B0604020202020204" pitchFamily="34" charset="0"/>
            </a:endParaRPr>
          </a:p>
          <a:p>
            <a:r>
              <a:rPr lang="en-US" altLang="sv-SE">
                <a:latin typeface="Arial" panose="020B0604020202020204" pitchFamily="34" charset="0"/>
              </a:rPr>
              <a:t>A spare is when the player knocks down all 10 pins in two tries.  The bonus for</a:t>
            </a:r>
          </a:p>
          <a:p>
            <a:r>
              <a:rPr lang="en-US" altLang="sv-SE">
                <a:latin typeface="Arial" panose="020B0604020202020204" pitchFamily="34" charset="0"/>
              </a:rPr>
              <a:t>that frame is the number of pins knocked down by the next roll.  So in frame 3</a:t>
            </a:r>
          </a:p>
          <a:p>
            <a:r>
              <a:rPr lang="en-US" altLang="sv-SE">
                <a:latin typeface="Arial" panose="020B0604020202020204" pitchFamily="34" charset="0"/>
              </a:rPr>
              <a:t>above, the score is 10 (the total number knocked down) plus a bonus of 5 (the</a:t>
            </a:r>
          </a:p>
          <a:p>
            <a:r>
              <a:rPr lang="en-US" altLang="sv-SE">
                <a:latin typeface="Arial" panose="020B0604020202020204" pitchFamily="34" charset="0"/>
              </a:rPr>
              <a:t>number of pins knocked down on the next roll.)</a:t>
            </a:r>
          </a:p>
          <a:p>
            <a:endParaRPr lang="en-US" altLang="sv-SE">
              <a:latin typeface="Arial" panose="020B0604020202020204" pitchFamily="34" charset="0"/>
            </a:endParaRPr>
          </a:p>
          <a:p>
            <a:r>
              <a:rPr lang="en-US" altLang="sv-SE">
                <a:latin typeface="Arial" panose="020B0604020202020204" pitchFamily="34" charset="0"/>
              </a:rPr>
              <a:t>A strike is when the player knocks down all 10 pins on his first try.  The bonus</a:t>
            </a:r>
          </a:p>
          <a:p>
            <a:r>
              <a:rPr lang="en-US" altLang="sv-SE">
                <a:latin typeface="Arial" panose="020B0604020202020204" pitchFamily="34" charset="0"/>
              </a:rPr>
              <a:t>for that frame is the value of the next two balls rolled.</a:t>
            </a:r>
          </a:p>
          <a:p>
            <a:endParaRPr lang="en-US" altLang="sv-SE">
              <a:latin typeface="Arial" panose="020B0604020202020204" pitchFamily="34" charset="0"/>
            </a:endParaRPr>
          </a:p>
          <a:p>
            <a:r>
              <a:rPr lang="en-US" altLang="sv-SE">
                <a:latin typeface="Arial" panose="020B0604020202020204" pitchFamily="34" charset="0"/>
              </a:rPr>
              <a:t>In the tenth frame a player who rolls a spare or strike is allowed to roll the extra</a:t>
            </a:r>
          </a:p>
          <a:p>
            <a:r>
              <a:rPr lang="en-US" altLang="sv-SE">
                <a:latin typeface="Arial" panose="020B0604020202020204" pitchFamily="34" charset="0"/>
              </a:rPr>
              <a:t>balls to complete the frame.  However no more than three balls can be rolled in</a:t>
            </a:r>
          </a:p>
          <a:p>
            <a:r>
              <a:rPr lang="en-US" altLang="sv-SE">
                <a:latin typeface="Arial" panose="020B0604020202020204" pitchFamily="34" charset="0"/>
              </a:rPr>
              <a:t>tenth frame.</a:t>
            </a:r>
          </a:p>
        </p:txBody>
      </p:sp>
    </p:spTree>
    <p:extLst>
      <p:ext uri="{BB962C8B-B14F-4D97-AF65-F5344CB8AC3E}">
        <p14:creationId xmlns:p14="http://schemas.microsoft.com/office/powerpoint/2010/main" val="1264493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rest </a:t>
            </a:r>
            <a:r>
              <a:rPr lang="sv-SE" dirty="0" err="1" smtClean="0"/>
              <a:t>of</a:t>
            </a:r>
            <a:r>
              <a:rPr lang="sv-SE" dirty="0" smtClean="0"/>
              <a:t> the tests</a:t>
            </a:r>
            <a:endParaRPr lang="sv-SE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173891" y="1851454"/>
            <a:ext cx="4038600" cy="327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junit.framework.TestCase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sv-S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BowlingGameTest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testGutterGame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 throws Exception {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Game g = new Game();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&lt; 20;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g.roll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(0,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g.score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altLang="sv-S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testAllOnes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 throws Exception {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Game g = new Game();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&lt; 20;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g.roll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(20, </a:t>
            </a:r>
            <a:r>
              <a:rPr lang="en-US" altLang="sv-S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g.score</a:t>
            </a:r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public void </a:t>
            </a:r>
            <a:r>
              <a:rPr lang="en-US" altLang="sv-S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testOneSpare</a:t>
            </a:r>
            <a:r>
              <a:rPr lang="en-US" alt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()…</a:t>
            </a:r>
            <a:br>
              <a:rPr lang="en-US" alt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void </a:t>
            </a:r>
            <a:r>
              <a:rPr lang="en-US" altLang="sv-S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testOneStrike</a:t>
            </a:r>
            <a:r>
              <a:rPr lang="en-US" alt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()…</a:t>
            </a:r>
          </a:p>
          <a:p>
            <a:endParaRPr lang="en-US" altLang="sv-S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void </a:t>
            </a:r>
            <a:r>
              <a:rPr lang="en-US" altLang="sv-S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testPerfectGame</a:t>
            </a:r>
            <a:r>
              <a:rPr lang="en-US" alt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()…</a:t>
            </a:r>
            <a:endParaRPr lang="en-US" altLang="sv-S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592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sv-SE" dirty="0"/>
              <a:t>The Requirements.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>
            <p:ph idx="1"/>
          </p:nvPr>
        </p:nvGraphicFramePr>
        <p:xfrm>
          <a:off x="5181600" y="1295401"/>
          <a:ext cx="1524000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4" imgW="926280" imgH="750240" progId="Visio.Drawing.5">
                  <p:embed/>
                </p:oleObj>
              </mc:Choice>
              <mc:Fallback>
                <p:oleObj name="VISIO" r:id="rId4" imgW="926280" imgH="75024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295401"/>
                        <a:ext cx="1524000" cy="123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2057400" y="2286000"/>
            <a:ext cx="8229600" cy="3810000"/>
          </a:xfrm>
        </p:spPr>
        <p:txBody>
          <a:bodyPr/>
          <a:lstStyle/>
          <a:p>
            <a:r>
              <a:rPr lang="en-US" altLang="sv-SE" dirty="0"/>
              <a:t>Write a class named “Game” that has two methods</a:t>
            </a:r>
          </a:p>
          <a:p>
            <a:pPr lvl="1"/>
            <a:r>
              <a:rPr lang="en-US" altLang="sv-SE" dirty="0"/>
              <a:t>roll(pins : </a:t>
            </a:r>
            <a:r>
              <a:rPr lang="en-US" altLang="sv-SE" dirty="0" err="1"/>
              <a:t>int</a:t>
            </a:r>
            <a:r>
              <a:rPr lang="en-US" altLang="sv-SE" dirty="0"/>
              <a:t>) is called each time the player rolls a ball.  The argument is the number of pins knocked down.</a:t>
            </a:r>
          </a:p>
          <a:p>
            <a:pPr lvl="1"/>
            <a:r>
              <a:rPr lang="en-US" altLang="sv-SE" dirty="0"/>
              <a:t>score() : </a:t>
            </a:r>
            <a:r>
              <a:rPr lang="en-US" altLang="sv-SE" dirty="0" err="1"/>
              <a:t>int</a:t>
            </a:r>
            <a:r>
              <a:rPr lang="en-US" altLang="sv-SE" dirty="0"/>
              <a:t> is called only at the very end of the game.  It returns the total score for that game.</a:t>
            </a:r>
          </a:p>
        </p:txBody>
      </p:sp>
    </p:spTree>
    <p:extLst>
      <p:ext uri="{BB962C8B-B14F-4D97-AF65-F5344CB8AC3E}">
        <p14:creationId xmlns:p14="http://schemas.microsoft.com/office/powerpoint/2010/main" val="405530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v-SE"/>
              <a:t>A quick design session</a:t>
            </a:r>
          </a:p>
        </p:txBody>
      </p:sp>
      <p:graphicFrame>
        <p:nvGraphicFramePr>
          <p:cNvPr id="13319" name="Object 7"/>
          <p:cNvGraphicFramePr>
            <a:graphicFrameLocks noChangeAspect="1"/>
          </p:cNvGraphicFramePr>
          <p:nvPr>
            <p:ph idx="1"/>
          </p:nvPr>
        </p:nvGraphicFramePr>
        <p:xfrm>
          <a:off x="3124200" y="1219201"/>
          <a:ext cx="5867400" cy="316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VISIO" r:id="rId4" imgW="4126680" imgH="2227320" progId="Visio.Drawing.5">
                  <p:embed/>
                </p:oleObj>
              </mc:Choice>
              <mc:Fallback>
                <p:oleObj name="VISIO" r:id="rId4" imgW="4126680" imgH="222732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219201"/>
                        <a:ext cx="5867400" cy="316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5470525" y="2093913"/>
            <a:ext cx="3536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sv-SE">
                <a:latin typeface="Arial" panose="020B0604020202020204" pitchFamily="34" charset="0"/>
              </a:rPr>
              <a:t>Clearly we need the Game class.</a:t>
            </a:r>
          </a:p>
        </p:txBody>
      </p:sp>
    </p:spTree>
    <p:extLst>
      <p:ext uri="{BB962C8B-B14F-4D97-AF65-F5344CB8AC3E}">
        <p14:creationId xmlns:p14="http://schemas.microsoft.com/office/powerpoint/2010/main" val="3120413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v-SE"/>
              <a:t>A quick design session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>
            <p:ph idx="1"/>
          </p:nvPr>
        </p:nvGraphicFramePr>
        <p:xfrm>
          <a:off x="3124200" y="1219201"/>
          <a:ext cx="5867400" cy="316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VISIO" r:id="rId4" imgW="4126680" imgH="2227320" progId="Visio.Drawing.5">
                  <p:embed/>
                </p:oleObj>
              </mc:Choice>
              <mc:Fallback>
                <p:oleObj name="VISIO" r:id="rId4" imgW="4126680" imgH="222732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219201"/>
                        <a:ext cx="5867400" cy="316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098925" y="3008313"/>
            <a:ext cx="2546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sv-SE">
                <a:latin typeface="Arial" panose="020B0604020202020204" pitchFamily="34" charset="0"/>
              </a:rPr>
              <a:t>A game has 10 frames.</a:t>
            </a:r>
          </a:p>
        </p:txBody>
      </p:sp>
    </p:spTree>
    <p:extLst>
      <p:ext uri="{BB962C8B-B14F-4D97-AF65-F5344CB8AC3E}">
        <p14:creationId xmlns:p14="http://schemas.microsoft.com/office/powerpoint/2010/main" val="2786282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v-SE"/>
              <a:t>A quick design session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>
            <p:ph idx="1"/>
          </p:nvPr>
        </p:nvGraphicFramePr>
        <p:xfrm>
          <a:off x="3124200" y="1219201"/>
          <a:ext cx="5867400" cy="316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VISIO" r:id="rId4" imgW="4126680" imgH="2227320" progId="Visio.Drawing.5">
                  <p:embed/>
                </p:oleObj>
              </mc:Choice>
              <mc:Fallback>
                <p:oleObj name="VISIO" r:id="rId4" imgW="4126680" imgH="222732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219201"/>
                        <a:ext cx="5867400" cy="316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7223125" y="2855913"/>
            <a:ext cx="283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sv-SE">
                <a:latin typeface="Arial" panose="020B0604020202020204" pitchFamily="34" charset="0"/>
              </a:rPr>
              <a:t>A frame has 1 or two rolls.</a:t>
            </a:r>
          </a:p>
        </p:txBody>
      </p:sp>
    </p:spTree>
    <p:extLst>
      <p:ext uri="{BB962C8B-B14F-4D97-AF65-F5344CB8AC3E}">
        <p14:creationId xmlns:p14="http://schemas.microsoft.com/office/powerpoint/2010/main" val="791822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v-SE"/>
              <a:t>A quick design session</a:t>
            </a: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>
            <p:ph idx="1"/>
          </p:nvPr>
        </p:nvGraphicFramePr>
        <p:xfrm>
          <a:off x="3124200" y="1219201"/>
          <a:ext cx="5867400" cy="316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VISIO" r:id="rId4" imgW="4126680" imgH="2227320" progId="Visio.Drawing.5">
                  <p:embed/>
                </p:oleObj>
              </mc:Choice>
              <mc:Fallback>
                <p:oleObj name="VISIO" r:id="rId4" imgW="4126680" imgH="222732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219201"/>
                        <a:ext cx="5867400" cy="316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089525" y="4379913"/>
            <a:ext cx="4044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sv-SE">
                <a:latin typeface="Arial" panose="020B0604020202020204" pitchFamily="34" charset="0"/>
              </a:rPr>
              <a:t>The tenth frame has two or three rolls.</a:t>
            </a:r>
          </a:p>
          <a:p>
            <a:r>
              <a:rPr lang="en-US" altLang="sv-SE">
                <a:latin typeface="Arial" panose="020B0604020202020204" pitchFamily="34" charset="0"/>
              </a:rPr>
              <a:t>It is different from all the other frames.</a:t>
            </a:r>
          </a:p>
        </p:txBody>
      </p:sp>
    </p:spTree>
    <p:extLst>
      <p:ext uri="{BB962C8B-B14F-4D97-AF65-F5344CB8AC3E}">
        <p14:creationId xmlns:p14="http://schemas.microsoft.com/office/powerpoint/2010/main" val="249161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v-SE"/>
              <a:t>A quick design session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>
            <p:ph idx="1"/>
          </p:nvPr>
        </p:nvGraphicFramePr>
        <p:xfrm>
          <a:off x="3124200" y="1219201"/>
          <a:ext cx="5867400" cy="316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VISIO" r:id="rId4" imgW="4126680" imgH="2227320" progId="Visio.Drawing.5">
                  <p:embed/>
                </p:oleObj>
              </mc:Choice>
              <mc:Fallback>
                <p:oleObj name="VISIO" r:id="rId4" imgW="4126680" imgH="222732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219201"/>
                        <a:ext cx="5867400" cy="316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498725" y="2703514"/>
            <a:ext cx="26225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sv-SE">
                <a:latin typeface="Arial" panose="020B0604020202020204" pitchFamily="34" charset="0"/>
              </a:rPr>
              <a:t>The score function must</a:t>
            </a:r>
          </a:p>
          <a:p>
            <a:r>
              <a:rPr lang="en-US" altLang="sv-SE">
                <a:latin typeface="Arial" panose="020B0604020202020204" pitchFamily="34" charset="0"/>
              </a:rPr>
              <a:t>iterate through all the</a:t>
            </a:r>
          </a:p>
          <a:p>
            <a:r>
              <a:rPr lang="en-US" altLang="sv-SE">
                <a:latin typeface="Arial" panose="020B0604020202020204" pitchFamily="34" charset="0"/>
              </a:rPr>
              <a:t>frames, and calculate</a:t>
            </a:r>
          </a:p>
          <a:p>
            <a:r>
              <a:rPr lang="en-US" altLang="sv-SE">
                <a:latin typeface="Arial" panose="020B0604020202020204" pitchFamily="34" charset="0"/>
              </a:rPr>
              <a:t>all their scores.</a:t>
            </a:r>
          </a:p>
        </p:txBody>
      </p:sp>
    </p:spTree>
    <p:extLst>
      <p:ext uri="{BB962C8B-B14F-4D97-AF65-F5344CB8AC3E}">
        <p14:creationId xmlns:p14="http://schemas.microsoft.com/office/powerpoint/2010/main" val="1948768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v-SE"/>
              <a:t>A quick design session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>
            <p:ph idx="1"/>
          </p:nvPr>
        </p:nvGraphicFramePr>
        <p:xfrm>
          <a:off x="3124200" y="1219201"/>
          <a:ext cx="5867400" cy="316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VISIO" r:id="rId4" imgW="4126680" imgH="2227320" progId="Visio.Drawing.5">
                  <p:embed/>
                </p:oleObj>
              </mc:Choice>
              <mc:Fallback>
                <p:oleObj name="VISIO" r:id="rId4" imgW="4126680" imgH="222732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219201"/>
                        <a:ext cx="5867400" cy="316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6477000" y="1143000"/>
            <a:ext cx="411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sv-SE">
                <a:latin typeface="Arial" panose="020B0604020202020204" pitchFamily="34" charset="0"/>
              </a:rPr>
              <a:t>The score for a spare or a strike depends on the frame’s successor</a:t>
            </a:r>
          </a:p>
        </p:txBody>
      </p:sp>
    </p:spTree>
    <p:extLst>
      <p:ext uri="{BB962C8B-B14F-4D97-AF65-F5344CB8AC3E}">
        <p14:creationId xmlns:p14="http://schemas.microsoft.com/office/powerpoint/2010/main" val="1494663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1023</Words>
  <Application>Microsoft Office PowerPoint</Application>
  <PresentationFormat>Bredbild</PresentationFormat>
  <Paragraphs>215</Paragraphs>
  <Slides>20</Slides>
  <Notes>18</Notes>
  <HiddenSlides>0</HiddenSlides>
  <MMClips>0</MMClips>
  <ScaleCrop>false</ScaleCrop>
  <HeadingPairs>
    <vt:vector size="8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Serverprogram för OLE-inbäddning</vt:lpstr>
      </vt:variant>
      <vt:variant>
        <vt:i4>1</vt:i4>
      </vt:variant>
      <vt:variant>
        <vt:lpstr>Bildrubriker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Office-tema</vt:lpstr>
      <vt:lpstr>VISIO 5 Drawing</vt:lpstr>
      <vt:lpstr>The Bowling Game Kata</vt:lpstr>
      <vt:lpstr>Scoring Bowling.</vt:lpstr>
      <vt:lpstr>The Requirements.</vt:lpstr>
      <vt:lpstr>A quick design session</vt:lpstr>
      <vt:lpstr>A quick design session</vt:lpstr>
      <vt:lpstr>A quick design session</vt:lpstr>
      <vt:lpstr>A quick design session</vt:lpstr>
      <vt:lpstr>A quick design session</vt:lpstr>
      <vt:lpstr>A quick design session</vt:lpstr>
      <vt:lpstr>Begin.</vt:lpstr>
      <vt:lpstr>The first test.</vt:lpstr>
      <vt:lpstr>The first test.</vt:lpstr>
      <vt:lpstr>The first test.</vt:lpstr>
      <vt:lpstr>The first test.</vt:lpstr>
      <vt:lpstr>The first test.</vt:lpstr>
      <vt:lpstr>The first test.</vt:lpstr>
      <vt:lpstr>The first test.</vt:lpstr>
      <vt:lpstr>The first test.</vt:lpstr>
      <vt:lpstr>The Second test.</vt:lpstr>
      <vt:lpstr>The rest of the tests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Bowling Game Kata</dc:title>
  <dc:creator>Jens Pettersson</dc:creator>
  <cp:lastModifiedBy>Jens</cp:lastModifiedBy>
  <cp:revision>2</cp:revision>
  <dcterms:created xsi:type="dcterms:W3CDTF">2016-05-12T04:17:02Z</dcterms:created>
  <dcterms:modified xsi:type="dcterms:W3CDTF">2016-05-12T04:31:16Z</dcterms:modified>
</cp:coreProperties>
</file>