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C9D"/>
    <a:srgbClr val="492207"/>
    <a:srgbClr val="5F2C09"/>
    <a:srgbClr val="DDB65B"/>
    <a:srgbClr val="12295B"/>
    <a:srgbClr val="091839"/>
    <a:srgbClr val="F8E7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8F3F7-939C-7610-ADFF-421383BEE1F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a:extLst>
              <a:ext uri="{FF2B5EF4-FFF2-40B4-BE49-F238E27FC236}">
                <a16:creationId xmlns:a16="http://schemas.microsoft.com/office/drawing/2014/main" id="{0B768E9A-9657-0AE8-0AEB-4D54BFACF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a:extLst>
              <a:ext uri="{FF2B5EF4-FFF2-40B4-BE49-F238E27FC236}">
                <a16:creationId xmlns:a16="http://schemas.microsoft.com/office/drawing/2014/main" id="{ADAAF9BB-1ABE-90AB-91FC-D1D28AF28E1B}"/>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5" name="Marcador de pie de página 4">
            <a:extLst>
              <a:ext uri="{FF2B5EF4-FFF2-40B4-BE49-F238E27FC236}">
                <a16:creationId xmlns:a16="http://schemas.microsoft.com/office/drawing/2014/main" id="{170AA5EB-3CC4-3C8D-5129-12D6558FF667}"/>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4B255B9D-E9BB-9386-D70E-459D42D526F8}"/>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396608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590BE-2170-F881-4284-22290960BFF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AE5C9F35-7FE8-058E-22F7-03D7730BDC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F989FF04-08C7-8ADC-9A97-2BF7DC7DA303}"/>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5" name="Marcador de pie de página 4">
            <a:extLst>
              <a:ext uri="{FF2B5EF4-FFF2-40B4-BE49-F238E27FC236}">
                <a16:creationId xmlns:a16="http://schemas.microsoft.com/office/drawing/2014/main" id="{793DB283-73E5-927A-98BC-8C63F9EF1CDA}"/>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979772CC-20FA-2DAB-0F29-7C690C827D7C}"/>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111316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4F6F804-45C0-B2EB-2219-131FD33517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449E3C2F-56AC-BE37-6F00-0CB89BBEAA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8EBB1128-FAA5-DE7B-638E-0BC463E1B056}"/>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5" name="Marcador de pie de página 4">
            <a:extLst>
              <a:ext uri="{FF2B5EF4-FFF2-40B4-BE49-F238E27FC236}">
                <a16:creationId xmlns:a16="http://schemas.microsoft.com/office/drawing/2014/main" id="{8749E896-FB74-9F6F-88F5-460DE467F85E}"/>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7C58292-0495-064D-5F83-9201BEE9257F}"/>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2815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08519-1B62-0667-46DA-E73C9A989684}"/>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BC9D7F8E-3078-A5FC-CFA3-359EC5B2E73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8630F364-5BF9-4650-68EC-FAAB9ECDB927}"/>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5" name="Marcador de pie de página 4">
            <a:extLst>
              <a:ext uri="{FF2B5EF4-FFF2-40B4-BE49-F238E27FC236}">
                <a16:creationId xmlns:a16="http://schemas.microsoft.com/office/drawing/2014/main" id="{13A9C4AC-79C1-0106-61C9-1535074299E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6EA117E-92AC-CF4C-D957-B3DA19E88EBE}"/>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269691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4453-C358-F6C0-1022-D620075E9EB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98B769AA-DD0A-F868-4F0E-8B073204E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18152FE-2C07-B4D7-0AD9-791DC8F8FB6C}"/>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5" name="Marcador de pie de página 4">
            <a:extLst>
              <a:ext uri="{FF2B5EF4-FFF2-40B4-BE49-F238E27FC236}">
                <a16:creationId xmlns:a16="http://schemas.microsoft.com/office/drawing/2014/main" id="{3BB76649-0388-D9FB-823F-32ACCC7A9FAE}"/>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E0DAFFC-2F49-E4A5-0B39-BC3C232DFE88}"/>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215417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AC5B8-ABFB-C433-4000-7B998F82DD8A}"/>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D0CF1C6E-44F7-991B-0C31-98CAC060D3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a:extLst>
              <a:ext uri="{FF2B5EF4-FFF2-40B4-BE49-F238E27FC236}">
                <a16:creationId xmlns:a16="http://schemas.microsoft.com/office/drawing/2014/main" id="{149822AF-FC5B-7EBF-E079-2F63C44189A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a:extLst>
              <a:ext uri="{FF2B5EF4-FFF2-40B4-BE49-F238E27FC236}">
                <a16:creationId xmlns:a16="http://schemas.microsoft.com/office/drawing/2014/main" id="{A4792329-8579-1C24-60AD-C99665EF751C}"/>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6" name="Marcador de pie de página 5">
            <a:extLst>
              <a:ext uri="{FF2B5EF4-FFF2-40B4-BE49-F238E27FC236}">
                <a16:creationId xmlns:a16="http://schemas.microsoft.com/office/drawing/2014/main" id="{3820476B-6571-8CBB-A09C-4119E2B68044}"/>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A12B0E19-51AB-68B1-B695-73ED6257617B}"/>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425588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210-2D22-1F83-C9BA-9F98DD97C4B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C2678F6D-B53E-79D2-C8B5-C7FF6B02F6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9F078F8-242F-C25F-38B7-8E71AC97E85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65CAEE1F-67D0-B21A-5A2C-4F41D6EFF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2EBF8D4-6B6B-A468-A3A7-76795204D3A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a:extLst>
              <a:ext uri="{FF2B5EF4-FFF2-40B4-BE49-F238E27FC236}">
                <a16:creationId xmlns:a16="http://schemas.microsoft.com/office/drawing/2014/main" id="{2B51DC00-9259-BCB7-2E16-F12CF34DAC13}"/>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8" name="Marcador de pie de página 7">
            <a:extLst>
              <a:ext uri="{FF2B5EF4-FFF2-40B4-BE49-F238E27FC236}">
                <a16:creationId xmlns:a16="http://schemas.microsoft.com/office/drawing/2014/main" id="{3D1064A8-3A21-B322-4535-A227068E535A}"/>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D00997F2-EA9D-7847-6268-7E754B661713}"/>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11774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11B6C-FEB7-0C7A-50B2-B8D14494E1F5}"/>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fecha 2">
            <a:extLst>
              <a:ext uri="{FF2B5EF4-FFF2-40B4-BE49-F238E27FC236}">
                <a16:creationId xmlns:a16="http://schemas.microsoft.com/office/drawing/2014/main" id="{23D0213B-2097-8EC0-60A5-22DF1F76C5F5}"/>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4" name="Marcador de pie de página 3">
            <a:extLst>
              <a:ext uri="{FF2B5EF4-FFF2-40B4-BE49-F238E27FC236}">
                <a16:creationId xmlns:a16="http://schemas.microsoft.com/office/drawing/2014/main" id="{20A72CB9-D81C-7E1F-832E-FA382B43D14F}"/>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086CD497-DA5C-F489-6EC3-0922AAFEFAB6}"/>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198180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CFBDF96-A11A-A599-7470-CB9CC4D5A755}"/>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3" name="Marcador de pie de página 2">
            <a:extLst>
              <a:ext uri="{FF2B5EF4-FFF2-40B4-BE49-F238E27FC236}">
                <a16:creationId xmlns:a16="http://schemas.microsoft.com/office/drawing/2014/main" id="{A5A1FC48-7D75-4EFF-F172-F034D358D3C0}"/>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EBF09FE8-15BB-6B15-C1DE-BC4DED466A72}"/>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97341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DBAC1-2EF5-7C7D-327B-B70024EE8D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55AB0A54-CE28-CE9B-E0AC-3A409A854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DA1B7E33-E146-5510-6185-ED06E1797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267684-59B7-7463-6DEF-F342025F3EDA}"/>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6" name="Marcador de pie de página 5">
            <a:extLst>
              <a:ext uri="{FF2B5EF4-FFF2-40B4-BE49-F238E27FC236}">
                <a16:creationId xmlns:a16="http://schemas.microsoft.com/office/drawing/2014/main" id="{C54076B9-0436-1816-B6DC-67C9EC1DFA97}"/>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0E5E2EF2-32BA-71AC-DF65-3F0A53558377}"/>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347677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45BDD-EB90-24BD-D096-9BC3AC4102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E3499470-F158-74BD-0E52-66BBD57B5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261BC336-2620-F77E-38D4-74F50B5A3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F146273-F191-9748-FBF9-887DB9D8442C}"/>
              </a:ext>
            </a:extLst>
          </p:cNvPr>
          <p:cNvSpPr>
            <a:spLocks noGrp="1"/>
          </p:cNvSpPr>
          <p:nvPr>
            <p:ph type="dt" sz="half" idx="10"/>
          </p:nvPr>
        </p:nvSpPr>
        <p:spPr/>
        <p:txBody>
          <a:bodyPr/>
          <a:lstStyle/>
          <a:p>
            <a:fld id="{0F2616AB-2BC3-4EC3-A30F-5E1B00945B18}" type="datetimeFigureOut">
              <a:rPr lang="es-ES_tradnl" smtClean="0"/>
              <a:t>03/06/2022</a:t>
            </a:fld>
            <a:endParaRPr lang="es-ES_tradnl"/>
          </a:p>
        </p:txBody>
      </p:sp>
      <p:sp>
        <p:nvSpPr>
          <p:cNvPr id="6" name="Marcador de pie de página 5">
            <a:extLst>
              <a:ext uri="{FF2B5EF4-FFF2-40B4-BE49-F238E27FC236}">
                <a16:creationId xmlns:a16="http://schemas.microsoft.com/office/drawing/2014/main" id="{80C94D40-0472-CD08-A55B-8EBDEB8A6671}"/>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7076170E-674F-0C69-2483-05B5FCB7C113}"/>
              </a:ext>
            </a:extLst>
          </p:cNvPr>
          <p:cNvSpPr>
            <a:spLocks noGrp="1"/>
          </p:cNvSpPr>
          <p:nvPr>
            <p:ph type="sldNum" sz="quarter" idx="12"/>
          </p:nvPr>
        </p:nvSpPr>
        <p:spPr/>
        <p:txBody>
          <a:body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266205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520EF7-ABC3-F9BF-4F4F-097F10498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1B5EC2C8-3D95-DA41-7DDC-E62C429C9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82D89C26-F90D-266E-BFE9-0DCFDA829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616AB-2BC3-4EC3-A30F-5E1B00945B18}" type="datetimeFigureOut">
              <a:rPr lang="es-ES_tradnl" smtClean="0"/>
              <a:t>03/06/2022</a:t>
            </a:fld>
            <a:endParaRPr lang="es-ES_tradnl"/>
          </a:p>
        </p:txBody>
      </p:sp>
      <p:sp>
        <p:nvSpPr>
          <p:cNvPr id="5" name="Marcador de pie de página 4">
            <a:extLst>
              <a:ext uri="{FF2B5EF4-FFF2-40B4-BE49-F238E27FC236}">
                <a16:creationId xmlns:a16="http://schemas.microsoft.com/office/drawing/2014/main" id="{EAB33CA7-3B36-9074-B36A-70B6DBACB1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2FCF167A-44E4-7CD7-0B7E-ED7A33F80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368CC-10CA-45DD-8692-72CA7A34B40A}" type="slidenum">
              <a:rPr lang="es-ES_tradnl" smtClean="0"/>
              <a:t>‹Nº›</a:t>
            </a:fld>
            <a:endParaRPr lang="es-ES_tradnl"/>
          </a:p>
        </p:txBody>
      </p:sp>
    </p:spTree>
    <p:extLst>
      <p:ext uri="{BB962C8B-B14F-4D97-AF65-F5344CB8AC3E}">
        <p14:creationId xmlns:p14="http://schemas.microsoft.com/office/powerpoint/2010/main" val="2051194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295B"/>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A92DC5-E778-6A0E-1675-FFD010A5B874}"/>
              </a:ext>
            </a:extLst>
          </p:cNvPr>
          <p:cNvSpPr/>
          <p:nvPr/>
        </p:nvSpPr>
        <p:spPr>
          <a:xfrm>
            <a:off x="1001485" y="2119084"/>
            <a:ext cx="10247086" cy="2688728"/>
          </a:xfrm>
          <a:prstGeom prst="rect">
            <a:avLst/>
          </a:prstGeom>
          <a:solidFill>
            <a:srgbClr val="091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CuadroTexto 4">
            <a:extLst>
              <a:ext uri="{FF2B5EF4-FFF2-40B4-BE49-F238E27FC236}">
                <a16:creationId xmlns:a16="http://schemas.microsoft.com/office/drawing/2014/main" id="{AEE99E51-612F-FC68-719B-29116A43120E}"/>
              </a:ext>
            </a:extLst>
          </p:cNvPr>
          <p:cNvSpPr txBox="1"/>
          <p:nvPr/>
        </p:nvSpPr>
        <p:spPr>
          <a:xfrm>
            <a:off x="1698172" y="2518497"/>
            <a:ext cx="8911770" cy="1615827"/>
          </a:xfrm>
          <a:prstGeom prst="rect">
            <a:avLst/>
          </a:prstGeom>
          <a:noFill/>
          <a:effectLst>
            <a:outerShdw blurRad="152400" dist="965200" dir="3180000" sx="65000" sy="65000" algn="ctr" rotWithShape="0">
              <a:schemeClr val="bg1">
                <a:alpha val="16000"/>
              </a:schemeClr>
            </a:outerShdw>
          </a:effectLst>
        </p:spPr>
        <p:txBody>
          <a:bodyPr wrap="square" rtlCol="0">
            <a:spAutoFit/>
          </a:bodyPr>
          <a:lstStyle/>
          <a:p>
            <a:pPr algn="ctr"/>
            <a:r>
              <a:rPr lang="es-ES_tradnl" sz="3300" b="1" i="1" dirty="0">
                <a:solidFill>
                  <a:srgbClr val="DDB65B"/>
                </a:solidFill>
                <a:effectLst/>
                <a:latin typeface="Source Sans Pro" panose="020B0503030403020204" pitchFamily="34" charset="0"/>
                <a:ea typeface="Source Sans Pro" panose="020B0503030403020204" pitchFamily="34" charset="0"/>
              </a:rPr>
              <a:t>DESARROLLO DE UNA APLICACIÓN WEB Y MÓVIL PARA LA GESTIÓN DE VENTAS EN LÍNEA EN TIENDA DE ROPA NICHE</a:t>
            </a:r>
            <a:endParaRPr lang="es-ES_tradnl" sz="3300" i="1" dirty="0">
              <a:solidFill>
                <a:srgbClr val="DDB65B"/>
              </a:solidFill>
              <a:latin typeface="Source Sans Pro" panose="020B0503030403020204" pitchFamily="34" charset="0"/>
              <a:ea typeface="Source Sans Pro" panose="020B0503030403020204" pitchFamily="34" charset="0"/>
            </a:endParaRPr>
          </a:p>
        </p:txBody>
      </p:sp>
      <p:pic>
        <p:nvPicPr>
          <p:cNvPr id="7" name="Imagen 6" descr="Imagen que contiene hecho de madera, banca, cerca, puesto&#10;&#10;Descripción generada automáticamente">
            <a:extLst>
              <a:ext uri="{FF2B5EF4-FFF2-40B4-BE49-F238E27FC236}">
                <a16:creationId xmlns:a16="http://schemas.microsoft.com/office/drawing/2014/main" id="{01DA5FFE-307F-C848-1141-C261AD3D14A6}"/>
              </a:ext>
            </a:extLst>
          </p:cNvPr>
          <p:cNvPicPr>
            <a:picLocks noChangeAspect="1"/>
          </p:cNvPicPr>
          <p:nvPr/>
        </p:nvPicPr>
        <p:blipFill rotWithShape="1">
          <a:blip r:embed="rId2">
            <a:extLst>
              <a:ext uri="{28A0092B-C50C-407E-A947-70E740481C1C}">
                <a14:useLocalDpi xmlns:a14="http://schemas.microsoft.com/office/drawing/2010/main" val="0"/>
              </a:ext>
            </a:extLst>
          </a:blip>
          <a:srcRect t="3646"/>
          <a:stretch/>
        </p:blipFill>
        <p:spPr>
          <a:xfrm>
            <a:off x="2032444" y="4368797"/>
            <a:ext cx="7905094" cy="1222657"/>
          </a:xfrm>
          <a:prstGeom prst="rect">
            <a:avLst/>
          </a:prstGeom>
        </p:spPr>
      </p:pic>
      <p:pic>
        <p:nvPicPr>
          <p:cNvPr id="11" name="Imagen 10" descr="Imagen en blanco y negro&#10;&#10;Descripción generada automáticamente con confianza baja">
            <a:extLst>
              <a:ext uri="{FF2B5EF4-FFF2-40B4-BE49-F238E27FC236}">
                <a16:creationId xmlns:a16="http://schemas.microsoft.com/office/drawing/2014/main" id="{2FB5F400-7E95-1877-BCAA-0DCDE9505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060"/>
            <a:ext cx="2203524" cy="2484474"/>
          </a:xfrm>
          <a:prstGeom prst="rect">
            <a:avLst/>
          </a:prstGeom>
        </p:spPr>
      </p:pic>
      <p:sp>
        <p:nvSpPr>
          <p:cNvPr id="12" name="CuadroTexto 11">
            <a:extLst>
              <a:ext uri="{FF2B5EF4-FFF2-40B4-BE49-F238E27FC236}">
                <a16:creationId xmlns:a16="http://schemas.microsoft.com/office/drawing/2014/main" id="{2EFBDDBB-B1C2-C198-EEFA-6DB7F53BD78B}"/>
              </a:ext>
            </a:extLst>
          </p:cNvPr>
          <p:cNvSpPr txBox="1"/>
          <p:nvPr/>
        </p:nvSpPr>
        <p:spPr>
          <a:xfrm>
            <a:off x="2516076" y="568969"/>
            <a:ext cx="6937829" cy="1015663"/>
          </a:xfrm>
          <a:prstGeom prst="rect">
            <a:avLst/>
          </a:prstGeom>
          <a:noFill/>
        </p:spPr>
        <p:txBody>
          <a:bodyPr wrap="square" rtlCol="0">
            <a:spAutoFit/>
          </a:bodyPr>
          <a:lstStyle/>
          <a:p>
            <a:pPr algn="ctr"/>
            <a:r>
              <a:rPr lang="es-GT" sz="3000" dirty="0">
                <a:solidFill>
                  <a:schemeClr val="bg1"/>
                </a:solidFill>
                <a:latin typeface="Times New Roman" panose="02020603050405020304" pitchFamily="18" charset="0"/>
                <a:cs typeface="Times New Roman" panose="02020603050405020304" pitchFamily="18" charset="0"/>
              </a:rPr>
              <a:t>UNIVERSIDAD MARIANO GÁLVEZ DE GUATEMALA</a:t>
            </a:r>
            <a:endParaRPr lang="es-ES_tradnl" sz="3000" dirty="0">
              <a:solidFill>
                <a:schemeClr val="bg1"/>
              </a:solidFill>
              <a:latin typeface="Times New Roman" panose="02020603050405020304" pitchFamily="18" charset="0"/>
              <a:cs typeface="Times New Roman" panose="02020603050405020304" pitchFamily="18" charset="0"/>
            </a:endParaRPr>
          </a:p>
        </p:txBody>
      </p:sp>
      <p:sp>
        <p:nvSpPr>
          <p:cNvPr id="13" name="CuadroTexto 12">
            <a:extLst>
              <a:ext uri="{FF2B5EF4-FFF2-40B4-BE49-F238E27FC236}">
                <a16:creationId xmlns:a16="http://schemas.microsoft.com/office/drawing/2014/main" id="{C1766472-098B-01AE-B5EC-B13B20CD544A}"/>
              </a:ext>
            </a:extLst>
          </p:cNvPr>
          <p:cNvSpPr txBox="1"/>
          <p:nvPr/>
        </p:nvSpPr>
        <p:spPr>
          <a:xfrm>
            <a:off x="5021944" y="5620483"/>
            <a:ext cx="6284685" cy="830997"/>
          </a:xfrm>
          <a:prstGeom prst="rect">
            <a:avLst/>
          </a:prstGeom>
          <a:noFill/>
        </p:spPr>
        <p:txBody>
          <a:bodyPr wrap="square" rtlCol="0">
            <a:spAutoFit/>
          </a:bodyPr>
          <a:lstStyle/>
          <a:p>
            <a:r>
              <a:rPr lang="es-GT" sz="2400" b="1" dirty="0">
                <a:solidFill>
                  <a:schemeClr val="bg1"/>
                </a:solidFill>
                <a:latin typeface="Cavolini" panose="020B0502040204020203" pitchFamily="66" charset="0"/>
                <a:cs typeface="Cavolini" panose="020B0502040204020203" pitchFamily="66" charset="0"/>
              </a:rPr>
              <a:t>JORGE ALEXANDER GARCIA MORALES</a:t>
            </a:r>
          </a:p>
          <a:p>
            <a:pPr algn="r"/>
            <a:r>
              <a:rPr lang="es-GT" sz="2400" b="1" dirty="0">
                <a:solidFill>
                  <a:schemeClr val="bg1"/>
                </a:solidFill>
                <a:latin typeface="Cavolini" panose="020B0502040204020203" pitchFamily="66" charset="0"/>
                <a:cs typeface="Cavolini" panose="020B0502040204020203" pitchFamily="66" charset="0"/>
              </a:rPr>
              <a:t>0910-17-10169 </a:t>
            </a:r>
            <a:endParaRPr lang="es-ES_tradnl" sz="2400" b="1" dirty="0">
              <a:solidFill>
                <a:schemeClr val="bg1"/>
              </a:solidFill>
              <a:latin typeface="Cavolini" panose="020B0502040204020203" pitchFamily="66" charset="0"/>
              <a:cs typeface="Cavolini" panose="020B0502040204020203" pitchFamily="66" charset="0"/>
            </a:endParaRPr>
          </a:p>
        </p:txBody>
      </p:sp>
      <p:pic>
        <p:nvPicPr>
          <p:cNvPr id="15" name="Imagen 14" descr="Imagen en blanco y negro&#10;&#10;Descripción generada automáticamente con confianza baja">
            <a:extLst>
              <a:ext uri="{FF2B5EF4-FFF2-40B4-BE49-F238E27FC236}">
                <a16:creationId xmlns:a16="http://schemas.microsoft.com/office/drawing/2014/main" id="{07EE5960-3798-131C-7CBC-F0CCED6B02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0551" y="1869865"/>
            <a:ext cx="628877" cy="648632"/>
          </a:xfrm>
          <a:prstGeom prst="rect">
            <a:avLst/>
          </a:prstGeom>
        </p:spPr>
      </p:pic>
    </p:spTree>
    <p:extLst>
      <p:ext uri="{BB962C8B-B14F-4D97-AF65-F5344CB8AC3E}">
        <p14:creationId xmlns:p14="http://schemas.microsoft.com/office/powerpoint/2010/main" val="18306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DC9D"/>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EF3D03-0BD6-FDAF-A44B-693C79B2DE3A}"/>
              </a:ext>
            </a:extLst>
          </p:cNvPr>
          <p:cNvSpPr/>
          <p:nvPr/>
        </p:nvSpPr>
        <p:spPr>
          <a:xfrm>
            <a:off x="674913" y="753291"/>
            <a:ext cx="10985863" cy="59610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624E2DE9-B6D3-B364-8907-99FC8B80B7EC}"/>
              </a:ext>
            </a:extLst>
          </p:cNvPr>
          <p:cNvSpPr/>
          <p:nvPr/>
        </p:nvSpPr>
        <p:spPr>
          <a:xfrm>
            <a:off x="522513" y="600891"/>
            <a:ext cx="10985863" cy="59610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Rectángulo 3">
            <a:extLst>
              <a:ext uri="{FF2B5EF4-FFF2-40B4-BE49-F238E27FC236}">
                <a16:creationId xmlns:a16="http://schemas.microsoft.com/office/drawing/2014/main" id="{1DA92DC5-E778-6A0E-1675-FFD010A5B874}"/>
              </a:ext>
            </a:extLst>
          </p:cNvPr>
          <p:cNvSpPr/>
          <p:nvPr/>
        </p:nvSpPr>
        <p:spPr>
          <a:xfrm>
            <a:off x="915850" y="355601"/>
            <a:ext cx="10203543" cy="1291771"/>
          </a:xfrm>
          <a:prstGeom prst="rect">
            <a:avLst/>
          </a:prstGeom>
          <a:solidFill>
            <a:srgbClr val="091839"/>
          </a:solidFill>
          <a:ln w="28575">
            <a:solidFill>
              <a:schemeClr val="bg1"/>
            </a:solidFill>
          </a:ln>
          <a:effectLst>
            <a:outerShdw blurRad="50800" dist="266700" dir="3000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b="1" dirty="0">
                <a:latin typeface="Source Sans Pro" panose="020B0503030403020204" pitchFamily="34" charset="0"/>
                <a:ea typeface="Source Sans Pro" panose="020B0503030403020204" pitchFamily="34" charset="0"/>
              </a:rPr>
              <a:t>CAPÍTULO III</a:t>
            </a:r>
            <a:endParaRPr lang="es-ES_tradnl" sz="3600" b="1" dirty="0">
              <a:latin typeface="Source Sans Pro" panose="020B0503030403020204" pitchFamily="34" charset="0"/>
              <a:ea typeface="Source Sans Pro" panose="020B0503030403020204" pitchFamily="34" charset="0"/>
            </a:endParaRPr>
          </a:p>
        </p:txBody>
      </p:sp>
      <p:sp>
        <p:nvSpPr>
          <p:cNvPr id="6" name="CuadroTexto 5">
            <a:extLst>
              <a:ext uri="{FF2B5EF4-FFF2-40B4-BE49-F238E27FC236}">
                <a16:creationId xmlns:a16="http://schemas.microsoft.com/office/drawing/2014/main" id="{3FA1D634-B85C-F933-DD47-A9D7BE4A85D9}"/>
              </a:ext>
            </a:extLst>
          </p:cNvPr>
          <p:cNvSpPr txBox="1"/>
          <p:nvPr/>
        </p:nvSpPr>
        <p:spPr>
          <a:xfrm>
            <a:off x="705393" y="1836054"/>
            <a:ext cx="10567852" cy="769441"/>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El desarrollo de software se considera como la realización de un conjunto de instrucciones que le dicen a la computadora que debe realizar.</a:t>
            </a:r>
          </a:p>
        </p:txBody>
      </p:sp>
      <p:sp>
        <p:nvSpPr>
          <p:cNvPr id="7" name="CuadroTexto 6">
            <a:extLst>
              <a:ext uri="{FF2B5EF4-FFF2-40B4-BE49-F238E27FC236}">
                <a16:creationId xmlns:a16="http://schemas.microsoft.com/office/drawing/2014/main" id="{B08497EF-7CBC-20E8-5AF2-32D4E0589F35}"/>
              </a:ext>
            </a:extLst>
          </p:cNvPr>
          <p:cNvSpPr txBox="1"/>
          <p:nvPr/>
        </p:nvSpPr>
        <p:spPr>
          <a:xfrm>
            <a:off x="705392" y="2514054"/>
            <a:ext cx="10567852" cy="769441"/>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El software de aplicación es el tipo de software que puede ser instalado en algún dispositivo o utilizarlo desde la web.</a:t>
            </a:r>
          </a:p>
        </p:txBody>
      </p:sp>
      <p:sp>
        <p:nvSpPr>
          <p:cNvPr id="8" name="CuadroTexto 7">
            <a:extLst>
              <a:ext uri="{FF2B5EF4-FFF2-40B4-BE49-F238E27FC236}">
                <a16:creationId xmlns:a16="http://schemas.microsoft.com/office/drawing/2014/main" id="{9F6D2998-AB73-6254-3457-2BA7E4E815FA}"/>
              </a:ext>
            </a:extLst>
          </p:cNvPr>
          <p:cNvSpPr txBox="1"/>
          <p:nvPr/>
        </p:nvSpPr>
        <p:spPr>
          <a:xfrm>
            <a:off x="1480455" y="3195321"/>
            <a:ext cx="10567852" cy="1107996"/>
          </a:xfrm>
          <a:prstGeom prst="rect">
            <a:avLst/>
          </a:prstGeom>
          <a:noFill/>
        </p:spPr>
        <p:txBody>
          <a:bodyPr wrap="square" rtlCol="0">
            <a:spAutoFit/>
          </a:bodyPr>
          <a:lstStyle/>
          <a:p>
            <a:pPr marL="342900" indent="-342900">
              <a:buFont typeface="Wingdings" panose="05000000000000000000" pitchFamily="2" charset="2"/>
              <a:buChar char="ü"/>
            </a:pPr>
            <a:r>
              <a:rPr lang="es-GT" sz="2200" dirty="0">
                <a:latin typeface="Source Sans Pro" panose="020B0503030403020204" pitchFamily="34" charset="0"/>
                <a:ea typeface="Source Sans Pro" panose="020B0503030403020204" pitchFamily="34" charset="0"/>
                <a:cs typeface="Arial" panose="020B0604020202020204" pitchFamily="34" charset="0"/>
              </a:rPr>
              <a:t>Aplicaciones Web</a:t>
            </a:r>
          </a:p>
          <a:p>
            <a:pPr marL="342900" indent="-342900">
              <a:buFont typeface="Wingdings" panose="05000000000000000000" pitchFamily="2" charset="2"/>
              <a:buChar char="ü"/>
            </a:pPr>
            <a:r>
              <a:rPr lang="es-GT" sz="2200" dirty="0">
                <a:latin typeface="Source Sans Pro" panose="020B0503030403020204" pitchFamily="34" charset="0"/>
                <a:ea typeface="Source Sans Pro" panose="020B0503030403020204" pitchFamily="34" charset="0"/>
                <a:cs typeface="Arial" panose="020B0604020202020204" pitchFamily="34" charset="0"/>
              </a:rPr>
              <a:t>Aplicación Móvil</a:t>
            </a:r>
          </a:p>
          <a:p>
            <a:pPr marL="342900" indent="-342900">
              <a:buFont typeface="Wingdings" panose="05000000000000000000" pitchFamily="2" charset="2"/>
              <a:buChar char="ü"/>
            </a:pPr>
            <a:r>
              <a:rPr lang="es-GT" sz="2200" dirty="0">
                <a:latin typeface="Source Sans Pro" panose="020B0503030403020204" pitchFamily="34" charset="0"/>
                <a:ea typeface="Source Sans Pro" panose="020B0503030403020204" pitchFamily="34" charset="0"/>
                <a:cs typeface="Arial" panose="020B0604020202020204" pitchFamily="34" charset="0"/>
              </a:rPr>
              <a:t>Aplicación Hibrida</a:t>
            </a:r>
          </a:p>
        </p:txBody>
      </p:sp>
      <p:sp>
        <p:nvSpPr>
          <p:cNvPr id="9" name="CuadroTexto 8">
            <a:extLst>
              <a:ext uri="{FF2B5EF4-FFF2-40B4-BE49-F238E27FC236}">
                <a16:creationId xmlns:a16="http://schemas.microsoft.com/office/drawing/2014/main" id="{3B6D2327-31B0-E839-1764-DD8C3CB7A794}"/>
              </a:ext>
            </a:extLst>
          </p:cNvPr>
          <p:cNvSpPr txBox="1"/>
          <p:nvPr/>
        </p:nvSpPr>
        <p:spPr>
          <a:xfrm>
            <a:off x="731518" y="4240272"/>
            <a:ext cx="10567852" cy="430887"/>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Metodologías de Software formales y agiles. </a:t>
            </a:r>
          </a:p>
        </p:txBody>
      </p:sp>
      <p:sp>
        <p:nvSpPr>
          <p:cNvPr id="10" name="CuadroTexto 9">
            <a:extLst>
              <a:ext uri="{FF2B5EF4-FFF2-40B4-BE49-F238E27FC236}">
                <a16:creationId xmlns:a16="http://schemas.microsoft.com/office/drawing/2014/main" id="{EFB65DEE-12D1-9A0A-4691-12A83E0ABC16}"/>
              </a:ext>
            </a:extLst>
          </p:cNvPr>
          <p:cNvSpPr txBox="1"/>
          <p:nvPr/>
        </p:nvSpPr>
        <p:spPr>
          <a:xfrm>
            <a:off x="1480455" y="4634069"/>
            <a:ext cx="10567852" cy="430887"/>
          </a:xfrm>
          <a:prstGeom prst="rect">
            <a:avLst/>
          </a:prstGeom>
          <a:noFill/>
        </p:spPr>
        <p:txBody>
          <a:bodyPr wrap="square" rtlCol="0">
            <a:spAutoFit/>
          </a:bodyPr>
          <a:lstStyle/>
          <a:p>
            <a:pPr marL="342900" indent="-342900">
              <a:buFont typeface="Wingdings" panose="05000000000000000000" pitchFamily="2" charset="2"/>
              <a:buChar char="ü"/>
            </a:pPr>
            <a:r>
              <a:rPr lang="es-GT" sz="2200" dirty="0">
                <a:latin typeface="Source Sans Pro" panose="020B0503030403020204" pitchFamily="34" charset="0"/>
                <a:ea typeface="Source Sans Pro" panose="020B0503030403020204" pitchFamily="34" charset="0"/>
                <a:cs typeface="Arial" panose="020B0604020202020204" pitchFamily="34" charset="0"/>
              </a:rPr>
              <a:t>Scrum</a:t>
            </a:r>
          </a:p>
        </p:txBody>
      </p:sp>
      <p:sp>
        <p:nvSpPr>
          <p:cNvPr id="11" name="CuadroTexto 10">
            <a:extLst>
              <a:ext uri="{FF2B5EF4-FFF2-40B4-BE49-F238E27FC236}">
                <a16:creationId xmlns:a16="http://schemas.microsoft.com/office/drawing/2014/main" id="{94D28A6C-5C65-66B2-1602-0299206D7DBD}"/>
              </a:ext>
            </a:extLst>
          </p:cNvPr>
          <p:cNvSpPr txBox="1"/>
          <p:nvPr/>
        </p:nvSpPr>
        <p:spPr>
          <a:xfrm>
            <a:off x="705392" y="5028037"/>
            <a:ext cx="10567852" cy="430887"/>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Bases de datos relacionales y no relacionales.</a:t>
            </a:r>
          </a:p>
        </p:txBody>
      </p:sp>
      <p:sp>
        <p:nvSpPr>
          <p:cNvPr id="12" name="CuadroTexto 11">
            <a:extLst>
              <a:ext uri="{FF2B5EF4-FFF2-40B4-BE49-F238E27FC236}">
                <a16:creationId xmlns:a16="http://schemas.microsoft.com/office/drawing/2014/main" id="{23CD749D-0AC3-07A5-0D8D-64D91E69ACE7}"/>
              </a:ext>
            </a:extLst>
          </p:cNvPr>
          <p:cNvSpPr txBox="1"/>
          <p:nvPr/>
        </p:nvSpPr>
        <p:spPr>
          <a:xfrm>
            <a:off x="705392" y="5392025"/>
            <a:ext cx="10567852" cy="430887"/>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Lenguajes de programación.</a:t>
            </a:r>
          </a:p>
        </p:txBody>
      </p:sp>
      <p:sp>
        <p:nvSpPr>
          <p:cNvPr id="15" name="CuadroTexto 14">
            <a:extLst>
              <a:ext uri="{FF2B5EF4-FFF2-40B4-BE49-F238E27FC236}">
                <a16:creationId xmlns:a16="http://schemas.microsoft.com/office/drawing/2014/main" id="{AE8999FA-0354-27F6-DB15-40FEBD166EFE}"/>
              </a:ext>
            </a:extLst>
          </p:cNvPr>
          <p:cNvSpPr txBox="1"/>
          <p:nvPr/>
        </p:nvSpPr>
        <p:spPr>
          <a:xfrm>
            <a:off x="1480455" y="5756013"/>
            <a:ext cx="10567852" cy="769441"/>
          </a:xfrm>
          <a:prstGeom prst="rect">
            <a:avLst/>
          </a:prstGeom>
          <a:noFill/>
        </p:spPr>
        <p:txBody>
          <a:bodyPr wrap="square" rtlCol="0">
            <a:spAutoFit/>
          </a:bodyPr>
          <a:lstStyle/>
          <a:p>
            <a:pPr marL="342900" indent="-342900">
              <a:buFont typeface="Wingdings" panose="05000000000000000000" pitchFamily="2" charset="2"/>
              <a:buChar char="ü"/>
            </a:pPr>
            <a:r>
              <a:rPr lang="es-GT" sz="2200" dirty="0">
                <a:latin typeface="Source Sans Pro" panose="020B0503030403020204" pitchFamily="34" charset="0"/>
                <a:ea typeface="Source Sans Pro" panose="020B0503030403020204" pitchFamily="34" charset="0"/>
                <a:cs typeface="Arial" panose="020B0604020202020204" pitchFamily="34" charset="0"/>
              </a:rPr>
              <a:t>Asp.net MVC</a:t>
            </a:r>
          </a:p>
          <a:p>
            <a:pPr marL="342900" indent="-342900">
              <a:buFont typeface="Wingdings" panose="05000000000000000000" pitchFamily="2" charset="2"/>
              <a:buChar char="ü"/>
            </a:pPr>
            <a:r>
              <a:rPr lang="es-GT" sz="2200" dirty="0">
                <a:latin typeface="Source Sans Pro" panose="020B0503030403020204" pitchFamily="34" charset="0"/>
                <a:ea typeface="Source Sans Pro" panose="020B0503030403020204" pitchFamily="34" charset="0"/>
                <a:cs typeface="Arial" panose="020B0604020202020204" pitchFamily="34" charset="0"/>
              </a:rPr>
              <a:t>Ionic</a:t>
            </a:r>
          </a:p>
        </p:txBody>
      </p:sp>
    </p:spTree>
    <p:extLst>
      <p:ext uri="{BB962C8B-B14F-4D97-AF65-F5344CB8AC3E}">
        <p14:creationId xmlns:p14="http://schemas.microsoft.com/office/powerpoint/2010/main" val="335957566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DC9D"/>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EF3D03-0BD6-FDAF-A44B-693C79B2DE3A}"/>
              </a:ext>
            </a:extLst>
          </p:cNvPr>
          <p:cNvSpPr/>
          <p:nvPr/>
        </p:nvSpPr>
        <p:spPr>
          <a:xfrm>
            <a:off x="674913" y="753291"/>
            <a:ext cx="10985863" cy="57491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624E2DE9-B6D3-B364-8907-99FC8B80B7EC}"/>
              </a:ext>
            </a:extLst>
          </p:cNvPr>
          <p:cNvSpPr/>
          <p:nvPr/>
        </p:nvSpPr>
        <p:spPr>
          <a:xfrm>
            <a:off x="522513" y="600892"/>
            <a:ext cx="10985863" cy="57491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Rectángulo 3">
            <a:extLst>
              <a:ext uri="{FF2B5EF4-FFF2-40B4-BE49-F238E27FC236}">
                <a16:creationId xmlns:a16="http://schemas.microsoft.com/office/drawing/2014/main" id="{1DA92DC5-E778-6A0E-1675-FFD010A5B874}"/>
              </a:ext>
            </a:extLst>
          </p:cNvPr>
          <p:cNvSpPr/>
          <p:nvPr/>
        </p:nvSpPr>
        <p:spPr>
          <a:xfrm>
            <a:off x="915850" y="355601"/>
            <a:ext cx="10203543" cy="1291771"/>
          </a:xfrm>
          <a:prstGeom prst="rect">
            <a:avLst/>
          </a:prstGeom>
          <a:solidFill>
            <a:srgbClr val="091839"/>
          </a:solidFill>
          <a:ln w="28575">
            <a:solidFill>
              <a:schemeClr val="bg1"/>
            </a:solidFill>
          </a:ln>
          <a:effectLst>
            <a:outerShdw blurRad="50800" dist="266700" dir="3000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b="1" dirty="0">
                <a:latin typeface="Source Sans Pro" panose="020B0503030403020204" pitchFamily="34" charset="0"/>
                <a:ea typeface="Source Sans Pro" panose="020B0503030403020204" pitchFamily="34" charset="0"/>
              </a:rPr>
              <a:t>JUSTIFICACIÓN</a:t>
            </a:r>
            <a:endParaRPr lang="es-ES_tradnl" sz="3600" b="1" dirty="0">
              <a:latin typeface="Source Sans Pro" panose="020B0503030403020204" pitchFamily="34" charset="0"/>
              <a:ea typeface="Source Sans Pro" panose="020B0503030403020204" pitchFamily="34" charset="0"/>
            </a:endParaRPr>
          </a:p>
        </p:txBody>
      </p:sp>
      <p:sp>
        <p:nvSpPr>
          <p:cNvPr id="22" name="CuadroTexto 21">
            <a:extLst>
              <a:ext uri="{FF2B5EF4-FFF2-40B4-BE49-F238E27FC236}">
                <a16:creationId xmlns:a16="http://schemas.microsoft.com/office/drawing/2014/main" id="{AF4B6965-43B9-8779-5D9A-AF947C30B0D9}"/>
              </a:ext>
            </a:extLst>
          </p:cNvPr>
          <p:cNvSpPr txBox="1"/>
          <p:nvPr/>
        </p:nvSpPr>
        <p:spPr>
          <a:xfrm>
            <a:off x="1282335" y="1917458"/>
            <a:ext cx="9771017" cy="4339650"/>
          </a:xfrm>
          <a:prstGeom prst="rect">
            <a:avLst/>
          </a:prstGeom>
          <a:noFill/>
        </p:spPr>
        <p:txBody>
          <a:bodyPr wrap="square" rtlCol="0">
            <a:spAutoFit/>
          </a:bodyPr>
          <a:lstStyle/>
          <a:p>
            <a:pPr marL="180000" indent="-342900">
              <a:buClr>
                <a:srgbClr val="C00000"/>
              </a:buClr>
              <a:buFont typeface="Wingdings" panose="05000000000000000000" pitchFamily="2" charset="2"/>
              <a:buChar char="q"/>
            </a:pPr>
            <a:r>
              <a:rPr lang="es-GT" sz="2300" dirty="0">
                <a:solidFill>
                  <a:srgbClr val="492207"/>
                </a:solidFill>
                <a:latin typeface="Source Sans Pro" panose="020B0503030403020204" pitchFamily="34" charset="0"/>
                <a:ea typeface="Source Sans Pro" panose="020B0503030403020204" pitchFamily="34" charset="0"/>
                <a:cs typeface="Cavolini" panose="03000502040302020204" pitchFamily="66" charset="0"/>
              </a:rPr>
              <a:t>La situación económica se ve afectada por la aparición de la pandemia provocada por el virus Covid-19.</a:t>
            </a:r>
          </a:p>
          <a:p>
            <a:endParaRPr lang="es-GT" sz="2300" dirty="0">
              <a:solidFill>
                <a:srgbClr val="5F2C09"/>
              </a:solidFill>
              <a:latin typeface="Source Sans Pro" panose="020B0503030403020204" pitchFamily="34" charset="0"/>
              <a:ea typeface="Source Sans Pro" panose="020B0503030403020204" pitchFamily="34" charset="0"/>
              <a:cs typeface="Cavolini" panose="03000502040302020204" pitchFamily="66" charset="0"/>
            </a:endParaRPr>
          </a:p>
          <a:p>
            <a:pPr marL="342900" indent="-342900">
              <a:buClr>
                <a:srgbClr val="C00000"/>
              </a:buClr>
              <a:buFont typeface="Wingdings" panose="05000000000000000000" pitchFamily="2" charset="2"/>
              <a:buChar char="q"/>
            </a:pPr>
            <a:r>
              <a:rPr lang="es-GT" sz="2300" dirty="0">
                <a:solidFill>
                  <a:srgbClr val="492207"/>
                </a:solidFill>
                <a:latin typeface="Source Sans Pro" panose="020B0503030403020204" pitchFamily="34" charset="0"/>
                <a:ea typeface="Source Sans Pro" panose="020B0503030403020204" pitchFamily="34" charset="0"/>
                <a:cs typeface="Cavolini" panose="03000502040302020204" pitchFamily="66" charset="0"/>
              </a:rPr>
              <a:t>Por ello surge la necesidad de migrar al comercio electrónico para empezar a promocionar los productos a través del internet.</a:t>
            </a:r>
          </a:p>
          <a:p>
            <a:endParaRPr lang="es-GT" sz="2300" dirty="0">
              <a:solidFill>
                <a:srgbClr val="5F2C09"/>
              </a:solidFill>
              <a:latin typeface="Source Sans Pro" panose="020B0503030403020204" pitchFamily="34" charset="0"/>
              <a:ea typeface="Source Sans Pro" panose="020B0503030403020204" pitchFamily="34" charset="0"/>
              <a:cs typeface="Cavolini" panose="03000502040302020204" pitchFamily="66" charset="0"/>
            </a:endParaRPr>
          </a:p>
          <a:p>
            <a:pPr marL="342900" indent="-342900">
              <a:buClr>
                <a:srgbClr val="C00000"/>
              </a:buClr>
              <a:buFont typeface="Wingdings" panose="05000000000000000000" pitchFamily="2" charset="2"/>
              <a:buChar char="q"/>
            </a:pPr>
            <a:r>
              <a:rPr lang="es-ES_tradnl" sz="2300" dirty="0">
                <a:solidFill>
                  <a:srgbClr val="492207"/>
                </a:solidFill>
                <a:latin typeface="Source Sans Pro" panose="020B0503030403020204" pitchFamily="34" charset="0"/>
                <a:ea typeface="Source Sans Pro" panose="020B0503030403020204" pitchFamily="34" charset="0"/>
                <a:cs typeface="Cavolini" panose="03000502040302020204" pitchFamily="66" charset="0"/>
              </a:rPr>
              <a:t>Dado a la digitalización que existe en estos tiempos un negocio de ventas en línea es muy rentable.</a:t>
            </a:r>
          </a:p>
          <a:p>
            <a:endParaRPr lang="es-ES_tradnl" sz="2300" dirty="0">
              <a:solidFill>
                <a:srgbClr val="5F2C09"/>
              </a:solidFill>
              <a:latin typeface="Source Sans Pro" panose="020B0503030403020204" pitchFamily="34" charset="0"/>
              <a:ea typeface="Source Sans Pro" panose="020B0503030403020204" pitchFamily="34" charset="0"/>
              <a:cs typeface="Cavolini" panose="03000502040302020204" pitchFamily="66" charset="0"/>
            </a:endParaRPr>
          </a:p>
          <a:p>
            <a:pPr marL="342900" indent="-342900">
              <a:buClr>
                <a:srgbClr val="C00000"/>
              </a:buClr>
              <a:buFont typeface="Wingdings" panose="05000000000000000000" pitchFamily="2" charset="2"/>
              <a:buChar char="q"/>
            </a:pPr>
            <a:r>
              <a:rPr lang="es-ES_tradnl" sz="2300" dirty="0">
                <a:solidFill>
                  <a:srgbClr val="492207"/>
                </a:solidFill>
                <a:latin typeface="Source Sans Pro" panose="020B0503030403020204" pitchFamily="34" charset="0"/>
                <a:ea typeface="Source Sans Pro" panose="020B0503030403020204" pitchFamily="34" charset="0"/>
                <a:cs typeface="Cavolini" panose="03000502040302020204" pitchFamily="66" charset="0"/>
              </a:rPr>
              <a:t>Dentro de un negocio en línea se cuenta con múltiples beneficios que ayudan a las empresas a poder aumentar sus ventas sin mucha inversión económica.</a:t>
            </a:r>
          </a:p>
        </p:txBody>
      </p:sp>
    </p:spTree>
    <p:extLst>
      <p:ext uri="{BB962C8B-B14F-4D97-AF65-F5344CB8AC3E}">
        <p14:creationId xmlns:p14="http://schemas.microsoft.com/office/powerpoint/2010/main" val="143646857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DC9D"/>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EF3D03-0BD6-FDAF-A44B-693C79B2DE3A}"/>
              </a:ext>
            </a:extLst>
          </p:cNvPr>
          <p:cNvSpPr/>
          <p:nvPr/>
        </p:nvSpPr>
        <p:spPr>
          <a:xfrm>
            <a:off x="674913" y="596535"/>
            <a:ext cx="10985863" cy="57491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624E2DE9-B6D3-B364-8907-99FC8B80B7EC}"/>
              </a:ext>
            </a:extLst>
          </p:cNvPr>
          <p:cNvSpPr/>
          <p:nvPr/>
        </p:nvSpPr>
        <p:spPr>
          <a:xfrm>
            <a:off x="522513" y="757648"/>
            <a:ext cx="10985863" cy="57491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Rectángulo 3">
            <a:extLst>
              <a:ext uri="{FF2B5EF4-FFF2-40B4-BE49-F238E27FC236}">
                <a16:creationId xmlns:a16="http://schemas.microsoft.com/office/drawing/2014/main" id="{1DA92DC5-E778-6A0E-1675-FFD010A5B874}"/>
              </a:ext>
            </a:extLst>
          </p:cNvPr>
          <p:cNvSpPr/>
          <p:nvPr/>
        </p:nvSpPr>
        <p:spPr>
          <a:xfrm>
            <a:off x="915850" y="355601"/>
            <a:ext cx="10203543" cy="1291771"/>
          </a:xfrm>
          <a:prstGeom prst="rect">
            <a:avLst/>
          </a:prstGeom>
          <a:solidFill>
            <a:srgbClr val="091839"/>
          </a:solidFill>
          <a:ln w="28575">
            <a:solidFill>
              <a:schemeClr val="bg1"/>
            </a:solidFill>
          </a:ln>
          <a:effectLst>
            <a:outerShdw blurRad="50800" dist="266700" dir="3000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b="1" dirty="0">
                <a:latin typeface="Source Sans Pro" panose="020B0503030403020204" pitchFamily="34" charset="0"/>
                <a:ea typeface="Source Sans Pro" panose="020B0503030403020204" pitchFamily="34" charset="0"/>
              </a:rPr>
              <a:t>PREGUNTAS DE INVESTIGACIÓN</a:t>
            </a:r>
            <a:endParaRPr lang="es-ES_tradnl" sz="3600" b="1" dirty="0">
              <a:latin typeface="Source Sans Pro" panose="020B0503030403020204" pitchFamily="34" charset="0"/>
              <a:ea typeface="Source Sans Pro" panose="020B0503030403020204" pitchFamily="34" charset="0"/>
            </a:endParaRPr>
          </a:p>
        </p:txBody>
      </p:sp>
      <p:sp>
        <p:nvSpPr>
          <p:cNvPr id="22" name="CuadroTexto 21">
            <a:extLst>
              <a:ext uri="{FF2B5EF4-FFF2-40B4-BE49-F238E27FC236}">
                <a16:creationId xmlns:a16="http://schemas.microsoft.com/office/drawing/2014/main" id="{AF4B6965-43B9-8779-5D9A-AF947C30B0D9}"/>
              </a:ext>
            </a:extLst>
          </p:cNvPr>
          <p:cNvSpPr txBox="1"/>
          <p:nvPr/>
        </p:nvSpPr>
        <p:spPr>
          <a:xfrm>
            <a:off x="1129935" y="2178795"/>
            <a:ext cx="2781665" cy="646331"/>
          </a:xfrm>
          <a:prstGeom prst="rect">
            <a:avLst/>
          </a:prstGeom>
          <a:noFill/>
          <a:effectLst>
            <a:outerShdw blurRad="50800" dist="76200" dir="2880000" algn="ctr" rotWithShape="0">
              <a:srgbClr val="000000">
                <a:alpha val="43137"/>
              </a:srgbClr>
            </a:outerShdw>
          </a:effectLst>
        </p:spPr>
        <p:txBody>
          <a:bodyPr wrap="square" rtlCol="0">
            <a:spAutoFit/>
          </a:bodyPr>
          <a:lstStyle/>
          <a:p>
            <a:r>
              <a:rPr lang="es-GT"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rPr>
              <a:t>PRINCIPAL</a:t>
            </a:r>
            <a:endParaRPr lang="es-ES_tradnl"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endParaRPr>
          </a:p>
        </p:txBody>
      </p:sp>
      <p:sp>
        <p:nvSpPr>
          <p:cNvPr id="2" name="CuadroTexto 1">
            <a:extLst>
              <a:ext uri="{FF2B5EF4-FFF2-40B4-BE49-F238E27FC236}">
                <a16:creationId xmlns:a16="http://schemas.microsoft.com/office/drawing/2014/main" id="{96384BCB-8A44-300C-5EEF-7DAB1E553E1F}"/>
              </a:ext>
            </a:extLst>
          </p:cNvPr>
          <p:cNvSpPr txBox="1"/>
          <p:nvPr/>
        </p:nvSpPr>
        <p:spPr>
          <a:xfrm>
            <a:off x="1195794" y="3184854"/>
            <a:ext cx="9639300" cy="1696042"/>
          </a:xfrm>
          <a:prstGeom prst="rect">
            <a:avLst/>
          </a:prstGeom>
          <a:noFill/>
        </p:spPr>
        <p:txBody>
          <a:bodyPr wrap="square" rtlCol="0">
            <a:spAutoFit/>
          </a:bodyPr>
          <a:lstStyle/>
          <a:p>
            <a:pPr>
              <a:lnSpc>
                <a:spcPct val="150000"/>
              </a:lnSpc>
            </a:pPr>
            <a:r>
              <a:rPr lang="es-GT" sz="2400" dirty="0">
                <a:effectLst/>
                <a:latin typeface="Source Sans Pro" panose="020B0503030403020204" pitchFamily="34" charset="0"/>
                <a:ea typeface="Source Sans Pro" panose="020B0503030403020204" pitchFamily="34" charset="0"/>
                <a:cs typeface="Arial" panose="020B0604020202020204" pitchFamily="34" charset="0"/>
              </a:rPr>
              <a:t>¿Qué tipo de desarrollo de software permite la incorporación al comercio electrónico en tienda de ropa Niche por medio de la gestión de ventas en línea para afrontar el impacto económico provocado por el Covid-19?</a:t>
            </a:r>
            <a:endParaRPr lang="es-ES_tradnl"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6591605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DC9D"/>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EF3D03-0BD6-FDAF-A44B-693C79B2DE3A}"/>
              </a:ext>
            </a:extLst>
          </p:cNvPr>
          <p:cNvSpPr/>
          <p:nvPr/>
        </p:nvSpPr>
        <p:spPr>
          <a:xfrm>
            <a:off x="674913" y="596535"/>
            <a:ext cx="10985863" cy="57491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624E2DE9-B6D3-B364-8907-99FC8B80B7EC}"/>
              </a:ext>
            </a:extLst>
          </p:cNvPr>
          <p:cNvSpPr/>
          <p:nvPr/>
        </p:nvSpPr>
        <p:spPr>
          <a:xfrm>
            <a:off x="522513" y="757648"/>
            <a:ext cx="10985863" cy="57491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Rectángulo 3">
            <a:extLst>
              <a:ext uri="{FF2B5EF4-FFF2-40B4-BE49-F238E27FC236}">
                <a16:creationId xmlns:a16="http://schemas.microsoft.com/office/drawing/2014/main" id="{1DA92DC5-E778-6A0E-1675-FFD010A5B874}"/>
              </a:ext>
            </a:extLst>
          </p:cNvPr>
          <p:cNvSpPr/>
          <p:nvPr/>
        </p:nvSpPr>
        <p:spPr>
          <a:xfrm>
            <a:off x="915850" y="355601"/>
            <a:ext cx="10203543" cy="1291771"/>
          </a:xfrm>
          <a:prstGeom prst="rect">
            <a:avLst/>
          </a:prstGeom>
          <a:solidFill>
            <a:srgbClr val="091839"/>
          </a:solidFill>
          <a:ln w="28575">
            <a:solidFill>
              <a:schemeClr val="bg1"/>
            </a:solidFill>
          </a:ln>
          <a:effectLst>
            <a:outerShdw blurRad="50800" dist="266700" dir="3000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b="1" dirty="0">
                <a:latin typeface="Source Sans Pro" panose="020B0503030403020204" pitchFamily="34" charset="0"/>
                <a:ea typeface="Source Sans Pro" panose="020B0503030403020204" pitchFamily="34" charset="0"/>
              </a:rPr>
              <a:t>PREGUNTAS DE INVESTIGACIÓN</a:t>
            </a:r>
            <a:endParaRPr lang="es-ES_tradnl" sz="3600" b="1" dirty="0">
              <a:latin typeface="Source Sans Pro" panose="020B0503030403020204" pitchFamily="34" charset="0"/>
              <a:ea typeface="Source Sans Pro" panose="020B0503030403020204" pitchFamily="34" charset="0"/>
            </a:endParaRPr>
          </a:p>
        </p:txBody>
      </p:sp>
      <p:sp>
        <p:nvSpPr>
          <p:cNvPr id="2" name="CuadroTexto 1">
            <a:extLst>
              <a:ext uri="{FF2B5EF4-FFF2-40B4-BE49-F238E27FC236}">
                <a16:creationId xmlns:a16="http://schemas.microsoft.com/office/drawing/2014/main" id="{96384BCB-8A44-300C-5EEF-7DAB1E553E1F}"/>
              </a:ext>
            </a:extLst>
          </p:cNvPr>
          <p:cNvSpPr txBox="1"/>
          <p:nvPr/>
        </p:nvSpPr>
        <p:spPr>
          <a:xfrm>
            <a:off x="1195794" y="2930854"/>
            <a:ext cx="9639300" cy="3139321"/>
          </a:xfrm>
          <a:prstGeom prst="rect">
            <a:avLst/>
          </a:prstGeom>
          <a:noFill/>
        </p:spPr>
        <p:txBody>
          <a:bodyPr wrap="square" rtlCol="0">
            <a:spAutoFit/>
          </a:bodyPr>
          <a:lstStyle/>
          <a:p>
            <a:pPr marL="342900" lvl="0" indent="-342900" algn="just">
              <a:buFont typeface="+mj-lt"/>
              <a:buAutoNum type="arabicPeriod"/>
              <a:tabLst>
                <a:tab pos="457200" algn="l"/>
              </a:tabLst>
            </a:pPr>
            <a:r>
              <a:rPr lang="es-GT" sz="2200" dirty="0">
                <a:effectLst/>
                <a:latin typeface="Source Sans Pro" panose="020B0503030403020204" pitchFamily="34" charset="0"/>
                <a:ea typeface="Source Sans Pro" panose="020B0503030403020204" pitchFamily="34" charset="0"/>
                <a:cs typeface="Times New Roman" panose="02020603050405020304" pitchFamily="18" charset="0"/>
              </a:rPr>
              <a:t>¿Cuáles son los requerimientos de usuario que deben cumplirse para que la gestión de las ventas en línea pueda realizarse de manera eficaz?</a:t>
            </a:r>
          </a:p>
          <a:p>
            <a:pPr lvl="0" algn="just">
              <a:tabLst>
                <a:tab pos="457200" algn="l"/>
              </a:tabLst>
            </a:pPr>
            <a:endParaRPr lang="es-GT" sz="22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457200" indent="-457200" algn="just">
              <a:buFont typeface="+mj-lt"/>
              <a:buAutoNum type="arabicPeriod" startAt="2"/>
              <a:tabLst>
                <a:tab pos="457200" algn="l"/>
              </a:tabLst>
            </a:pPr>
            <a:r>
              <a:rPr lang="es-GT" sz="2200" dirty="0">
                <a:effectLst/>
                <a:latin typeface="Source Sans Pro" panose="020B0503030403020204" pitchFamily="34" charset="0"/>
                <a:ea typeface="Source Sans Pro" panose="020B0503030403020204" pitchFamily="34" charset="0"/>
                <a:cs typeface="Times New Roman" panose="02020603050405020304" pitchFamily="18" charset="0"/>
              </a:rPr>
              <a:t>¿Qué tecnologías de desarrollo de software permiten que los datos de los usuarios puedan guardarse en una base de datos de una manera segura?</a:t>
            </a:r>
          </a:p>
          <a:p>
            <a:pPr algn="just">
              <a:tabLst>
                <a:tab pos="457200" algn="l"/>
              </a:tabLst>
            </a:pPr>
            <a:endParaRPr lang="es-ES_tradnl" sz="2200" dirty="0">
              <a:effectLst/>
              <a:latin typeface="Source Sans Pro" panose="020B0503030403020204" pitchFamily="34" charset="0"/>
              <a:ea typeface="Source Sans Pro" panose="020B0503030403020204" pitchFamily="34" charset="0"/>
              <a:cs typeface="Arial" panose="020B0604020202020204" pitchFamily="34" charset="0"/>
            </a:endParaRPr>
          </a:p>
          <a:p>
            <a:pPr marL="457200" indent="-457200" algn="just">
              <a:buFont typeface="+mj-lt"/>
              <a:buAutoNum type="arabicPeriod" startAt="3"/>
              <a:tabLst>
                <a:tab pos="457200" algn="l"/>
              </a:tabLst>
            </a:pPr>
            <a:r>
              <a:rPr lang="es-GT" sz="2200" dirty="0">
                <a:effectLst/>
                <a:latin typeface="Source Sans Pro" panose="020B0503030403020204" pitchFamily="34" charset="0"/>
                <a:ea typeface="Source Sans Pro" panose="020B0503030403020204" pitchFamily="34" charset="0"/>
                <a:cs typeface="Times New Roman" panose="02020603050405020304" pitchFamily="18" charset="0"/>
              </a:rPr>
              <a:t>¿Cuáles son los diferentes tipos de pruebas de software deben realizarse para garantizar un rendimiento óptimo en la utilización de la aplicación de software para la realización de ventas en línea?</a:t>
            </a:r>
            <a:endParaRPr lang="es-ES_tradnl" sz="2200" dirty="0">
              <a:effectLst/>
              <a:latin typeface="Source Sans Pro" panose="020B0503030403020204" pitchFamily="34" charset="0"/>
              <a:ea typeface="Source Sans Pro" panose="020B0503030403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90DBA849-4791-D13A-E3B5-829848C81E74}"/>
              </a:ext>
            </a:extLst>
          </p:cNvPr>
          <p:cNvSpPr txBox="1"/>
          <p:nvPr/>
        </p:nvSpPr>
        <p:spPr>
          <a:xfrm>
            <a:off x="1129935" y="2178794"/>
            <a:ext cx="3238865" cy="646331"/>
          </a:xfrm>
          <a:prstGeom prst="rect">
            <a:avLst/>
          </a:prstGeom>
          <a:noFill/>
          <a:effectLst>
            <a:outerShdw blurRad="50800" dist="76200" dir="2880000" algn="ctr" rotWithShape="0">
              <a:srgbClr val="000000">
                <a:alpha val="43137"/>
              </a:srgbClr>
            </a:outerShdw>
          </a:effectLst>
        </p:spPr>
        <p:txBody>
          <a:bodyPr wrap="square" rtlCol="0">
            <a:spAutoFit/>
          </a:bodyPr>
          <a:lstStyle/>
          <a:p>
            <a:r>
              <a:rPr lang="es-GT"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rPr>
              <a:t>ESPECÍFICAS</a:t>
            </a:r>
            <a:endParaRPr lang="es-ES_tradnl"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endParaRPr>
          </a:p>
        </p:txBody>
      </p:sp>
    </p:spTree>
    <p:extLst>
      <p:ext uri="{BB962C8B-B14F-4D97-AF65-F5344CB8AC3E}">
        <p14:creationId xmlns:p14="http://schemas.microsoft.com/office/powerpoint/2010/main" val="2585108435"/>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DC9D"/>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EF3D03-0BD6-FDAF-A44B-693C79B2DE3A}"/>
              </a:ext>
            </a:extLst>
          </p:cNvPr>
          <p:cNvSpPr/>
          <p:nvPr/>
        </p:nvSpPr>
        <p:spPr>
          <a:xfrm>
            <a:off x="674913" y="596535"/>
            <a:ext cx="10985863" cy="57491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624E2DE9-B6D3-B364-8907-99FC8B80B7EC}"/>
              </a:ext>
            </a:extLst>
          </p:cNvPr>
          <p:cNvSpPr/>
          <p:nvPr/>
        </p:nvSpPr>
        <p:spPr>
          <a:xfrm>
            <a:off x="522513" y="757648"/>
            <a:ext cx="10985863" cy="57491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Rectángulo 3">
            <a:extLst>
              <a:ext uri="{FF2B5EF4-FFF2-40B4-BE49-F238E27FC236}">
                <a16:creationId xmlns:a16="http://schemas.microsoft.com/office/drawing/2014/main" id="{1DA92DC5-E778-6A0E-1675-FFD010A5B874}"/>
              </a:ext>
            </a:extLst>
          </p:cNvPr>
          <p:cNvSpPr/>
          <p:nvPr/>
        </p:nvSpPr>
        <p:spPr>
          <a:xfrm>
            <a:off x="915850" y="355601"/>
            <a:ext cx="10203543" cy="1291771"/>
          </a:xfrm>
          <a:prstGeom prst="rect">
            <a:avLst/>
          </a:prstGeom>
          <a:solidFill>
            <a:srgbClr val="091839"/>
          </a:solidFill>
          <a:ln w="28575">
            <a:solidFill>
              <a:schemeClr val="bg1"/>
            </a:solidFill>
          </a:ln>
          <a:effectLst>
            <a:outerShdw blurRad="50800" dist="266700" dir="3000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b="1" dirty="0">
                <a:latin typeface="Source Sans Pro" panose="020B0503030403020204" pitchFamily="34" charset="0"/>
                <a:ea typeface="Source Sans Pro" panose="020B0503030403020204" pitchFamily="34" charset="0"/>
              </a:rPr>
              <a:t>OBJETIVOS</a:t>
            </a:r>
            <a:endParaRPr lang="es-ES_tradnl" sz="3600" b="1" dirty="0">
              <a:latin typeface="Source Sans Pro" panose="020B0503030403020204" pitchFamily="34" charset="0"/>
              <a:ea typeface="Source Sans Pro" panose="020B0503030403020204" pitchFamily="34" charset="0"/>
            </a:endParaRPr>
          </a:p>
        </p:txBody>
      </p:sp>
      <p:sp>
        <p:nvSpPr>
          <p:cNvPr id="22" name="CuadroTexto 21">
            <a:extLst>
              <a:ext uri="{FF2B5EF4-FFF2-40B4-BE49-F238E27FC236}">
                <a16:creationId xmlns:a16="http://schemas.microsoft.com/office/drawing/2014/main" id="{AF4B6965-43B9-8779-5D9A-AF947C30B0D9}"/>
              </a:ext>
            </a:extLst>
          </p:cNvPr>
          <p:cNvSpPr txBox="1"/>
          <p:nvPr/>
        </p:nvSpPr>
        <p:spPr>
          <a:xfrm>
            <a:off x="1129935" y="2178795"/>
            <a:ext cx="2781665" cy="646331"/>
          </a:xfrm>
          <a:prstGeom prst="rect">
            <a:avLst/>
          </a:prstGeom>
          <a:noFill/>
          <a:effectLst>
            <a:outerShdw blurRad="50800" dist="76200" dir="2880000" algn="ctr" rotWithShape="0">
              <a:srgbClr val="000000">
                <a:alpha val="43137"/>
              </a:srgbClr>
            </a:outerShdw>
          </a:effectLst>
        </p:spPr>
        <p:txBody>
          <a:bodyPr wrap="square" rtlCol="0">
            <a:spAutoFit/>
          </a:bodyPr>
          <a:lstStyle/>
          <a:p>
            <a:r>
              <a:rPr lang="es-GT"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rPr>
              <a:t>PRINCIPAL</a:t>
            </a:r>
            <a:endParaRPr lang="es-ES_tradnl"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endParaRPr>
          </a:p>
        </p:txBody>
      </p:sp>
      <p:sp>
        <p:nvSpPr>
          <p:cNvPr id="2" name="CuadroTexto 1">
            <a:extLst>
              <a:ext uri="{FF2B5EF4-FFF2-40B4-BE49-F238E27FC236}">
                <a16:creationId xmlns:a16="http://schemas.microsoft.com/office/drawing/2014/main" id="{96384BCB-8A44-300C-5EEF-7DAB1E553E1F}"/>
              </a:ext>
            </a:extLst>
          </p:cNvPr>
          <p:cNvSpPr txBox="1"/>
          <p:nvPr/>
        </p:nvSpPr>
        <p:spPr>
          <a:xfrm>
            <a:off x="1195794" y="3184854"/>
            <a:ext cx="9639300" cy="2250040"/>
          </a:xfrm>
          <a:prstGeom prst="rect">
            <a:avLst/>
          </a:prstGeom>
          <a:noFill/>
        </p:spPr>
        <p:txBody>
          <a:bodyPr wrap="square" rtlCol="0">
            <a:spAutoFit/>
          </a:bodyPr>
          <a:lstStyle/>
          <a:p>
            <a:pPr>
              <a:lnSpc>
                <a:spcPct val="150000"/>
              </a:lnSpc>
            </a:pPr>
            <a:r>
              <a:rPr lang="es-ES" sz="2400" dirty="0">
                <a:latin typeface="Source Sans Pro" panose="020B0503030403020204" pitchFamily="34" charset="0"/>
                <a:ea typeface="Source Sans Pro" panose="020B0503030403020204" pitchFamily="34" charset="0"/>
              </a:rPr>
              <a:t>Implementar el desarrollo de una aplicación de software que permita la incorporación al comercio electrónico en tienda de ropa Niche por medio de la gestión de ventas en línea para afrontar el impacto económico provocado por el Covid-19 </a:t>
            </a:r>
            <a:endParaRPr lang="es-ES_tradnl"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839350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DC9D"/>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EF3D03-0BD6-FDAF-A44B-693C79B2DE3A}"/>
              </a:ext>
            </a:extLst>
          </p:cNvPr>
          <p:cNvSpPr/>
          <p:nvPr/>
        </p:nvSpPr>
        <p:spPr>
          <a:xfrm>
            <a:off x="674913" y="596535"/>
            <a:ext cx="10985863" cy="57491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624E2DE9-B6D3-B364-8907-99FC8B80B7EC}"/>
              </a:ext>
            </a:extLst>
          </p:cNvPr>
          <p:cNvSpPr/>
          <p:nvPr/>
        </p:nvSpPr>
        <p:spPr>
          <a:xfrm>
            <a:off x="522513" y="757648"/>
            <a:ext cx="10985863" cy="57491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Rectángulo 3">
            <a:extLst>
              <a:ext uri="{FF2B5EF4-FFF2-40B4-BE49-F238E27FC236}">
                <a16:creationId xmlns:a16="http://schemas.microsoft.com/office/drawing/2014/main" id="{1DA92DC5-E778-6A0E-1675-FFD010A5B874}"/>
              </a:ext>
            </a:extLst>
          </p:cNvPr>
          <p:cNvSpPr/>
          <p:nvPr/>
        </p:nvSpPr>
        <p:spPr>
          <a:xfrm>
            <a:off x="915850" y="355601"/>
            <a:ext cx="10203543" cy="1291771"/>
          </a:xfrm>
          <a:prstGeom prst="rect">
            <a:avLst/>
          </a:prstGeom>
          <a:solidFill>
            <a:srgbClr val="091839"/>
          </a:solidFill>
          <a:ln w="28575">
            <a:solidFill>
              <a:schemeClr val="bg1"/>
            </a:solidFill>
          </a:ln>
          <a:effectLst>
            <a:outerShdw blurRad="50800" dist="266700" dir="3000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b="1" dirty="0">
                <a:latin typeface="Source Sans Pro" panose="020B0503030403020204" pitchFamily="34" charset="0"/>
                <a:ea typeface="Source Sans Pro" panose="020B0503030403020204" pitchFamily="34" charset="0"/>
              </a:rPr>
              <a:t>OBJETIVOS</a:t>
            </a:r>
            <a:endParaRPr lang="es-ES_tradnl" sz="3600" b="1" dirty="0">
              <a:latin typeface="Source Sans Pro" panose="020B0503030403020204" pitchFamily="34" charset="0"/>
              <a:ea typeface="Source Sans Pro" panose="020B0503030403020204" pitchFamily="34" charset="0"/>
            </a:endParaRPr>
          </a:p>
        </p:txBody>
      </p:sp>
      <p:sp>
        <p:nvSpPr>
          <p:cNvPr id="2" name="CuadroTexto 1">
            <a:extLst>
              <a:ext uri="{FF2B5EF4-FFF2-40B4-BE49-F238E27FC236}">
                <a16:creationId xmlns:a16="http://schemas.microsoft.com/office/drawing/2014/main" id="{96384BCB-8A44-300C-5EEF-7DAB1E553E1F}"/>
              </a:ext>
            </a:extLst>
          </p:cNvPr>
          <p:cNvSpPr txBox="1"/>
          <p:nvPr/>
        </p:nvSpPr>
        <p:spPr>
          <a:xfrm>
            <a:off x="1195794" y="2930854"/>
            <a:ext cx="9639300" cy="3139321"/>
          </a:xfrm>
          <a:prstGeom prst="rect">
            <a:avLst/>
          </a:prstGeom>
          <a:noFill/>
        </p:spPr>
        <p:txBody>
          <a:bodyPr wrap="square" rtlCol="0">
            <a:spAutoFit/>
          </a:bodyPr>
          <a:lstStyle/>
          <a:p>
            <a:pPr marL="342900" lvl="0" indent="-342900" algn="just">
              <a:buFont typeface="+mj-lt"/>
              <a:buAutoNum type="arabicPeriod"/>
              <a:tabLst>
                <a:tab pos="457200" algn="l"/>
              </a:tabLst>
            </a:pPr>
            <a:r>
              <a:rPr lang="es-ES" sz="2200" dirty="0">
                <a:effectLst/>
                <a:latin typeface="Source Sans Pro" panose="020B0503030403020204" pitchFamily="34" charset="0"/>
                <a:ea typeface="Source Sans Pro" panose="020B0503030403020204" pitchFamily="34" charset="0"/>
                <a:cs typeface="Times New Roman" panose="02020603050405020304" pitchFamily="18" charset="0"/>
              </a:rPr>
              <a:t>Identificar los requerimientos de usuario que deben cumplirse para que la gestión de ventas en línea pueda realizarse de manera eficaz.</a:t>
            </a:r>
          </a:p>
          <a:p>
            <a:pPr lvl="0" algn="just">
              <a:tabLst>
                <a:tab pos="457200" algn="l"/>
              </a:tabLst>
            </a:pPr>
            <a:endParaRPr lang="es-GT" sz="22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457200" indent="-457200" algn="just">
              <a:buFont typeface="+mj-lt"/>
              <a:buAutoNum type="arabicPeriod" startAt="2"/>
              <a:tabLst>
                <a:tab pos="457200" algn="l"/>
              </a:tabLst>
            </a:pPr>
            <a:r>
              <a:rPr lang="es-ES" sz="2200" dirty="0">
                <a:effectLst/>
                <a:latin typeface="Source Sans Pro" panose="020B0503030403020204" pitchFamily="34" charset="0"/>
                <a:ea typeface="Source Sans Pro" panose="020B0503030403020204" pitchFamily="34" charset="0"/>
                <a:cs typeface="Times New Roman" panose="02020603050405020304" pitchFamily="18" charset="0"/>
              </a:rPr>
              <a:t>Hacer uso de tecnologías de desarrollo de software que permitan a los usuarios guardar sus datos en una base de datos de manera segura.</a:t>
            </a:r>
          </a:p>
          <a:p>
            <a:pPr marL="457200" indent="-457200" algn="just">
              <a:buFont typeface="+mj-lt"/>
              <a:buAutoNum type="arabicPeriod" startAt="2"/>
              <a:tabLst>
                <a:tab pos="457200" algn="l"/>
              </a:tabLst>
            </a:pPr>
            <a:endParaRPr lang="es-ES_tradnl" sz="2200" dirty="0">
              <a:effectLst/>
              <a:latin typeface="Source Sans Pro" panose="020B0503030403020204" pitchFamily="34" charset="0"/>
              <a:ea typeface="Source Sans Pro" panose="020B0503030403020204" pitchFamily="34" charset="0"/>
              <a:cs typeface="Arial" panose="020B0604020202020204" pitchFamily="34" charset="0"/>
            </a:endParaRPr>
          </a:p>
          <a:p>
            <a:pPr marL="457200" indent="-457200" algn="just">
              <a:buFont typeface="+mj-lt"/>
              <a:buAutoNum type="arabicPeriod" startAt="3"/>
              <a:tabLst>
                <a:tab pos="457200" algn="l"/>
              </a:tabLst>
            </a:pPr>
            <a:r>
              <a:rPr lang="es-ES" sz="2200">
                <a:effectLst/>
                <a:latin typeface="Source Sans Pro" panose="020B0503030403020204" pitchFamily="34" charset="0"/>
                <a:ea typeface="Source Sans Pro" panose="020B0503030403020204" pitchFamily="34" charset="0"/>
                <a:cs typeface="Times New Roman" panose="02020603050405020304" pitchFamily="18" charset="0"/>
              </a:rPr>
              <a:t>Elegir el tipo de pruebas de software que deben realizarse para garantizar un rendimiento óptimo en la utilización de la aplicación de software para la realización de ventas en línea.</a:t>
            </a:r>
            <a:endParaRPr lang="es-ES_tradnl" sz="2200" dirty="0">
              <a:effectLst/>
              <a:latin typeface="Source Sans Pro" panose="020B0503030403020204" pitchFamily="34" charset="0"/>
              <a:ea typeface="Source Sans Pro" panose="020B0503030403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90DBA849-4791-D13A-E3B5-829848C81E74}"/>
              </a:ext>
            </a:extLst>
          </p:cNvPr>
          <p:cNvSpPr txBox="1"/>
          <p:nvPr/>
        </p:nvSpPr>
        <p:spPr>
          <a:xfrm>
            <a:off x="1129935" y="2178794"/>
            <a:ext cx="3442065" cy="646331"/>
          </a:xfrm>
          <a:prstGeom prst="rect">
            <a:avLst/>
          </a:prstGeom>
          <a:noFill/>
          <a:effectLst>
            <a:outerShdw blurRad="50800" dist="76200" dir="2880000" algn="ctr" rotWithShape="0">
              <a:srgbClr val="000000">
                <a:alpha val="43137"/>
              </a:srgbClr>
            </a:outerShdw>
          </a:effectLst>
        </p:spPr>
        <p:txBody>
          <a:bodyPr wrap="square" rtlCol="0">
            <a:spAutoFit/>
          </a:bodyPr>
          <a:lstStyle/>
          <a:p>
            <a:r>
              <a:rPr lang="es-GT"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rPr>
              <a:t>ESPECÍFICOS</a:t>
            </a:r>
            <a:endParaRPr lang="es-ES_tradnl"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endParaRPr>
          </a:p>
        </p:txBody>
      </p:sp>
    </p:spTree>
    <p:extLst>
      <p:ext uri="{BB962C8B-B14F-4D97-AF65-F5344CB8AC3E}">
        <p14:creationId xmlns:p14="http://schemas.microsoft.com/office/powerpoint/2010/main" val="1125911799"/>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DC9D"/>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EF3D03-0BD6-FDAF-A44B-693C79B2DE3A}"/>
              </a:ext>
            </a:extLst>
          </p:cNvPr>
          <p:cNvSpPr/>
          <p:nvPr/>
        </p:nvSpPr>
        <p:spPr>
          <a:xfrm>
            <a:off x="674913" y="596535"/>
            <a:ext cx="10985863" cy="57491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624E2DE9-B6D3-B364-8907-99FC8B80B7EC}"/>
              </a:ext>
            </a:extLst>
          </p:cNvPr>
          <p:cNvSpPr/>
          <p:nvPr/>
        </p:nvSpPr>
        <p:spPr>
          <a:xfrm>
            <a:off x="522513" y="757648"/>
            <a:ext cx="10985863" cy="57491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Rectángulo 3">
            <a:extLst>
              <a:ext uri="{FF2B5EF4-FFF2-40B4-BE49-F238E27FC236}">
                <a16:creationId xmlns:a16="http://schemas.microsoft.com/office/drawing/2014/main" id="{1DA92DC5-E778-6A0E-1675-FFD010A5B874}"/>
              </a:ext>
            </a:extLst>
          </p:cNvPr>
          <p:cNvSpPr/>
          <p:nvPr/>
        </p:nvSpPr>
        <p:spPr>
          <a:xfrm>
            <a:off x="915850" y="355601"/>
            <a:ext cx="10203543" cy="1291771"/>
          </a:xfrm>
          <a:prstGeom prst="rect">
            <a:avLst/>
          </a:prstGeom>
          <a:solidFill>
            <a:srgbClr val="091839"/>
          </a:solidFill>
          <a:ln w="28575">
            <a:solidFill>
              <a:schemeClr val="bg1"/>
            </a:solidFill>
          </a:ln>
          <a:effectLst>
            <a:outerShdw blurRad="50800" dist="266700" dir="3000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b="1" dirty="0">
                <a:latin typeface="Source Sans Pro" panose="020B0503030403020204" pitchFamily="34" charset="0"/>
                <a:ea typeface="Source Sans Pro" panose="020B0503030403020204" pitchFamily="34" charset="0"/>
              </a:rPr>
              <a:t>HIPÓTESIS</a:t>
            </a:r>
            <a:endParaRPr lang="es-ES_tradnl" sz="3600" b="1" dirty="0">
              <a:latin typeface="Source Sans Pro" panose="020B0503030403020204" pitchFamily="34" charset="0"/>
              <a:ea typeface="Source Sans Pro" panose="020B0503030403020204" pitchFamily="34" charset="0"/>
            </a:endParaRPr>
          </a:p>
        </p:txBody>
      </p:sp>
      <p:sp>
        <p:nvSpPr>
          <p:cNvPr id="2" name="CuadroTexto 1">
            <a:extLst>
              <a:ext uri="{FF2B5EF4-FFF2-40B4-BE49-F238E27FC236}">
                <a16:creationId xmlns:a16="http://schemas.microsoft.com/office/drawing/2014/main" id="{96384BCB-8A44-300C-5EEF-7DAB1E553E1F}"/>
              </a:ext>
            </a:extLst>
          </p:cNvPr>
          <p:cNvSpPr txBox="1"/>
          <p:nvPr/>
        </p:nvSpPr>
        <p:spPr>
          <a:xfrm>
            <a:off x="1099727" y="2015108"/>
            <a:ext cx="9831433" cy="1446550"/>
          </a:xfrm>
          <a:prstGeom prst="rect">
            <a:avLst/>
          </a:prstGeom>
          <a:noFill/>
        </p:spPr>
        <p:txBody>
          <a:bodyPr wrap="square" rtlCol="0">
            <a:spAutoFit/>
          </a:bodyPr>
          <a:lstStyle/>
          <a:p>
            <a:pPr lvl="0" algn="just">
              <a:tabLst>
                <a:tab pos="457200" algn="l"/>
              </a:tabLst>
            </a:pPr>
            <a:r>
              <a:rPr lang="es-ES" sz="2200" dirty="0">
                <a:effectLst/>
                <a:latin typeface="Source Sans Pro" panose="020B0503030403020204" pitchFamily="34" charset="0"/>
                <a:ea typeface="Source Sans Pro" panose="020B0503030403020204" pitchFamily="34" charset="0"/>
                <a:cs typeface="Arial" panose="020B0604020202020204" pitchFamily="34" charset="0"/>
              </a:rPr>
              <a:t>La incorporación al comercio electrónico a través del desarrollo de una aplicación web y móvil para la gestión de ventas en línea en tienda de ropa Niche, provocará el aumento de ventas y la expansión a un mercado más amplio de manera local y nacional luego del impacto económico provocado por el Covid-19.</a:t>
            </a:r>
            <a:endParaRPr lang="es-ES_tradnl" sz="2200" dirty="0">
              <a:effectLst/>
              <a:latin typeface="Source Sans Pro" panose="020B0503030403020204" pitchFamily="34" charset="0"/>
              <a:ea typeface="Source Sans Pro" panose="020B0503030403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90DBA849-4791-D13A-E3B5-829848C81E74}"/>
              </a:ext>
            </a:extLst>
          </p:cNvPr>
          <p:cNvSpPr txBox="1"/>
          <p:nvPr/>
        </p:nvSpPr>
        <p:spPr>
          <a:xfrm>
            <a:off x="1099727" y="3566162"/>
            <a:ext cx="3442065" cy="646331"/>
          </a:xfrm>
          <a:prstGeom prst="rect">
            <a:avLst/>
          </a:prstGeom>
          <a:noFill/>
          <a:effectLst>
            <a:outerShdw blurRad="50800" dist="76200" dir="2880000" algn="ctr" rotWithShape="0">
              <a:srgbClr val="000000">
                <a:alpha val="43137"/>
              </a:srgbClr>
            </a:outerShdw>
          </a:effectLst>
        </p:spPr>
        <p:txBody>
          <a:bodyPr wrap="square" rtlCol="0">
            <a:spAutoFit/>
          </a:bodyPr>
          <a:lstStyle/>
          <a:p>
            <a:r>
              <a:rPr lang="es-GT"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rPr>
              <a:t>VARIABLES</a:t>
            </a:r>
            <a:endParaRPr lang="es-ES_tradnl" sz="3600" b="1" spc="300" dirty="0">
              <a:ln w="13462">
                <a:solidFill>
                  <a:srgbClr val="5F2C09"/>
                </a:solidFill>
                <a:prstDash val="solid"/>
              </a:ln>
              <a:solidFill>
                <a:schemeClr val="bg1"/>
              </a:solidFill>
              <a:effectLst>
                <a:outerShdw dist="38100" dir="2700000" algn="bl" rotWithShape="0">
                  <a:schemeClr val="tx1"/>
                </a:outerShdw>
              </a:effectLst>
              <a:latin typeface="Source Sans Pro" panose="020B0503030403020204" pitchFamily="34" charset="0"/>
              <a:ea typeface="Source Sans Pro" panose="020B0503030403020204" pitchFamily="34" charset="0"/>
              <a:cs typeface="Cavolini" panose="03000502040302020204" pitchFamily="66" charset="0"/>
            </a:endParaRPr>
          </a:p>
        </p:txBody>
      </p:sp>
      <p:sp>
        <p:nvSpPr>
          <p:cNvPr id="3" name="CuadroTexto 2">
            <a:extLst>
              <a:ext uri="{FF2B5EF4-FFF2-40B4-BE49-F238E27FC236}">
                <a16:creationId xmlns:a16="http://schemas.microsoft.com/office/drawing/2014/main" id="{21EA9ACC-999C-6FAD-D0ED-CC5FB422A6AF}"/>
              </a:ext>
            </a:extLst>
          </p:cNvPr>
          <p:cNvSpPr txBox="1"/>
          <p:nvPr/>
        </p:nvSpPr>
        <p:spPr>
          <a:xfrm>
            <a:off x="2090058" y="4395784"/>
            <a:ext cx="6871063" cy="523220"/>
          </a:xfrm>
          <a:prstGeom prst="rect">
            <a:avLst/>
          </a:prstGeom>
          <a:noFill/>
        </p:spPr>
        <p:txBody>
          <a:bodyPr wrap="square" rtlCol="0">
            <a:spAutoFit/>
          </a:bodyPr>
          <a:lstStyle/>
          <a:p>
            <a:r>
              <a:rPr lang="es-GT" sz="2800" b="1" dirty="0">
                <a:latin typeface="Dreaming Outloud Pro" panose="03050502040302030504" pitchFamily="66" charset="0"/>
                <a:cs typeface="Dreaming Outloud Pro" panose="03050502040302030504" pitchFamily="66" charset="0"/>
              </a:rPr>
              <a:t>Independiente:   </a:t>
            </a:r>
            <a:r>
              <a:rPr lang="es-GT" sz="2000" dirty="0">
                <a:latin typeface="Verdana" panose="020B0604030504040204" pitchFamily="34" charset="0"/>
                <a:ea typeface="Verdana" panose="020B0604030504040204" pitchFamily="34" charset="0"/>
                <a:cs typeface="Dreaming Outloud Pro" panose="03050502040302030504" pitchFamily="66" charset="0"/>
              </a:rPr>
              <a:t>Aplicación Web y Móvil</a:t>
            </a:r>
            <a:endParaRPr lang="es-ES_tradnl" b="1" dirty="0">
              <a:latin typeface="Dreaming Outloud Pro" panose="03050502040302030504" pitchFamily="66" charset="0"/>
              <a:cs typeface="Dreaming Outloud Pro" panose="03050502040302030504" pitchFamily="66" charset="0"/>
            </a:endParaRPr>
          </a:p>
        </p:txBody>
      </p:sp>
      <p:sp>
        <p:nvSpPr>
          <p:cNvPr id="9" name="CuadroTexto 8">
            <a:extLst>
              <a:ext uri="{FF2B5EF4-FFF2-40B4-BE49-F238E27FC236}">
                <a16:creationId xmlns:a16="http://schemas.microsoft.com/office/drawing/2014/main" id="{89040690-3A00-B239-C93A-044E4595E1B9}"/>
              </a:ext>
            </a:extLst>
          </p:cNvPr>
          <p:cNvSpPr txBox="1"/>
          <p:nvPr/>
        </p:nvSpPr>
        <p:spPr>
          <a:xfrm>
            <a:off x="2090059" y="5034433"/>
            <a:ext cx="2451734" cy="523220"/>
          </a:xfrm>
          <a:prstGeom prst="rect">
            <a:avLst/>
          </a:prstGeom>
          <a:noFill/>
        </p:spPr>
        <p:txBody>
          <a:bodyPr wrap="square" rtlCol="0">
            <a:spAutoFit/>
          </a:bodyPr>
          <a:lstStyle/>
          <a:p>
            <a:r>
              <a:rPr lang="es-GT" sz="2800" b="1" dirty="0">
                <a:latin typeface="Dreaming Outloud Pro" panose="03050502040302030504" pitchFamily="66" charset="0"/>
                <a:cs typeface="Dreaming Outloud Pro" panose="03050502040302030504" pitchFamily="66" charset="0"/>
              </a:rPr>
              <a:t>Dependientes:</a:t>
            </a:r>
            <a:endParaRPr lang="es-GT" sz="2000" dirty="0">
              <a:latin typeface="Verdana" panose="020B0604030504040204" pitchFamily="34" charset="0"/>
              <a:ea typeface="Verdana" panose="020B0604030504040204" pitchFamily="34" charset="0"/>
              <a:cs typeface="Dreaming Outloud Pro" panose="03050502040302030504" pitchFamily="66" charset="0"/>
            </a:endParaRPr>
          </a:p>
        </p:txBody>
      </p:sp>
      <p:sp>
        <p:nvSpPr>
          <p:cNvPr id="10" name="CuadroTexto 9">
            <a:extLst>
              <a:ext uri="{FF2B5EF4-FFF2-40B4-BE49-F238E27FC236}">
                <a16:creationId xmlns:a16="http://schemas.microsoft.com/office/drawing/2014/main" id="{1A372305-A4EC-03EA-6D8A-3668697D688E}"/>
              </a:ext>
            </a:extLst>
          </p:cNvPr>
          <p:cNvSpPr txBox="1"/>
          <p:nvPr/>
        </p:nvSpPr>
        <p:spPr>
          <a:xfrm>
            <a:off x="4694193" y="5080117"/>
            <a:ext cx="3450772" cy="95340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s-GT" sz="2000" dirty="0">
                <a:latin typeface="Verdana" panose="020B0604030504040204" pitchFamily="34" charset="0"/>
                <a:ea typeface="Verdana" panose="020B0604030504040204" pitchFamily="34" charset="0"/>
                <a:cs typeface="Dreaming Outloud Pro" panose="03050502040302030504" pitchFamily="66" charset="0"/>
              </a:rPr>
              <a:t>Aumento de Ventas</a:t>
            </a:r>
          </a:p>
          <a:p>
            <a:pPr marL="342900" indent="-342900">
              <a:lnSpc>
                <a:spcPct val="150000"/>
              </a:lnSpc>
              <a:buFont typeface="Wingdings" panose="05000000000000000000" pitchFamily="2" charset="2"/>
              <a:buChar char="Ø"/>
            </a:pPr>
            <a:r>
              <a:rPr lang="es-GT" sz="2000" dirty="0">
                <a:latin typeface="Verdana" panose="020B0604030504040204" pitchFamily="34" charset="0"/>
                <a:ea typeface="Verdana" panose="020B0604030504040204" pitchFamily="34" charset="0"/>
                <a:cs typeface="Dreaming Outloud Pro" panose="03050502040302030504" pitchFamily="66" charset="0"/>
              </a:rPr>
              <a:t>Expansión de Mercado</a:t>
            </a:r>
          </a:p>
        </p:txBody>
      </p:sp>
    </p:spTree>
    <p:extLst>
      <p:ext uri="{BB962C8B-B14F-4D97-AF65-F5344CB8AC3E}">
        <p14:creationId xmlns:p14="http://schemas.microsoft.com/office/powerpoint/2010/main" val="3647079998"/>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DC9D"/>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EF3D03-0BD6-FDAF-A44B-693C79B2DE3A}"/>
              </a:ext>
            </a:extLst>
          </p:cNvPr>
          <p:cNvSpPr/>
          <p:nvPr/>
        </p:nvSpPr>
        <p:spPr>
          <a:xfrm>
            <a:off x="674913" y="753291"/>
            <a:ext cx="10985863" cy="57491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624E2DE9-B6D3-B364-8907-99FC8B80B7EC}"/>
              </a:ext>
            </a:extLst>
          </p:cNvPr>
          <p:cNvSpPr/>
          <p:nvPr/>
        </p:nvSpPr>
        <p:spPr>
          <a:xfrm>
            <a:off x="522513" y="600892"/>
            <a:ext cx="10985863" cy="57491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Rectángulo 3">
            <a:extLst>
              <a:ext uri="{FF2B5EF4-FFF2-40B4-BE49-F238E27FC236}">
                <a16:creationId xmlns:a16="http://schemas.microsoft.com/office/drawing/2014/main" id="{1DA92DC5-E778-6A0E-1675-FFD010A5B874}"/>
              </a:ext>
            </a:extLst>
          </p:cNvPr>
          <p:cNvSpPr/>
          <p:nvPr/>
        </p:nvSpPr>
        <p:spPr>
          <a:xfrm>
            <a:off x="915850" y="355601"/>
            <a:ext cx="10203543" cy="1291771"/>
          </a:xfrm>
          <a:prstGeom prst="rect">
            <a:avLst/>
          </a:prstGeom>
          <a:solidFill>
            <a:srgbClr val="091839"/>
          </a:solidFill>
          <a:ln w="28575">
            <a:solidFill>
              <a:schemeClr val="bg1"/>
            </a:solidFill>
          </a:ln>
          <a:effectLst>
            <a:outerShdw blurRad="50800" dist="266700" dir="3000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b="1" dirty="0">
                <a:latin typeface="Source Sans Pro" panose="020B0503030403020204" pitchFamily="34" charset="0"/>
                <a:ea typeface="Source Sans Pro" panose="020B0503030403020204" pitchFamily="34" charset="0"/>
              </a:rPr>
              <a:t>METODOLOGÍA DE LA INVESTIGACIÓN</a:t>
            </a:r>
            <a:endParaRPr lang="es-ES_tradnl" sz="3600" b="1" dirty="0">
              <a:latin typeface="Source Sans Pro" panose="020B0503030403020204" pitchFamily="34" charset="0"/>
              <a:ea typeface="Source Sans Pro" panose="020B0503030403020204" pitchFamily="34" charset="0"/>
            </a:endParaRPr>
          </a:p>
        </p:txBody>
      </p:sp>
      <p:sp>
        <p:nvSpPr>
          <p:cNvPr id="22" name="CuadroTexto 21">
            <a:extLst>
              <a:ext uri="{FF2B5EF4-FFF2-40B4-BE49-F238E27FC236}">
                <a16:creationId xmlns:a16="http://schemas.microsoft.com/office/drawing/2014/main" id="{AF4B6965-43B9-8779-5D9A-AF947C30B0D9}"/>
              </a:ext>
            </a:extLst>
          </p:cNvPr>
          <p:cNvSpPr txBox="1"/>
          <p:nvPr/>
        </p:nvSpPr>
        <p:spPr>
          <a:xfrm>
            <a:off x="1282335" y="2609790"/>
            <a:ext cx="9771017" cy="2246769"/>
          </a:xfrm>
          <a:prstGeom prst="rect">
            <a:avLst/>
          </a:prstGeom>
          <a:noFill/>
        </p:spPr>
        <p:txBody>
          <a:bodyPr wrap="square" rtlCol="0">
            <a:spAutoFit/>
          </a:bodyPr>
          <a:lstStyle/>
          <a:p>
            <a:pPr marL="180000" indent="-342900">
              <a:buClr>
                <a:srgbClr val="C00000"/>
              </a:buClr>
              <a:buFont typeface="Wingdings" panose="05000000000000000000" pitchFamily="2" charset="2"/>
              <a:buChar char="ü"/>
            </a:pPr>
            <a:r>
              <a:rPr lang="es-GT" sz="2800" b="1" dirty="0">
                <a:solidFill>
                  <a:srgbClr val="492207"/>
                </a:solidFill>
                <a:latin typeface="Source Sans Pro" panose="020B0503030403020204" pitchFamily="34" charset="0"/>
                <a:ea typeface="Source Sans Pro" panose="020B0503030403020204" pitchFamily="34" charset="0"/>
                <a:cs typeface="Cavolini" panose="03000502040302020204" pitchFamily="66" charset="0"/>
              </a:rPr>
              <a:t>Realización de un cuestionario hacia los usuarios con el rol administrativo de tienda de ropa Niche y a clientes seleccionados que hayan hecho uso de la aplicación.</a:t>
            </a:r>
          </a:p>
          <a:p>
            <a:pPr marL="342900" indent="-342900">
              <a:buFont typeface="Wingdings" panose="05000000000000000000" pitchFamily="2" charset="2"/>
              <a:buChar char="ü"/>
            </a:pPr>
            <a:endParaRPr lang="es-GT" sz="2800" b="1" dirty="0">
              <a:solidFill>
                <a:srgbClr val="5F2C09"/>
              </a:solidFill>
              <a:latin typeface="Source Sans Pro" panose="020B0503030403020204" pitchFamily="34" charset="0"/>
              <a:ea typeface="Source Sans Pro" panose="020B0503030403020204" pitchFamily="34" charset="0"/>
              <a:cs typeface="Cavolini" panose="03000502040302020204" pitchFamily="66" charset="0"/>
            </a:endParaRPr>
          </a:p>
          <a:p>
            <a:pPr marL="342900" indent="-342900">
              <a:buClr>
                <a:srgbClr val="C00000"/>
              </a:buClr>
              <a:buFont typeface="Wingdings" panose="05000000000000000000" pitchFamily="2" charset="2"/>
              <a:buChar char="ü"/>
            </a:pPr>
            <a:r>
              <a:rPr lang="es-GT" sz="2800" b="1" dirty="0">
                <a:solidFill>
                  <a:srgbClr val="492207"/>
                </a:solidFill>
                <a:latin typeface="Source Sans Pro" panose="020B0503030403020204" pitchFamily="34" charset="0"/>
                <a:ea typeface="Source Sans Pro" panose="020B0503030403020204" pitchFamily="34" charset="0"/>
                <a:cs typeface="Cavolini" panose="03000502040302020204" pitchFamily="66" charset="0"/>
              </a:rPr>
              <a:t>Utilización de diseño de investigación preexperimental.</a:t>
            </a:r>
            <a:endParaRPr lang="es-ES_tradnl" sz="2800" b="1" dirty="0">
              <a:solidFill>
                <a:srgbClr val="492207"/>
              </a:solidFill>
              <a:latin typeface="Source Sans Pro" panose="020B0503030403020204" pitchFamily="34" charset="0"/>
              <a:ea typeface="Source Sans Pro" panose="020B0503030403020204" pitchFamily="34" charset="0"/>
              <a:cs typeface="Cavolini" panose="03000502040302020204" pitchFamily="66" charset="0"/>
            </a:endParaRPr>
          </a:p>
        </p:txBody>
      </p:sp>
    </p:spTree>
    <p:extLst>
      <p:ext uri="{BB962C8B-B14F-4D97-AF65-F5344CB8AC3E}">
        <p14:creationId xmlns:p14="http://schemas.microsoft.com/office/powerpoint/2010/main" val="69028331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DC9D"/>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EF3D03-0BD6-FDAF-A44B-693C79B2DE3A}"/>
              </a:ext>
            </a:extLst>
          </p:cNvPr>
          <p:cNvSpPr/>
          <p:nvPr/>
        </p:nvSpPr>
        <p:spPr>
          <a:xfrm>
            <a:off x="674913" y="596535"/>
            <a:ext cx="10985863" cy="57491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624E2DE9-B6D3-B364-8907-99FC8B80B7EC}"/>
              </a:ext>
            </a:extLst>
          </p:cNvPr>
          <p:cNvSpPr/>
          <p:nvPr/>
        </p:nvSpPr>
        <p:spPr>
          <a:xfrm>
            <a:off x="522513" y="757648"/>
            <a:ext cx="10985863" cy="57491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Rectángulo 3">
            <a:extLst>
              <a:ext uri="{FF2B5EF4-FFF2-40B4-BE49-F238E27FC236}">
                <a16:creationId xmlns:a16="http://schemas.microsoft.com/office/drawing/2014/main" id="{1DA92DC5-E778-6A0E-1675-FFD010A5B874}"/>
              </a:ext>
            </a:extLst>
          </p:cNvPr>
          <p:cNvSpPr/>
          <p:nvPr/>
        </p:nvSpPr>
        <p:spPr>
          <a:xfrm>
            <a:off x="915850" y="355601"/>
            <a:ext cx="10203543" cy="1291771"/>
          </a:xfrm>
          <a:prstGeom prst="rect">
            <a:avLst/>
          </a:prstGeom>
          <a:solidFill>
            <a:srgbClr val="091839"/>
          </a:solidFill>
          <a:ln w="28575">
            <a:solidFill>
              <a:schemeClr val="bg1"/>
            </a:solidFill>
          </a:ln>
          <a:effectLst>
            <a:outerShdw blurRad="50800" dist="266700" dir="3000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b="1" dirty="0">
                <a:latin typeface="Source Sans Pro" panose="020B0503030403020204" pitchFamily="34" charset="0"/>
                <a:ea typeface="Source Sans Pro" panose="020B0503030403020204" pitchFamily="34" charset="0"/>
              </a:rPr>
              <a:t>CAPÍTULO II</a:t>
            </a:r>
            <a:endParaRPr lang="es-ES_tradnl" sz="3600" b="1" dirty="0">
              <a:latin typeface="Source Sans Pro" panose="020B0503030403020204" pitchFamily="34" charset="0"/>
              <a:ea typeface="Source Sans Pro" panose="020B0503030403020204" pitchFamily="34" charset="0"/>
            </a:endParaRPr>
          </a:p>
        </p:txBody>
      </p:sp>
      <p:sp>
        <p:nvSpPr>
          <p:cNvPr id="2" name="CuadroTexto 1">
            <a:extLst>
              <a:ext uri="{FF2B5EF4-FFF2-40B4-BE49-F238E27FC236}">
                <a16:creationId xmlns:a16="http://schemas.microsoft.com/office/drawing/2014/main" id="{96384BCB-8A44-300C-5EEF-7DAB1E553E1F}"/>
              </a:ext>
            </a:extLst>
          </p:cNvPr>
          <p:cNvSpPr txBox="1"/>
          <p:nvPr/>
        </p:nvSpPr>
        <p:spPr>
          <a:xfrm>
            <a:off x="796834" y="1888306"/>
            <a:ext cx="10567852" cy="430887"/>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Tienda de ropa Niche abrió sus puertas en el 2016.</a:t>
            </a:r>
          </a:p>
        </p:txBody>
      </p:sp>
      <p:sp>
        <p:nvSpPr>
          <p:cNvPr id="7" name="CuadroTexto 6">
            <a:extLst>
              <a:ext uri="{FF2B5EF4-FFF2-40B4-BE49-F238E27FC236}">
                <a16:creationId xmlns:a16="http://schemas.microsoft.com/office/drawing/2014/main" id="{2A9811C3-1A4B-9F1E-A153-1EBEC25C3D0E}"/>
              </a:ext>
            </a:extLst>
          </p:cNvPr>
          <p:cNvSpPr txBox="1"/>
          <p:nvPr/>
        </p:nvSpPr>
        <p:spPr>
          <a:xfrm>
            <a:off x="731518" y="5865344"/>
            <a:ext cx="10567852" cy="430887"/>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La publicidad tiene por objetivo dar a conocer un producto o una empresa como tal.</a:t>
            </a:r>
            <a:endParaRPr lang="es-ES_tradnl" sz="2200" dirty="0">
              <a:latin typeface="Source Sans Pro" panose="020B0503030403020204" pitchFamily="34" charset="0"/>
              <a:ea typeface="Source Sans Pro" panose="020B0503030403020204" pitchFamily="34" charset="0"/>
            </a:endParaRPr>
          </a:p>
        </p:txBody>
      </p:sp>
      <p:sp>
        <p:nvSpPr>
          <p:cNvPr id="8" name="CuadroTexto 7">
            <a:extLst>
              <a:ext uri="{FF2B5EF4-FFF2-40B4-BE49-F238E27FC236}">
                <a16:creationId xmlns:a16="http://schemas.microsoft.com/office/drawing/2014/main" id="{B82918BE-315F-95E7-C2AB-375042914679}"/>
              </a:ext>
            </a:extLst>
          </p:cNvPr>
          <p:cNvSpPr txBox="1"/>
          <p:nvPr/>
        </p:nvSpPr>
        <p:spPr>
          <a:xfrm>
            <a:off x="796833" y="2314406"/>
            <a:ext cx="10567852" cy="769441"/>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Las ventas en línea tanto el vendedor como el comprador se comunican de manera remota.</a:t>
            </a:r>
            <a:endParaRPr lang="es-ES_tradnl" sz="2200" dirty="0">
              <a:latin typeface="Source Sans Pro" panose="020B0503030403020204" pitchFamily="34" charset="0"/>
              <a:ea typeface="Source Sans Pro" panose="020B0503030403020204" pitchFamily="34" charset="0"/>
            </a:endParaRPr>
          </a:p>
        </p:txBody>
      </p:sp>
      <p:sp>
        <p:nvSpPr>
          <p:cNvPr id="9" name="CuadroTexto 8">
            <a:extLst>
              <a:ext uri="{FF2B5EF4-FFF2-40B4-BE49-F238E27FC236}">
                <a16:creationId xmlns:a16="http://schemas.microsoft.com/office/drawing/2014/main" id="{2540029F-E79D-FEB4-844F-2BA6C6DAB4E7}"/>
              </a:ext>
            </a:extLst>
          </p:cNvPr>
          <p:cNvSpPr txBox="1"/>
          <p:nvPr/>
        </p:nvSpPr>
        <p:spPr>
          <a:xfrm>
            <a:off x="796833" y="3458368"/>
            <a:ext cx="10567852" cy="769441"/>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Las ganancias pueden incrementarse dentro de una empresa implementando nuevos métodos de ventas y llevan un proceso.</a:t>
            </a:r>
          </a:p>
        </p:txBody>
      </p:sp>
      <p:sp>
        <p:nvSpPr>
          <p:cNvPr id="10" name="CuadroTexto 9">
            <a:extLst>
              <a:ext uri="{FF2B5EF4-FFF2-40B4-BE49-F238E27FC236}">
                <a16:creationId xmlns:a16="http://schemas.microsoft.com/office/drawing/2014/main" id="{EFC202B0-4F5A-3BCA-2685-1B35D17C4007}"/>
              </a:ext>
            </a:extLst>
          </p:cNvPr>
          <p:cNvSpPr txBox="1"/>
          <p:nvPr/>
        </p:nvSpPr>
        <p:spPr>
          <a:xfrm>
            <a:off x="796833" y="4279146"/>
            <a:ext cx="10567852" cy="769441"/>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Las promociones se ven implicadas directamente en un productos para darlo a conocer.</a:t>
            </a:r>
          </a:p>
        </p:txBody>
      </p:sp>
      <p:sp>
        <p:nvSpPr>
          <p:cNvPr id="11" name="CuadroTexto 10">
            <a:extLst>
              <a:ext uri="{FF2B5EF4-FFF2-40B4-BE49-F238E27FC236}">
                <a16:creationId xmlns:a16="http://schemas.microsoft.com/office/drawing/2014/main" id="{B61A4307-0712-DE15-F8B1-0E990AC6E305}"/>
              </a:ext>
            </a:extLst>
          </p:cNvPr>
          <p:cNvSpPr txBox="1"/>
          <p:nvPr/>
        </p:nvSpPr>
        <p:spPr>
          <a:xfrm>
            <a:off x="796833" y="5043810"/>
            <a:ext cx="10567852" cy="769441"/>
          </a:xfrm>
          <a:prstGeom prst="rect">
            <a:avLst/>
          </a:prstGeom>
          <a:noFill/>
        </p:spPr>
        <p:txBody>
          <a:bodyPr wrap="square" rtlCol="0">
            <a:spAutoFit/>
          </a:bodyPr>
          <a:lstStyle/>
          <a:p>
            <a:pPr marL="342900" indent="-342900">
              <a:buFont typeface="Arial" panose="020B0604020202020204" pitchFamily="34" charset="0"/>
              <a:buChar char="•"/>
            </a:pPr>
            <a:r>
              <a:rPr lang="es-GT" sz="2200" dirty="0">
                <a:latin typeface="Source Sans Pro" panose="020B0503030403020204" pitchFamily="34" charset="0"/>
                <a:ea typeface="Source Sans Pro" panose="020B0503030403020204" pitchFamily="34" charset="0"/>
                <a:cs typeface="Arial" panose="020B0604020202020204" pitchFamily="34" charset="0"/>
              </a:rPr>
              <a:t>Expansión de mercado consiste en llegar a nuevos destinos en los cuales no se tiene conocimiento de la empresa.</a:t>
            </a:r>
          </a:p>
        </p:txBody>
      </p:sp>
      <p:sp>
        <p:nvSpPr>
          <p:cNvPr id="12" name="CuadroTexto 11">
            <a:extLst>
              <a:ext uri="{FF2B5EF4-FFF2-40B4-BE49-F238E27FC236}">
                <a16:creationId xmlns:a16="http://schemas.microsoft.com/office/drawing/2014/main" id="{7CA58D6C-018C-3F64-D2DF-71E44F017625}"/>
              </a:ext>
            </a:extLst>
          </p:cNvPr>
          <p:cNvSpPr txBox="1"/>
          <p:nvPr/>
        </p:nvSpPr>
        <p:spPr>
          <a:xfrm>
            <a:off x="1105986" y="3035171"/>
            <a:ext cx="5701297" cy="430887"/>
          </a:xfrm>
          <a:prstGeom prst="rect">
            <a:avLst/>
          </a:prstGeom>
          <a:noFill/>
        </p:spPr>
        <p:txBody>
          <a:bodyPr wrap="square" rtlCol="0">
            <a:spAutoFit/>
          </a:bodyPr>
          <a:lstStyle/>
          <a:p>
            <a:pPr marL="800100" lvl="1" indent="-342900">
              <a:buFont typeface="Wingdings" panose="05000000000000000000" pitchFamily="2" charset="2"/>
              <a:buChar char="ü"/>
            </a:pPr>
            <a:r>
              <a:rPr lang="es-GT" sz="2200" dirty="0">
                <a:latin typeface="Source Sans Pro" panose="020B0503030403020204" pitchFamily="34" charset="0"/>
                <a:ea typeface="Source Sans Pro" panose="020B0503030403020204" pitchFamily="34" charset="0"/>
                <a:cs typeface="Arial" panose="020B0604020202020204" pitchFamily="34" charset="0"/>
              </a:rPr>
              <a:t>Redes sociales, marketplace, sitios web</a:t>
            </a:r>
            <a:endParaRPr lang="es-ES_tradnl" sz="2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1166608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656</Words>
  <Application>Microsoft Office PowerPoint</Application>
  <PresentationFormat>Panorámica</PresentationFormat>
  <Paragraphs>63</Paragraphs>
  <Slides>10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Arial</vt:lpstr>
      <vt:lpstr>Calibri</vt:lpstr>
      <vt:lpstr>Calibri Light</vt:lpstr>
      <vt:lpstr>Cavolini</vt:lpstr>
      <vt:lpstr>Dreaming Outloud Pro</vt:lpstr>
      <vt:lpstr>Source Sans Pro</vt:lpstr>
      <vt:lpstr>Times New Roman</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1710169 - JORGE ALEXANDER GARCIA MORALES</dc:creator>
  <cp:lastModifiedBy>1710169 - JORGE ALEXANDER GARCIA MORALES</cp:lastModifiedBy>
  <cp:revision>8</cp:revision>
  <dcterms:created xsi:type="dcterms:W3CDTF">2022-06-02T19:14:37Z</dcterms:created>
  <dcterms:modified xsi:type="dcterms:W3CDTF">2022-06-04T01:24:20Z</dcterms:modified>
</cp:coreProperties>
</file>