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0" r:id="rId3"/>
    <p:sldId id="284" r:id="rId4"/>
    <p:sldId id="285" r:id="rId5"/>
    <p:sldId id="286" r:id="rId6"/>
    <p:sldId id="275" r:id="rId7"/>
    <p:sldId id="287" r:id="rId8"/>
    <p:sldId id="288" r:id="rId9"/>
    <p:sldId id="289" r:id="rId10"/>
    <p:sldId id="276" r:id="rId11"/>
    <p:sldId id="271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7BCED4-FE5C-455B-9D6D-A12DE0E08097}"/>
              </a:ext>
            </a:extLst>
          </p:cNvPr>
          <p:cNvSpPr txBox="1"/>
          <p:nvPr/>
        </p:nvSpPr>
        <p:spPr>
          <a:xfrm>
            <a:off x="2529016" y="1339504"/>
            <a:ext cx="6985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mtClean="0"/>
              <a:t>프로젝트 명</a:t>
            </a:r>
            <a:endParaRPr lang="ko-KR" alt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7BCED4-FE5C-455B-9D6D-A12DE0E08097}"/>
              </a:ext>
            </a:extLst>
          </p:cNvPr>
          <p:cNvSpPr txBox="1"/>
          <p:nvPr/>
        </p:nvSpPr>
        <p:spPr>
          <a:xfrm>
            <a:off x="6787978" y="4696422"/>
            <a:ext cx="402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/>
              <a:t>2014301001</a:t>
            </a:r>
          </a:p>
          <a:p>
            <a:pPr algn="r"/>
            <a:r>
              <a:rPr lang="ko-KR" altLang="en-US" sz="3000" b="1" dirty="0" smtClean="0"/>
              <a:t>컴퓨터과학과</a:t>
            </a:r>
            <a:r>
              <a:rPr lang="ko-KR" altLang="en-US" sz="3000" b="1" dirty="0" smtClean="0"/>
              <a:t> 강민승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BAEB3C-13B9-4086-95C4-EA150D078E27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73B1978-F5AE-4A0B-A154-2ABFE387ED9E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E380D1-B8F8-4930-9842-117F6B9A601B}"/>
              </a:ext>
            </a:extLst>
          </p:cNvPr>
          <p:cNvSpPr txBox="1"/>
          <p:nvPr/>
        </p:nvSpPr>
        <p:spPr>
          <a:xfrm>
            <a:off x="293611" y="200987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</a:t>
            </a:r>
            <a:r>
              <a:rPr lang="ko-KR" altLang="en-US" sz="4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결론</a:t>
            </a:r>
            <a:endParaRPr lang="ko-KR" altLang="en-US" sz="4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E62F33E-0492-4C72-AD1A-260DBAB5BB5C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1314F20-10C7-42EA-8D1D-776B5F74146A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BC958D-9AD4-4ED2-A021-4F15BCD631D1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9AFF42-5FDE-4575-BC41-B509D78F7FD7}"/>
              </a:ext>
            </a:extLst>
          </p:cNvPr>
          <p:cNvSpPr txBox="1"/>
          <p:nvPr/>
        </p:nvSpPr>
        <p:spPr>
          <a:xfrm>
            <a:off x="293611" y="962179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Analysis conclusion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1" y="1387656"/>
            <a:ext cx="6134100" cy="5200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9FBE048-C3A0-4CDC-B666-2AE7F11F67C7}"/>
              </a:ext>
            </a:extLst>
          </p:cNvPr>
          <p:cNvSpPr/>
          <p:nvPr/>
        </p:nvSpPr>
        <p:spPr>
          <a:xfrm>
            <a:off x="6485709" y="1387656"/>
            <a:ext cx="5165812" cy="520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6582357" y="2095155"/>
            <a:ext cx="4972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 smtClean="0"/>
              <a:t>취준생이</a:t>
            </a:r>
            <a:r>
              <a:rPr lang="ko-KR" altLang="en-US" sz="2400" dirty="0" smtClean="0"/>
              <a:t> 작성한 글 중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ㅜㅜ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ㅠㅠ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를 많이 쓴 해보다 상대적으로 적게 쓴 해에 고용률이 높게 나타났다</a:t>
            </a:r>
            <a:r>
              <a:rPr lang="en-US" altLang="ko-KR" sz="2400" dirty="0" smtClean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눈물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힘듦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등의 감정을 나타내는 의태어인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ㅜㅜ</a:t>
            </a:r>
            <a:r>
              <a:rPr lang="en-US" altLang="ko-KR" sz="2400" dirty="0"/>
              <a:t>’</a:t>
            </a:r>
            <a:r>
              <a:rPr lang="ko-KR" altLang="en-US" sz="2400" dirty="0"/>
              <a:t>와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ㅠㅠ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를 상대적으로 덜 썼던 해의 고용률이 높게 나왔다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결론적으로 그러한 감정을 더욱 잘 참고 견뎌 낸 해에는 취직에 더 많이 성공했다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4824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A7FA83-7E39-4230-8628-FD5A01B0D241}"/>
              </a:ext>
            </a:extLst>
          </p:cNvPr>
          <p:cNvSpPr txBox="1"/>
          <p:nvPr/>
        </p:nvSpPr>
        <p:spPr>
          <a:xfrm>
            <a:off x="1452880" y="150368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“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F132B4-F2A0-4426-89D3-6C179D25FB7C}"/>
              </a:ext>
            </a:extLst>
          </p:cNvPr>
          <p:cNvSpPr txBox="1"/>
          <p:nvPr/>
        </p:nvSpPr>
        <p:spPr>
          <a:xfrm rot="10800000">
            <a:off x="10007600" y="402336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“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A911C3-A266-478C-828D-227FC2D2A149}"/>
              </a:ext>
            </a:extLst>
          </p:cNvPr>
          <p:cNvSpPr txBox="1"/>
          <p:nvPr/>
        </p:nvSpPr>
        <p:spPr>
          <a:xfrm>
            <a:off x="2253099" y="2434913"/>
            <a:ext cx="78838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프로젝트간</a:t>
            </a:r>
            <a:endParaRPr lang="en-US" altLang="ko-KR" sz="66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6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문제점과 </a:t>
            </a:r>
            <a:r>
              <a:rPr lang="ko-KR" altLang="en-US" sz="66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해결방법</a:t>
            </a:r>
          </a:p>
        </p:txBody>
      </p:sp>
    </p:spTree>
    <p:extLst>
      <p:ext uri="{BB962C8B-B14F-4D97-AF65-F5344CB8AC3E}">
        <p14:creationId xmlns:p14="http://schemas.microsoft.com/office/powerpoint/2010/main" val="3437970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3C3D46"/>
                </a:solidFill>
              </a:rPr>
              <a:t>Thank You </a:t>
            </a:r>
            <a:r>
              <a:rPr lang="en-US" altLang="ko-KR" sz="6000" b="1" dirty="0">
                <a:solidFill>
                  <a:srgbClr val="3C3D46"/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rgbClr val="3C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26" y="245924"/>
            <a:ext cx="4955429" cy="6146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D86EC7-B274-4479-92E8-B01B12189358}"/>
              </a:ext>
            </a:extLst>
          </p:cNvPr>
          <p:cNvSpPr txBox="1"/>
          <p:nvPr/>
        </p:nvSpPr>
        <p:spPr>
          <a:xfrm>
            <a:off x="1370289" y="516723"/>
            <a:ext cx="417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of 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139591D-8CEE-4150-90ED-AB2B2074531B}"/>
              </a:ext>
            </a:extLst>
          </p:cNvPr>
          <p:cNvGrpSpPr/>
          <p:nvPr/>
        </p:nvGrpSpPr>
        <p:grpSpPr>
          <a:xfrm>
            <a:off x="848225" y="1892154"/>
            <a:ext cx="5556965" cy="523220"/>
            <a:chOff x="686289" y="1796902"/>
            <a:chExt cx="5556965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9BF4019-7159-4D3B-888E-C09F8960CB43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8192D91-470E-4517-9E22-0C9F378A70A0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0CFBE62-71F9-422A-BA57-FE223CABECC2}"/>
                </a:ext>
              </a:extLst>
            </p:cNvPr>
            <p:cNvSpPr txBox="1"/>
            <p:nvPr/>
          </p:nvSpPr>
          <p:spPr>
            <a:xfrm>
              <a:off x="1605446" y="1796902"/>
              <a:ext cx="4637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주제 선정 이유와 목적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28B2743-8DD0-4DE8-BE34-BD8E607BD6AB}"/>
              </a:ext>
            </a:extLst>
          </p:cNvPr>
          <p:cNvGrpSpPr/>
          <p:nvPr/>
        </p:nvGrpSpPr>
        <p:grpSpPr>
          <a:xfrm>
            <a:off x="854124" y="2559374"/>
            <a:ext cx="3024220" cy="523220"/>
            <a:chOff x="686289" y="1796902"/>
            <a:chExt cx="3024220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8878EA-95A8-4F42-8649-9DA27E2D6B9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3905EA5-DE99-4B9C-845E-2CB64EEA645A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7EE355B-8AF1-4E27-AB01-B557B507F51C}"/>
                </a:ext>
              </a:extLst>
            </p:cNvPr>
            <p:cNvSpPr txBox="1"/>
            <p:nvPr/>
          </p:nvSpPr>
          <p:spPr>
            <a:xfrm>
              <a:off x="1605446" y="1796902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학습 내용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D98F8AF-CAD6-4DBF-A821-3174B1C8D247}"/>
              </a:ext>
            </a:extLst>
          </p:cNvPr>
          <p:cNvGrpSpPr/>
          <p:nvPr/>
        </p:nvGrpSpPr>
        <p:grpSpPr>
          <a:xfrm>
            <a:off x="854124" y="3216706"/>
            <a:ext cx="4508601" cy="523220"/>
            <a:chOff x="686289" y="1796902"/>
            <a:chExt cx="4508601" cy="52322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F67DF95-220F-4D10-807C-40CAD8881AE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1C42E44-40B3-4F49-89AA-7F9EE3133AE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091C052-BD15-4C37-814D-262AD23C56CE}"/>
                </a:ext>
              </a:extLst>
            </p:cNvPr>
            <p:cNvSpPr txBox="1"/>
            <p:nvPr/>
          </p:nvSpPr>
          <p:spPr>
            <a:xfrm>
              <a:off x="1605446" y="1796902"/>
              <a:ext cx="3589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데이터 수집 방법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DD98F8AF-CAD6-4DBF-A821-3174B1C8D247}"/>
              </a:ext>
            </a:extLst>
          </p:cNvPr>
          <p:cNvGrpSpPr/>
          <p:nvPr/>
        </p:nvGrpSpPr>
        <p:grpSpPr>
          <a:xfrm>
            <a:off x="854124" y="3883926"/>
            <a:ext cx="3024220" cy="523220"/>
            <a:chOff x="686289" y="1796902"/>
            <a:chExt cx="3024220" cy="5232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BF67DF95-220F-4D10-807C-40CAD8881AE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1C42E44-40B3-4F49-89AA-7F9EE3133AE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091C052-BD15-4C37-814D-262AD23C56CE}"/>
                </a:ext>
              </a:extLst>
            </p:cNvPr>
            <p:cNvSpPr txBox="1"/>
            <p:nvPr/>
          </p:nvSpPr>
          <p:spPr>
            <a:xfrm>
              <a:off x="1605446" y="1796902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코드 요약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D98F8AF-CAD6-4DBF-A821-3174B1C8D247}"/>
              </a:ext>
            </a:extLst>
          </p:cNvPr>
          <p:cNvGrpSpPr/>
          <p:nvPr/>
        </p:nvGrpSpPr>
        <p:grpSpPr>
          <a:xfrm>
            <a:off x="854124" y="4558103"/>
            <a:ext cx="3024220" cy="523220"/>
            <a:chOff x="686289" y="1796902"/>
            <a:chExt cx="3024220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F67DF95-220F-4D10-807C-40CAD8881AE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1C42E44-40B3-4F49-89AA-7F9EE3133AE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091C052-BD15-4C37-814D-262AD23C56CE}"/>
                </a:ext>
              </a:extLst>
            </p:cNvPr>
            <p:cNvSpPr txBox="1"/>
            <p:nvPr/>
          </p:nvSpPr>
          <p:spPr>
            <a:xfrm>
              <a:off x="1605446" y="1796902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분석 결론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D98F8AF-CAD6-4DBF-A821-3174B1C8D247}"/>
              </a:ext>
            </a:extLst>
          </p:cNvPr>
          <p:cNvGrpSpPr/>
          <p:nvPr/>
        </p:nvGrpSpPr>
        <p:grpSpPr>
          <a:xfrm>
            <a:off x="848225" y="5232280"/>
            <a:ext cx="7124702" cy="523220"/>
            <a:chOff x="686289" y="1796902"/>
            <a:chExt cx="7124702" cy="52322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BF67DF95-220F-4D10-807C-40CAD8881AE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1C42E44-40B3-4F49-89AA-7F9EE3133AE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006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091C052-BD15-4C37-814D-262AD23C56CE}"/>
                </a:ext>
              </a:extLst>
            </p:cNvPr>
            <p:cNvSpPr txBox="1"/>
            <p:nvPr/>
          </p:nvSpPr>
          <p:spPr>
            <a:xfrm>
              <a:off x="1605446" y="1796902"/>
              <a:ext cx="6205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프로젝트간 문제점과 해결방법</a:t>
              </a:r>
              <a:endParaRPr lang="ko-KR" altLang="en-US" sz="2800" spc="6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926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6657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선정 이유와 목적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xmlns="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xmlns="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75C16A2C-81ED-459A-A1AA-CB6C35AB8262}"/>
              </a:ext>
            </a:extLst>
          </p:cNvPr>
          <p:cNvSpPr txBox="1"/>
          <p:nvPr/>
        </p:nvSpPr>
        <p:spPr>
          <a:xfrm>
            <a:off x="293611" y="962179"/>
            <a:ext cx="343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Reason for selecting a topic and purpose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8" y="1551710"/>
            <a:ext cx="6887740" cy="1544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19" y="2188195"/>
            <a:ext cx="7020431" cy="16276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827" y="2909682"/>
            <a:ext cx="5527793" cy="1542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93" y="3510102"/>
            <a:ext cx="6023491" cy="1864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366" y="1943607"/>
            <a:ext cx="7014919" cy="1733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039" y="2528385"/>
            <a:ext cx="5660852" cy="19402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987" y="3203519"/>
            <a:ext cx="6262778" cy="17385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496" y="4066820"/>
            <a:ext cx="6684557" cy="18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내용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xmlns="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xmlns="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75C16A2C-81ED-459A-A1AA-CB6C35AB8262}"/>
              </a:ext>
            </a:extLst>
          </p:cNvPr>
          <p:cNvSpPr txBox="1"/>
          <p:nvPr/>
        </p:nvSpPr>
        <p:spPr>
          <a:xfrm>
            <a:off x="293611" y="96217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Learning contents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D0C07FE-4C3F-49FD-825C-5900ECE0DAC0}"/>
              </a:ext>
            </a:extLst>
          </p:cNvPr>
          <p:cNvSpPr txBox="1"/>
          <p:nvPr/>
        </p:nvSpPr>
        <p:spPr>
          <a:xfrm>
            <a:off x="1094345" y="2039397"/>
            <a:ext cx="34229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Chrome Browser</a:t>
            </a: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조작을 통한 특정 웹 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페이지의 데이터를 </a:t>
            </a:r>
            <a:r>
              <a:rPr lang="ko-KR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크롤링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7523C5-EF77-4960-ACE1-CE4E9EE97800}"/>
              </a:ext>
            </a:extLst>
          </p:cNvPr>
          <p:cNvSpPr txBox="1"/>
          <p:nvPr/>
        </p:nvSpPr>
        <p:spPr>
          <a:xfrm>
            <a:off x="4505636" y="1731620"/>
            <a:ext cx="31165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XML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파일에서 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원하는 데이터를 손쉽게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Parsing</a:t>
            </a:r>
          </a:p>
          <a:p>
            <a:pPr algn="ctr"/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원하는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를 가지고 올 때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가지고 있는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로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더 자세한 정보를 얻을 수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6C02709-2F0D-42E4-AB47-93A7824D831F}"/>
              </a:ext>
            </a:extLst>
          </p:cNvPr>
          <p:cNvSpPr txBox="1"/>
          <p:nvPr/>
        </p:nvSpPr>
        <p:spPr>
          <a:xfrm>
            <a:off x="7920945" y="1885508"/>
            <a:ext cx="28424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자료를 차트나 플롯으로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시각화하는 패키지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정형화된 차트나 플롯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외에도 다양한 시각화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기능을 제공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xmlns="" id="{52C1CE24-2074-496E-9644-1E64D7D7B864}"/>
              </a:ext>
            </a:extLst>
          </p:cNvPr>
          <p:cNvSpPr/>
          <p:nvPr/>
        </p:nvSpPr>
        <p:spPr>
          <a:xfrm>
            <a:off x="1542496" y="4570619"/>
            <a:ext cx="2526687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xmlns="" id="{D876B8A3-1D31-4696-A653-15927E532686}"/>
              </a:ext>
            </a:extLst>
          </p:cNvPr>
          <p:cNvSpPr/>
          <p:nvPr/>
        </p:nvSpPr>
        <p:spPr>
          <a:xfrm>
            <a:off x="4800572" y="4528053"/>
            <a:ext cx="2526687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xmlns="" id="{49EE2FC6-91DC-4364-8ED9-F82C069650C4}"/>
              </a:ext>
            </a:extLst>
          </p:cNvPr>
          <p:cNvSpPr/>
          <p:nvPr/>
        </p:nvSpPr>
        <p:spPr>
          <a:xfrm>
            <a:off x="8058648" y="4570619"/>
            <a:ext cx="2526687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F08DF2-6719-4274-8C91-B0F1856A396A}"/>
              </a:ext>
            </a:extLst>
          </p:cNvPr>
          <p:cNvSpPr txBox="1"/>
          <p:nvPr/>
        </p:nvSpPr>
        <p:spPr>
          <a:xfrm>
            <a:off x="1601825" y="4722678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/>
              <a:t>selenium</a:t>
            </a:r>
            <a:endParaRPr lang="ko-KR" altLang="en-US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993D63B-2C21-4152-A65F-E93305AD7BDA}"/>
              </a:ext>
            </a:extLst>
          </p:cNvPr>
          <p:cNvSpPr txBox="1"/>
          <p:nvPr/>
        </p:nvSpPr>
        <p:spPr>
          <a:xfrm>
            <a:off x="4753300" y="4876567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/>
              <a:t>BeautifulSoup</a:t>
            </a:r>
            <a:endParaRPr lang="ko-KR" alt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26B12DD-03F9-4745-8B6C-447FC8D84449}"/>
              </a:ext>
            </a:extLst>
          </p:cNvPr>
          <p:cNvSpPr txBox="1"/>
          <p:nvPr/>
        </p:nvSpPr>
        <p:spPr>
          <a:xfrm>
            <a:off x="8024340" y="4722678"/>
            <a:ext cx="263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/>
              <a:t>matplotlib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6888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5141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 방법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xmlns="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xmlns="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75C16A2C-81ED-459A-A1AA-CB6C35AB8262}"/>
              </a:ext>
            </a:extLst>
          </p:cNvPr>
          <p:cNvSpPr txBox="1"/>
          <p:nvPr/>
        </p:nvSpPr>
        <p:spPr>
          <a:xfrm>
            <a:off x="293611" y="962179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ata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collection methods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8D0C07FE-4C3F-49FD-825C-5900ECE0DAC0}"/>
              </a:ext>
            </a:extLst>
          </p:cNvPr>
          <p:cNvSpPr txBox="1"/>
          <p:nvPr/>
        </p:nvSpPr>
        <p:spPr>
          <a:xfrm>
            <a:off x="1062415" y="2039397"/>
            <a:ext cx="34868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</a:rPr>
              <a:t>Webdriver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와 함께 사용하여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정보를 얻고자 하는 웹 페이지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에 접근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을 입력하여 원하는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웹 페이지를 자동으로 테스트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xmlns="" id="{E87523C5-EF77-4960-ACE1-CE4E9EE97800}"/>
              </a:ext>
            </a:extLst>
          </p:cNvPr>
          <p:cNvSpPr txBox="1"/>
          <p:nvPr/>
        </p:nvSpPr>
        <p:spPr>
          <a:xfrm>
            <a:off x="4600213" y="2193285"/>
            <a:ext cx="2927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웹 페이지의 개발자 환경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XML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파일에서 자신이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원하는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의 정보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파싱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xmlns="" id="{56C02709-2F0D-42E4-AB47-93A7824D831F}"/>
              </a:ext>
            </a:extLst>
          </p:cNvPr>
          <p:cNvSpPr txBox="1"/>
          <p:nvPr/>
        </p:nvSpPr>
        <p:spPr>
          <a:xfrm>
            <a:off x="7976911" y="2347172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통계청 오픈 데이터 중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연도별 고용률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취업률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데이터를 얻음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9" name="양쪽 대괄호 358">
            <a:extLst>
              <a:ext uri="{FF2B5EF4-FFF2-40B4-BE49-F238E27FC236}">
                <a16:creationId xmlns:a16="http://schemas.microsoft.com/office/drawing/2014/main" xmlns="" id="{52C1CE24-2074-496E-9644-1E64D7D7B864}"/>
              </a:ext>
            </a:extLst>
          </p:cNvPr>
          <p:cNvSpPr/>
          <p:nvPr/>
        </p:nvSpPr>
        <p:spPr>
          <a:xfrm>
            <a:off x="1542496" y="4570619"/>
            <a:ext cx="2526687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양쪽 대괄호 359">
            <a:extLst>
              <a:ext uri="{FF2B5EF4-FFF2-40B4-BE49-F238E27FC236}">
                <a16:creationId xmlns:a16="http://schemas.microsoft.com/office/drawing/2014/main" xmlns="" id="{D876B8A3-1D31-4696-A653-15927E532686}"/>
              </a:ext>
            </a:extLst>
          </p:cNvPr>
          <p:cNvSpPr/>
          <p:nvPr/>
        </p:nvSpPr>
        <p:spPr>
          <a:xfrm>
            <a:off x="4800572" y="4528053"/>
            <a:ext cx="2526687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양쪽 대괄호 360">
            <a:extLst>
              <a:ext uri="{FF2B5EF4-FFF2-40B4-BE49-F238E27FC236}">
                <a16:creationId xmlns:a16="http://schemas.microsoft.com/office/drawing/2014/main" xmlns="" id="{49EE2FC6-91DC-4364-8ED9-F82C069650C4}"/>
              </a:ext>
            </a:extLst>
          </p:cNvPr>
          <p:cNvSpPr/>
          <p:nvPr/>
        </p:nvSpPr>
        <p:spPr>
          <a:xfrm>
            <a:off x="8058648" y="4570619"/>
            <a:ext cx="2526687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xmlns="" id="{47F08DF2-6719-4274-8C91-B0F1856A396A}"/>
              </a:ext>
            </a:extLst>
          </p:cNvPr>
          <p:cNvSpPr txBox="1"/>
          <p:nvPr/>
        </p:nvSpPr>
        <p:spPr>
          <a:xfrm>
            <a:off x="1601825" y="4722678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/>
              <a:t>selenium</a:t>
            </a:r>
            <a:endParaRPr lang="ko-KR" altLang="en-US" sz="4000" b="1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xmlns="" id="{9993D63B-2C21-4152-A65F-E93305AD7BDA}"/>
              </a:ext>
            </a:extLst>
          </p:cNvPr>
          <p:cNvSpPr txBox="1"/>
          <p:nvPr/>
        </p:nvSpPr>
        <p:spPr>
          <a:xfrm>
            <a:off x="4753300" y="4876567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/>
              <a:t>BeautifulSoup</a:t>
            </a:r>
            <a:endParaRPr lang="ko-KR" altLang="en-US" sz="2800" b="1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xmlns="" id="{F26B12DD-03F9-4745-8B6C-447FC8D84449}"/>
              </a:ext>
            </a:extLst>
          </p:cNvPr>
          <p:cNvSpPr txBox="1"/>
          <p:nvPr/>
        </p:nvSpPr>
        <p:spPr>
          <a:xfrm>
            <a:off x="8420282" y="4722678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통계청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5573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8A6E55F-ABF2-466A-AD8D-9D7DCD4CCBC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4ECB98-F6F6-4344-91EF-EBF5A25B2AAF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C060E5-FC95-4C3D-AE4F-83FCD38A1CA5}"/>
              </a:ext>
            </a:extLst>
          </p:cNvPr>
          <p:cNvSpPr txBox="1"/>
          <p:nvPr/>
        </p:nvSpPr>
        <p:spPr>
          <a:xfrm>
            <a:off x="293611" y="200987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요약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E9831A-F3B5-4AD6-9C0C-AF8B8BEC11FF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DD57EAF-3C0B-4EA2-BCD4-23D4F7D7DFE7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CD66C4-1A66-4D7F-BB0D-8B312D878F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C8F346-988C-4409-AC59-63B68F558A86}"/>
              </a:ext>
            </a:extLst>
          </p:cNvPr>
          <p:cNvSpPr txBox="1"/>
          <p:nvPr/>
        </p:nvSpPr>
        <p:spPr>
          <a:xfrm>
            <a:off x="293611" y="962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Code summary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xmlns="" id="{FCE13DCB-19F6-4FB9-B170-BD04603677C6}"/>
              </a:ext>
            </a:extLst>
          </p:cNvPr>
          <p:cNvSpPr/>
          <p:nvPr/>
        </p:nvSpPr>
        <p:spPr>
          <a:xfrm>
            <a:off x="619393" y="1711842"/>
            <a:ext cx="5196838" cy="8890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9FBE048-C3A0-4CDC-B666-2AE7F11F67C7}"/>
              </a:ext>
            </a:extLst>
          </p:cNvPr>
          <p:cNvSpPr/>
          <p:nvPr/>
        </p:nvSpPr>
        <p:spPr>
          <a:xfrm>
            <a:off x="6485709" y="2484118"/>
            <a:ext cx="5165812" cy="3778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6582357" y="2665392"/>
            <a:ext cx="4972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/>
              <a:t>정보를 얻고자 하는 웹 페이지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즉 정보를 얻고자 하는 카페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취업뽀개기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의 게시판 중 하나인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신입 </a:t>
            </a:r>
            <a:r>
              <a:rPr lang="ko-KR" altLang="en-US" sz="2400" dirty="0" err="1" smtClean="0"/>
              <a:t>취준생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Q&amp;A’ </a:t>
            </a:r>
            <a:r>
              <a:rPr lang="ko-KR" altLang="en-US" sz="2400" dirty="0" smtClean="0"/>
              <a:t>게시판의 링크 값과 해당 게시판 페이지 링크 값을 얻는다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각 항목마다 고유의 링크 값을 가지고 있으며 </a:t>
            </a:r>
            <a:r>
              <a:rPr lang="en-US" altLang="ko-KR" sz="2400" dirty="0" smtClean="0"/>
              <a:t>selenium </a:t>
            </a:r>
            <a:r>
              <a:rPr lang="ko-KR" altLang="en-US" sz="2400" dirty="0" smtClean="0"/>
              <a:t>라이브러리를 통해 고유 링크 값을 자동 </a:t>
            </a:r>
            <a:r>
              <a:rPr lang="ko-KR" altLang="en-US" sz="2400" dirty="0" err="1" smtClean="0"/>
              <a:t>테스팅하며</a:t>
            </a:r>
            <a:r>
              <a:rPr lang="ko-KR" altLang="en-US" sz="2400" dirty="0" smtClean="0"/>
              <a:t> 접근한다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6" y="3311886"/>
            <a:ext cx="5829300" cy="2200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1371226" y="1802412"/>
            <a:ext cx="40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Selenium </a:t>
            </a:r>
            <a:r>
              <a:rPr lang="ko-KR" altLang="en-US" sz="2000" dirty="0" smtClean="0"/>
              <a:t>라이브러리를 이</a:t>
            </a:r>
            <a:r>
              <a:rPr lang="ko-KR" altLang="en-US" sz="2000" dirty="0" smtClean="0"/>
              <a:t>용</a:t>
            </a:r>
            <a:r>
              <a:rPr lang="ko-KR" altLang="en-US" sz="2000" dirty="0" smtClean="0"/>
              <a:t>하여 </a:t>
            </a:r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웹 페이지 </a:t>
            </a:r>
            <a:r>
              <a:rPr lang="en-US" altLang="ko-KR" sz="2000" dirty="0" err="1" smtClean="0"/>
              <a:t>Crwaling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639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8A6E55F-ABF2-466A-AD8D-9D7DCD4CCBC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4ECB98-F6F6-4344-91EF-EBF5A25B2AAF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C060E5-FC95-4C3D-AE4F-83FCD38A1CA5}"/>
              </a:ext>
            </a:extLst>
          </p:cNvPr>
          <p:cNvSpPr txBox="1"/>
          <p:nvPr/>
        </p:nvSpPr>
        <p:spPr>
          <a:xfrm>
            <a:off x="293611" y="200987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요약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E9831A-F3B5-4AD6-9C0C-AF8B8BEC11FF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DD57EAF-3C0B-4EA2-BCD4-23D4F7D7DFE7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CD66C4-1A66-4D7F-BB0D-8B312D878F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C8F346-988C-4409-AC59-63B68F558A86}"/>
              </a:ext>
            </a:extLst>
          </p:cNvPr>
          <p:cNvSpPr txBox="1"/>
          <p:nvPr/>
        </p:nvSpPr>
        <p:spPr>
          <a:xfrm>
            <a:off x="293611" y="962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Code summary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xmlns="" id="{FCE13DCB-19F6-4FB9-B170-BD04603677C6}"/>
              </a:ext>
            </a:extLst>
          </p:cNvPr>
          <p:cNvSpPr/>
          <p:nvPr/>
        </p:nvSpPr>
        <p:spPr>
          <a:xfrm>
            <a:off x="619393" y="1711842"/>
            <a:ext cx="5196838" cy="8890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9FBE048-C3A0-4CDC-B666-2AE7F11F67C7}"/>
              </a:ext>
            </a:extLst>
          </p:cNvPr>
          <p:cNvSpPr/>
          <p:nvPr/>
        </p:nvSpPr>
        <p:spPr>
          <a:xfrm>
            <a:off x="6485709" y="2484118"/>
            <a:ext cx="5165812" cy="3778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6582357" y="3219246"/>
            <a:ext cx="497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/>
              <a:t>웹 페이지 개발자 환경에서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혹은 </a:t>
            </a:r>
            <a:r>
              <a:rPr lang="en-US" altLang="ko-KR" sz="2400" dirty="0" smtClean="0"/>
              <a:t>XML </a:t>
            </a:r>
            <a:r>
              <a:rPr lang="ko-KR" altLang="en-US" sz="2400" dirty="0" smtClean="0"/>
              <a:t>파일을 통해 원하는 데이터의 위치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태그를 파악한다</a:t>
            </a:r>
            <a:endParaRPr lang="en-US" altLang="ko-KR" sz="2400" dirty="0" smtClean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파악한 태그와 </a:t>
            </a:r>
            <a:r>
              <a:rPr lang="en-US" altLang="ko-KR" sz="2400" dirty="0" smtClean="0"/>
              <a:t>class </a:t>
            </a:r>
            <a:r>
              <a:rPr lang="ko-KR" altLang="en-US" sz="2400" dirty="0" smtClean="0"/>
              <a:t>값을 이용하여 접근하며 원하는 데이터를 </a:t>
            </a:r>
            <a:r>
              <a:rPr lang="en-US" altLang="ko-KR" sz="2400" dirty="0" smtClean="0"/>
              <a:t>parsing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1371226" y="1802412"/>
            <a:ext cx="40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/>
              <a:t>BeautifulSOUP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라이브러리를 이</a:t>
            </a:r>
            <a:r>
              <a:rPr lang="ko-KR" altLang="en-US" sz="2000" dirty="0" smtClean="0"/>
              <a:t>용</a:t>
            </a:r>
            <a:r>
              <a:rPr lang="ko-KR" altLang="en-US" sz="2000" dirty="0"/>
              <a:t>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Parsing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3" y="2691438"/>
            <a:ext cx="4972050" cy="2295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67" y="3158971"/>
            <a:ext cx="4695825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51" y="3614751"/>
            <a:ext cx="4752975" cy="2647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439" y="3033275"/>
            <a:ext cx="4448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7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8A6E55F-ABF2-466A-AD8D-9D7DCD4CCBC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4ECB98-F6F6-4344-91EF-EBF5A25B2AAF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C060E5-FC95-4C3D-AE4F-83FCD38A1CA5}"/>
              </a:ext>
            </a:extLst>
          </p:cNvPr>
          <p:cNvSpPr txBox="1"/>
          <p:nvPr/>
        </p:nvSpPr>
        <p:spPr>
          <a:xfrm>
            <a:off x="293611" y="200987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요약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E9831A-F3B5-4AD6-9C0C-AF8B8BEC11FF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DD57EAF-3C0B-4EA2-BCD4-23D4F7D7DFE7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CD66C4-1A66-4D7F-BB0D-8B312D878F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C8F346-988C-4409-AC59-63B68F558A86}"/>
              </a:ext>
            </a:extLst>
          </p:cNvPr>
          <p:cNvSpPr txBox="1"/>
          <p:nvPr/>
        </p:nvSpPr>
        <p:spPr>
          <a:xfrm>
            <a:off x="293611" y="962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Code summary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xmlns="" id="{FCE13DCB-19F6-4FB9-B170-BD04603677C6}"/>
              </a:ext>
            </a:extLst>
          </p:cNvPr>
          <p:cNvSpPr/>
          <p:nvPr/>
        </p:nvSpPr>
        <p:spPr>
          <a:xfrm>
            <a:off x="619393" y="1711842"/>
            <a:ext cx="5196838" cy="8890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9FBE048-C3A0-4CDC-B666-2AE7F11F67C7}"/>
              </a:ext>
            </a:extLst>
          </p:cNvPr>
          <p:cNvSpPr/>
          <p:nvPr/>
        </p:nvSpPr>
        <p:spPr>
          <a:xfrm>
            <a:off x="6485709" y="2484118"/>
            <a:ext cx="5165812" cy="3778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6582357" y="3403913"/>
            <a:ext cx="4972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/>
              <a:t>Crawling</a:t>
            </a:r>
            <a:r>
              <a:rPr lang="ko-KR" altLang="en-US" sz="2400" dirty="0" smtClean="0"/>
              <a:t>한 데이터를 정제 및 조합하여 </a:t>
            </a:r>
            <a:r>
              <a:rPr lang="en-US" altLang="ko-KR" sz="2400" dirty="0" smtClean="0"/>
              <a:t>csv </a:t>
            </a:r>
            <a:r>
              <a:rPr lang="ko-KR" altLang="en-US" sz="2400" dirty="0" smtClean="0"/>
              <a:t>파일을 생성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생성된 </a:t>
            </a:r>
            <a:r>
              <a:rPr lang="en-US" altLang="ko-KR" sz="2400" dirty="0" smtClean="0"/>
              <a:t>csv </a:t>
            </a:r>
            <a:r>
              <a:rPr lang="ko-KR" altLang="en-US" sz="2400" dirty="0" smtClean="0"/>
              <a:t>파일에서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ㅜㅜ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ㅠㅠ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를 포함하고 있는 데이터를 </a:t>
            </a:r>
            <a:r>
              <a:rPr lang="ko-KR" altLang="en-US" sz="2400" dirty="0" err="1" smtClean="0"/>
              <a:t>카운팅</a:t>
            </a:r>
            <a:endParaRPr lang="en-US" altLang="ko-KR" sz="2400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2264865" y="1805324"/>
            <a:ext cx="1905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dirty="0" smtClean="0"/>
              <a:t>!</a:t>
            </a:r>
            <a:r>
              <a:rPr lang="ko-KR" altLang="en-US" sz="4800" dirty="0" smtClean="0"/>
              <a:t>핵심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8" y="3173259"/>
            <a:ext cx="5400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6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8A6E55F-ABF2-466A-AD8D-9D7DCD4CCBC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4ECB98-F6F6-4344-91EF-EBF5A25B2AAF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C060E5-FC95-4C3D-AE4F-83FCD38A1CA5}"/>
              </a:ext>
            </a:extLst>
          </p:cNvPr>
          <p:cNvSpPr txBox="1"/>
          <p:nvPr/>
        </p:nvSpPr>
        <p:spPr>
          <a:xfrm>
            <a:off x="293611" y="200987"/>
            <a:ext cx="2983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요약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E9831A-F3B5-4AD6-9C0C-AF8B8BEC11FF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DD57EAF-3C0B-4EA2-BCD4-23D4F7D7DFE7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CD66C4-1A66-4D7F-BB0D-8B312D878F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spc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C8F346-988C-4409-AC59-63B68F558A86}"/>
              </a:ext>
            </a:extLst>
          </p:cNvPr>
          <p:cNvSpPr txBox="1"/>
          <p:nvPr/>
        </p:nvSpPr>
        <p:spPr>
          <a:xfrm>
            <a:off x="293611" y="962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Code summary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xmlns="" id="{FCE13DCB-19F6-4FB9-B170-BD04603677C6}"/>
              </a:ext>
            </a:extLst>
          </p:cNvPr>
          <p:cNvSpPr/>
          <p:nvPr/>
        </p:nvSpPr>
        <p:spPr>
          <a:xfrm>
            <a:off x="619393" y="1711842"/>
            <a:ext cx="5196838" cy="8890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9FBE048-C3A0-4CDC-B666-2AE7F11F67C7}"/>
              </a:ext>
            </a:extLst>
          </p:cNvPr>
          <p:cNvSpPr/>
          <p:nvPr/>
        </p:nvSpPr>
        <p:spPr>
          <a:xfrm>
            <a:off x="6485709" y="2484118"/>
            <a:ext cx="5165812" cy="3778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6582357" y="3403913"/>
            <a:ext cx="4972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smtClean="0"/>
              <a:t>통계청에서 얻은 연도별 </a:t>
            </a:r>
            <a:r>
              <a:rPr lang="ko-KR" altLang="en-US" sz="2400" dirty="0" err="1" smtClean="0"/>
              <a:t>고용율</a:t>
            </a:r>
            <a:r>
              <a:rPr lang="ko-KR" altLang="en-US" sz="2400" dirty="0" smtClean="0"/>
              <a:t> 데이터와 </a:t>
            </a:r>
            <a:r>
              <a:rPr lang="en-US" altLang="ko-KR" sz="2400" dirty="0" smtClean="0"/>
              <a:t>Crawling</a:t>
            </a:r>
            <a:r>
              <a:rPr lang="ko-KR" altLang="en-US" sz="2400" dirty="0" smtClean="0"/>
              <a:t>으로 도출된 </a:t>
            </a:r>
            <a:r>
              <a:rPr lang="en-US" altLang="ko-KR" sz="2400" dirty="0" smtClean="0"/>
              <a:t>csv </a:t>
            </a:r>
            <a:r>
              <a:rPr lang="ko-KR" altLang="en-US" sz="2400" dirty="0" smtClean="0"/>
              <a:t>파일에서 연도별로 원하는 정보를 </a:t>
            </a:r>
            <a:r>
              <a:rPr lang="ko-KR" altLang="en-US" sz="2400" dirty="0" err="1" smtClean="0"/>
              <a:t>카운팅하여</a:t>
            </a:r>
            <a:r>
              <a:rPr lang="ko-KR" altLang="en-US" sz="2400" dirty="0" smtClean="0"/>
              <a:t> 도출된 </a:t>
            </a:r>
            <a:r>
              <a:rPr lang="en-US" altLang="ko-KR" sz="2400" dirty="0" smtClean="0"/>
              <a:t>csv </a:t>
            </a:r>
            <a:r>
              <a:rPr lang="ko-KR" altLang="en-US" sz="2400" dirty="0" smtClean="0"/>
              <a:t>파일의 데이터를 막대그래프로 표현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862482-BC33-4B52-9B18-4CB82B22F835}"/>
              </a:ext>
            </a:extLst>
          </p:cNvPr>
          <p:cNvSpPr txBox="1"/>
          <p:nvPr/>
        </p:nvSpPr>
        <p:spPr>
          <a:xfrm>
            <a:off x="1328667" y="1802412"/>
            <a:ext cx="3778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/>
              <a:t>Matplotlib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라이브러리를 이용한</a:t>
            </a:r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시각화 표현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3" y="3342282"/>
            <a:ext cx="5731534" cy="20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75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381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64</cp:revision>
  <dcterms:created xsi:type="dcterms:W3CDTF">2019-05-05T04:26:09Z</dcterms:created>
  <dcterms:modified xsi:type="dcterms:W3CDTF">2019-12-18T02:52:43Z</dcterms:modified>
</cp:coreProperties>
</file>