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6" r:id="rId4"/>
    <p:sldId id="265" r:id="rId5"/>
    <p:sldId id="267" r:id="rId6"/>
    <p:sldId id="268" r:id="rId7"/>
    <p:sldId id="277" r:id="rId8"/>
    <p:sldId id="269" r:id="rId9"/>
    <p:sldId id="283" r:id="rId10"/>
    <p:sldId id="284" r:id="rId11"/>
    <p:sldId id="287" r:id="rId12"/>
    <p:sldId id="285" r:id="rId13"/>
    <p:sldId id="289" r:id="rId14"/>
    <p:sldId id="270" r:id="rId15"/>
    <p:sldId id="282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8" autoAdjust="0"/>
    <p:restoredTop sz="94660"/>
  </p:normalViewPr>
  <p:slideViewPr>
    <p:cSldViewPr snapToGrid="0">
      <p:cViewPr>
        <p:scale>
          <a:sx n="60" d="100"/>
          <a:sy n="60" d="100"/>
        </p:scale>
        <p:origin x="-901" y="-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E9534-79BF-4340-820C-FBFF3E64D2C2}" type="doc">
      <dgm:prSet loTypeId="urn:microsoft.com/office/officeart/2005/8/layout/arrow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E3F78C2-5F1A-4F43-901C-7773E2DEB372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2400" b="1" dirty="0" smtClean="0"/>
            <a:t>‘</a:t>
          </a:r>
          <a:r>
            <a:rPr lang="ko-KR" altLang="en-US" sz="2400" b="1" dirty="0" smtClean="0"/>
            <a:t>어린이 보호구역 내 </a:t>
          </a:r>
          <a:endParaRPr lang="en-US" altLang="ko-KR" sz="2400" b="1" dirty="0" smtClean="0"/>
        </a:p>
        <a:p>
          <a:pPr latinLnBrk="1">
            <a:lnSpc>
              <a:spcPct val="100000"/>
            </a:lnSpc>
          </a:pPr>
          <a:r>
            <a:rPr lang="ko-KR" altLang="en-US" sz="2400" b="1" dirty="0" smtClean="0"/>
            <a:t>교통사고 발생건수</a:t>
          </a:r>
          <a:r>
            <a:rPr lang="en-US" altLang="ko-KR" sz="2400" b="1" dirty="0" smtClean="0"/>
            <a:t>’</a:t>
          </a:r>
          <a:endParaRPr lang="ko-KR" altLang="en-US" sz="2400" dirty="0"/>
        </a:p>
      </dgm:t>
    </dgm:pt>
    <dgm:pt modelId="{A4D5E95F-7E84-4332-A4AA-37625C0E8A79}" type="parTrans" cxnId="{E0748021-C8CC-4F1A-8997-513498BF35DB}">
      <dgm:prSet/>
      <dgm:spPr/>
      <dgm:t>
        <a:bodyPr/>
        <a:lstStyle/>
        <a:p>
          <a:pPr latinLnBrk="1"/>
          <a:endParaRPr lang="ko-KR" altLang="en-US"/>
        </a:p>
      </dgm:t>
    </dgm:pt>
    <dgm:pt modelId="{61B215F2-4617-4495-B3D4-C449044A0EA4}" type="sibTrans" cxnId="{E0748021-C8CC-4F1A-8997-513498BF35DB}">
      <dgm:prSet/>
      <dgm:spPr/>
      <dgm:t>
        <a:bodyPr/>
        <a:lstStyle/>
        <a:p>
          <a:pPr latinLnBrk="1"/>
          <a:endParaRPr lang="ko-KR" altLang="en-US"/>
        </a:p>
      </dgm:t>
    </dgm:pt>
    <dgm:pt modelId="{B4AD88E9-A376-4D40-B894-6EFBA5470D1B}">
      <dgm:prSet phldrT="[텍스트]" custT="1"/>
      <dgm:spPr/>
      <dgm:t>
        <a:bodyPr/>
        <a:lstStyle/>
        <a:p>
          <a:pPr latinLnBrk="1"/>
          <a:r>
            <a:rPr lang="en-US" altLang="ko-KR" sz="2400" b="1" dirty="0" smtClean="0"/>
            <a:t>‘</a:t>
          </a:r>
          <a:r>
            <a:rPr lang="ko-KR" altLang="en-US" sz="2400" b="1" dirty="0" smtClean="0"/>
            <a:t>어린이 보호 </a:t>
          </a:r>
          <a:r>
            <a:rPr lang="en-US" altLang="ko-KR" sz="2400" b="1" dirty="0" smtClean="0"/>
            <a:t>CCTV </a:t>
          </a:r>
          <a:r>
            <a:rPr lang="ko-KR" altLang="en-US" sz="2400" b="1" dirty="0" smtClean="0"/>
            <a:t>수</a:t>
          </a:r>
          <a:r>
            <a:rPr lang="en-US" altLang="ko-KR" sz="2400" b="1" dirty="0" smtClean="0"/>
            <a:t>’</a:t>
          </a:r>
          <a:endParaRPr lang="ko-KR" altLang="en-US" sz="2400" dirty="0"/>
        </a:p>
      </dgm:t>
    </dgm:pt>
    <dgm:pt modelId="{5FB6E6C2-14F5-4546-AFBE-AF45F2E32178}" type="parTrans" cxnId="{302115F7-EDD9-41BE-9ED8-E114A99ECB31}">
      <dgm:prSet/>
      <dgm:spPr/>
      <dgm:t>
        <a:bodyPr/>
        <a:lstStyle/>
        <a:p>
          <a:pPr latinLnBrk="1"/>
          <a:endParaRPr lang="ko-KR" altLang="en-US"/>
        </a:p>
      </dgm:t>
    </dgm:pt>
    <dgm:pt modelId="{283B547D-4D30-48A1-83DE-9F3B1E7AE0BE}" type="sibTrans" cxnId="{302115F7-EDD9-41BE-9ED8-E114A99ECB31}">
      <dgm:prSet/>
      <dgm:spPr/>
      <dgm:t>
        <a:bodyPr/>
        <a:lstStyle/>
        <a:p>
          <a:pPr latinLnBrk="1"/>
          <a:endParaRPr lang="ko-KR" altLang="en-US"/>
        </a:p>
      </dgm:t>
    </dgm:pt>
    <dgm:pt modelId="{BBAC594C-A04E-4ABC-B3C9-E95D2D040693}" type="pres">
      <dgm:prSet presAssocID="{91CE9534-79BF-4340-820C-FBFF3E64D2C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5ECC67-AF33-4A33-9A32-5343167463A1}" type="pres">
      <dgm:prSet presAssocID="{91CE9534-79BF-4340-820C-FBFF3E64D2C2}" presName="divider" presStyleLbl="fgShp" presStyleIdx="0" presStyleCnt="1" custAng="21337071"/>
      <dgm:spPr/>
    </dgm:pt>
    <dgm:pt modelId="{71BACBBE-6AB9-494E-93E5-AD72CE387256}" type="pres">
      <dgm:prSet presAssocID="{3E3F78C2-5F1A-4F43-901C-7773E2DEB372}" presName="downArrow" presStyleLbl="node1" presStyleIdx="0" presStyleCnt="2" custScaleX="78221" custLinFactNeighborX="9008" custLinFactNeighborY="2497"/>
      <dgm:spPr/>
      <dgm:t>
        <a:bodyPr/>
        <a:lstStyle/>
        <a:p>
          <a:pPr latinLnBrk="1"/>
          <a:endParaRPr lang="ko-KR" altLang="en-US"/>
        </a:p>
      </dgm:t>
    </dgm:pt>
    <dgm:pt modelId="{E8C7BCBC-AF49-4F53-830E-29CE50FA5C63}" type="pres">
      <dgm:prSet presAssocID="{3E3F78C2-5F1A-4F43-901C-7773E2DEB372}" presName="downArrowText" presStyleLbl="revTx" presStyleIdx="0" presStyleCnt="2" custScaleX="167271" custLinFactNeighborX="-132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AE299C-FF9F-4B53-89C6-88F95DE3B90F}" type="pres">
      <dgm:prSet presAssocID="{B4AD88E9-A376-4D40-B894-6EFBA5470D1B}" presName="upArrow" presStyleLbl="node1" presStyleIdx="1" presStyleCnt="2" custScaleX="78709" custLinFactNeighborX="-24835" custLinFactNeighborY="1427"/>
      <dgm:spPr/>
    </dgm:pt>
    <dgm:pt modelId="{E1F9A76C-D251-4D91-B2A2-B651A3C61988}" type="pres">
      <dgm:prSet presAssocID="{B4AD88E9-A376-4D40-B894-6EFBA5470D1B}" presName="upArrowText" presStyleLbl="revTx" presStyleIdx="1" presStyleCnt="2" custScaleX="160523" custLinFactNeighborX="364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748021-C8CC-4F1A-8997-513498BF35DB}" srcId="{91CE9534-79BF-4340-820C-FBFF3E64D2C2}" destId="{3E3F78C2-5F1A-4F43-901C-7773E2DEB372}" srcOrd="0" destOrd="0" parTransId="{A4D5E95F-7E84-4332-A4AA-37625C0E8A79}" sibTransId="{61B215F2-4617-4495-B3D4-C449044A0EA4}"/>
    <dgm:cxn modelId="{A5FED1DD-CFBE-4AB2-B6AB-6E6F6B6B2316}" type="presOf" srcId="{91CE9534-79BF-4340-820C-FBFF3E64D2C2}" destId="{BBAC594C-A04E-4ABC-B3C9-E95D2D040693}" srcOrd="0" destOrd="0" presId="urn:microsoft.com/office/officeart/2005/8/layout/arrow3"/>
    <dgm:cxn modelId="{D14A1FE4-4BCE-4896-9960-2428C95BB9A8}" type="presOf" srcId="{3E3F78C2-5F1A-4F43-901C-7773E2DEB372}" destId="{E8C7BCBC-AF49-4F53-830E-29CE50FA5C63}" srcOrd="0" destOrd="0" presId="urn:microsoft.com/office/officeart/2005/8/layout/arrow3"/>
    <dgm:cxn modelId="{302115F7-EDD9-41BE-9ED8-E114A99ECB31}" srcId="{91CE9534-79BF-4340-820C-FBFF3E64D2C2}" destId="{B4AD88E9-A376-4D40-B894-6EFBA5470D1B}" srcOrd="1" destOrd="0" parTransId="{5FB6E6C2-14F5-4546-AFBE-AF45F2E32178}" sibTransId="{283B547D-4D30-48A1-83DE-9F3B1E7AE0BE}"/>
    <dgm:cxn modelId="{B8660956-3A66-4CA9-8BB1-15DACAA54223}" type="presOf" srcId="{B4AD88E9-A376-4D40-B894-6EFBA5470D1B}" destId="{E1F9A76C-D251-4D91-B2A2-B651A3C61988}" srcOrd="0" destOrd="0" presId="urn:microsoft.com/office/officeart/2005/8/layout/arrow3"/>
    <dgm:cxn modelId="{BAEBF00A-6044-4366-BB2F-BBF17E925BFD}" type="presParOf" srcId="{BBAC594C-A04E-4ABC-B3C9-E95D2D040693}" destId="{0E5ECC67-AF33-4A33-9A32-5343167463A1}" srcOrd="0" destOrd="0" presId="urn:microsoft.com/office/officeart/2005/8/layout/arrow3"/>
    <dgm:cxn modelId="{BF810BDA-BC3C-43E1-A96C-3C18FB457673}" type="presParOf" srcId="{BBAC594C-A04E-4ABC-B3C9-E95D2D040693}" destId="{71BACBBE-6AB9-494E-93E5-AD72CE387256}" srcOrd="1" destOrd="0" presId="urn:microsoft.com/office/officeart/2005/8/layout/arrow3"/>
    <dgm:cxn modelId="{AE62B81A-7183-46C9-A8DB-3FB02FAB3C79}" type="presParOf" srcId="{BBAC594C-A04E-4ABC-B3C9-E95D2D040693}" destId="{E8C7BCBC-AF49-4F53-830E-29CE50FA5C63}" srcOrd="2" destOrd="0" presId="urn:microsoft.com/office/officeart/2005/8/layout/arrow3"/>
    <dgm:cxn modelId="{F8CE8AAA-7D5D-4813-A464-A6856A809E1B}" type="presParOf" srcId="{BBAC594C-A04E-4ABC-B3C9-E95D2D040693}" destId="{6DAE299C-FF9F-4B53-89C6-88F95DE3B90F}" srcOrd="3" destOrd="0" presId="urn:microsoft.com/office/officeart/2005/8/layout/arrow3"/>
    <dgm:cxn modelId="{025C813C-CDA2-4E7C-9D58-6384EE5EC2F0}" type="presParOf" srcId="{BBAC594C-A04E-4ABC-B3C9-E95D2D040693}" destId="{E1F9A76C-D251-4D91-B2A2-B651A3C6198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E9534-79BF-4340-820C-FBFF3E64D2C2}" type="doc">
      <dgm:prSet loTypeId="urn:microsoft.com/office/officeart/2005/8/layout/arrow3" loCatId="relationship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3E3F78C2-5F1A-4F43-901C-7773E2DEB372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2400" b="1" dirty="0" smtClean="0"/>
            <a:t>‘</a:t>
          </a:r>
          <a:r>
            <a:rPr lang="ko-KR" altLang="en-US" sz="2400" b="1" dirty="0" smtClean="0"/>
            <a:t>어린이 보호구역 내 </a:t>
          </a:r>
          <a:endParaRPr lang="en-US" altLang="ko-KR" sz="2400" b="1" dirty="0" smtClean="0"/>
        </a:p>
        <a:p>
          <a:pPr latinLnBrk="1">
            <a:lnSpc>
              <a:spcPct val="100000"/>
            </a:lnSpc>
          </a:pPr>
          <a:r>
            <a:rPr lang="ko-KR" altLang="en-US" sz="2400" b="1" dirty="0" smtClean="0"/>
            <a:t>교통사고 발생건수</a:t>
          </a:r>
          <a:r>
            <a:rPr lang="en-US" altLang="ko-KR" sz="2400" b="1" dirty="0" smtClean="0"/>
            <a:t>’</a:t>
          </a:r>
          <a:endParaRPr lang="ko-KR" altLang="en-US" sz="2400" dirty="0"/>
        </a:p>
      </dgm:t>
    </dgm:pt>
    <dgm:pt modelId="{A4D5E95F-7E84-4332-A4AA-37625C0E8A79}" type="parTrans" cxnId="{E0748021-C8CC-4F1A-8997-513498BF35DB}">
      <dgm:prSet/>
      <dgm:spPr/>
      <dgm:t>
        <a:bodyPr/>
        <a:lstStyle/>
        <a:p>
          <a:pPr latinLnBrk="1"/>
          <a:endParaRPr lang="ko-KR" altLang="en-US"/>
        </a:p>
      </dgm:t>
    </dgm:pt>
    <dgm:pt modelId="{61B215F2-4617-4495-B3D4-C449044A0EA4}" type="sibTrans" cxnId="{E0748021-C8CC-4F1A-8997-513498BF35DB}">
      <dgm:prSet/>
      <dgm:spPr/>
      <dgm:t>
        <a:bodyPr/>
        <a:lstStyle/>
        <a:p>
          <a:pPr latinLnBrk="1"/>
          <a:endParaRPr lang="ko-KR" altLang="en-US"/>
        </a:p>
      </dgm:t>
    </dgm:pt>
    <dgm:pt modelId="{B4AD88E9-A376-4D40-B894-6EFBA5470D1B}">
      <dgm:prSet phldrT="[텍스트]" custT="1"/>
      <dgm:spPr/>
      <dgm:t>
        <a:bodyPr/>
        <a:lstStyle/>
        <a:p>
          <a:pPr latinLnBrk="1"/>
          <a:r>
            <a:rPr lang="en-US" altLang="ko-KR" sz="2400" b="1" dirty="0" smtClean="0"/>
            <a:t>‘</a:t>
          </a:r>
          <a:r>
            <a:rPr lang="ko-KR" altLang="en-US" sz="2400" b="1" dirty="0" smtClean="0"/>
            <a:t>어린이 보호 </a:t>
          </a:r>
          <a:endParaRPr lang="en-US" altLang="ko-KR" sz="2400" b="1" dirty="0" smtClean="0"/>
        </a:p>
        <a:p>
          <a:pPr latinLnBrk="1"/>
          <a:r>
            <a:rPr lang="en-US" altLang="ko-KR" sz="2400" b="1" dirty="0" smtClean="0"/>
            <a:t>CCTV </a:t>
          </a:r>
          <a:r>
            <a:rPr lang="ko-KR" altLang="en-US" sz="2400" b="1" dirty="0" smtClean="0"/>
            <a:t>수</a:t>
          </a:r>
          <a:r>
            <a:rPr lang="en-US" altLang="ko-KR" sz="2400" b="1" dirty="0" smtClean="0"/>
            <a:t>’</a:t>
          </a:r>
          <a:endParaRPr lang="ko-KR" altLang="en-US" sz="2400" dirty="0"/>
        </a:p>
      </dgm:t>
    </dgm:pt>
    <dgm:pt modelId="{5FB6E6C2-14F5-4546-AFBE-AF45F2E32178}" type="parTrans" cxnId="{302115F7-EDD9-41BE-9ED8-E114A99ECB31}">
      <dgm:prSet/>
      <dgm:spPr/>
      <dgm:t>
        <a:bodyPr/>
        <a:lstStyle/>
        <a:p>
          <a:pPr latinLnBrk="1"/>
          <a:endParaRPr lang="ko-KR" altLang="en-US"/>
        </a:p>
      </dgm:t>
    </dgm:pt>
    <dgm:pt modelId="{283B547D-4D30-48A1-83DE-9F3B1E7AE0BE}" type="sibTrans" cxnId="{302115F7-EDD9-41BE-9ED8-E114A99ECB31}">
      <dgm:prSet/>
      <dgm:spPr/>
      <dgm:t>
        <a:bodyPr/>
        <a:lstStyle/>
        <a:p>
          <a:pPr latinLnBrk="1"/>
          <a:endParaRPr lang="ko-KR" altLang="en-US"/>
        </a:p>
      </dgm:t>
    </dgm:pt>
    <dgm:pt modelId="{BBAC594C-A04E-4ABC-B3C9-E95D2D040693}" type="pres">
      <dgm:prSet presAssocID="{91CE9534-79BF-4340-820C-FBFF3E64D2C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5ECC67-AF33-4A33-9A32-5343167463A1}" type="pres">
      <dgm:prSet presAssocID="{91CE9534-79BF-4340-820C-FBFF3E64D2C2}" presName="divider" presStyleLbl="fgShp" presStyleIdx="0" presStyleCnt="1" custAng="21337071"/>
      <dgm:spPr/>
    </dgm:pt>
    <dgm:pt modelId="{71BACBBE-6AB9-494E-93E5-AD72CE387256}" type="pres">
      <dgm:prSet presAssocID="{3E3F78C2-5F1A-4F43-901C-7773E2DEB372}" presName="downArrow" presStyleLbl="node1" presStyleIdx="0" presStyleCnt="2" custScaleX="78221" custLinFactNeighborX="4382" custLinFactNeighborY="2140"/>
      <dgm:spPr/>
    </dgm:pt>
    <dgm:pt modelId="{E8C7BCBC-AF49-4F53-830E-29CE50FA5C63}" type="pres">
      <dgm:prSet presAssocID="{3E3F78C2-5F1A-4F43-901C-7773E2DEB372}" presName="downArrowText" presStyleLbl="revTx" presStyleIdx="0" presStyleCnt="2" custScaleX="167271" custLinFactNeighborX="-132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AE299C-FF9F-4B53-89C6-88F95DE3B90F}" type="pres">
      <dgm:prSet presAssocID="{B4AD88E9-A376-4D40-B894-6EFBA5470D1B}" presName="upArrow" presStyleLbl="node1" presStyleIdx="1" presStyleCnt="2" custScaleX="78709" custLinFactNeighborX="-24835" custLinFactNeighborY="1427"/>
      <dgm:spPr/>
    </dgm:pt>
    <dgm:pt modelId="{E1F9A76C-D251-4D91-B2A2-B651A3C61988}" type="pres">
      <dgm:prSet presAssocID="{B4AD88E9-A376-4D40-B894-6EFBA5470D1B}" presName="upArrowText" presStyleLbl="revTx" presStyleIdx="1" presStyleCnt="2" custScaleX="160523" custLinFactNeighborX="-25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748021-C8CC-4F1A-8997-513498BF35DB}" srcId="{91CE9534-79BF-4340-820C-FBFF3E64D2C2}" destId="{3E3F78C2-5F1A-4F43-901C-7773E2DEB372}" srcOrd="0" destOrd="0" parTransId="{A4D5E95F-7E84-4332-A4AA-37625C0E8A79}" sibTransId="{61B215F2-4617-4495-B3D4-C449044A0EA4}"/>
    <dgm:cxn modelId="{31C73110-114E-4E16-ADC9-B63A209F088B}" type="presOf" srcId="{B4AD88E9-A376-4D40-B894-6EFBA5470D1B}" destId="{E1F9A76C-D251-4D91-B2A2-B651A3C61988}" srcOrd="0" destOrd="0" presId="urn:microsoft.com/office/officeart/2005/8/layout/arrow3"/>
    <dgm:cxn modelId="{839FF109-B9B1-4497-8888-9D9AFEB78E19}" type="presOf" srcId="{91CE9534-79BF-4340-820C-FBFF3E64D2C2}" destId="{BBAC594C-A04E-4ABC-B3C9-E95D2D040693}" srcOrd="0" destOrd="0" presId="urn:microsoft.com/office/officeart/2005/8/layout/arrow3"/>
    <dgm:cxn modelId="{73780FF6-8128-4F2A-9257-D31E0724D5E0}" type="presOf" srcId="{3E3F78C2-5F1A-4F43-901C-7773E2DEB372}" destId="{E8C7BCBC-AF49-4F53-830E-29CE50FA5C63}" srcOrd="0" destOrd="0" presId="urn:microsoft.com/office/officeart/2005/8/layout/arrow3"/>
    <dgm:cxn modelId="{302115F7-EDD9-41BE-9ED8-E114A99ECB31}" srcId="{91CE9534-79BF-4340-820C-FBFF3E64D2C2}" destId="{B4AD88E9-A376-4D40-B894-6EFBA5470D1B}" srcOrd="1" destOrd="0" parTransId="{5FB6E6C2-14F5-4546-AFBE-AF45F2E32178}" sibTransId="{283B547D-4D30-48A1-83DE-9F3B1E7AE0BE}"/>
    <dgm:cxn modelId="{051B96DB-8407-449E-A891-CFDBE0EB2083}" type="presParOf" srcId="{BBAC594C-A04E-4ABC-B3C9-E95D2D040693}" destId="{0E5ECC67-AF33-4A33-9A32-5343167463A1}" srcOrd="0" destOrd="0" presId="urn:microsoft.com/office/officeart/2005/8/layout/arrow3"/>
    <dgm:cxn modelId="{D7C45BE1-976A-4E0F-8CB1-09F29A8D324C}" type="presParOf" srcId="{BBAC594C-A04E-4ABC-B3C9-E95D2D040693}" destId="{71BACBBE-6AB9-494E-93E5-AD72CE387256}" srcOrd="1" destOrd="0" presId="urn:microsoft.com/office/officeart/2005/8/layout/arrow3"/>
    <dgm:cxn modelId="{282ECB39-DD07-48B9-AAD9-31DA0C8E5BB9}" type="presParOf" srcId="{BBAC594C-A04E-4ABC-B3C9-E95D2D040693}" destId="{E8C7BCBC-AF49-4F53-830E-29CE50FA5C63}" srcOrd="2" destOrd="0" presId="urn:microsoft.com/office/officeart/2005/8/layout/arrow3"/>
    <dgm:cxn modelId="{CDF42ED7-FC4B-4E4D-BB3D-B8C4B76DCB15}" type="presParOf" srcId="{BBAC594C-A04E-4ABC-B3C9-E95D2D040693}" destId="{6DAE299C-FF9F-4B53-89C6-88F95DE3B90F}" srcOrd="3" destOrd="0" presId="urn:microsoft.com/office/officeart/2005/8/layout/arrow3"/>
    <dgm:cxn modelId="{EB66E281-8B9F-4B10-84AC-FA4FC2EB46FE}" type="presParOf" srcId="{BBAC594C-A04E-4ABC-B3C9-E95D2D040693}" destId="{E1F9A76C-D251-4D91-B2A2-B651A3C6198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ECC67-AF33-4A33-9A32-5343167463A1}">
      <dsp:nvSpPr>
        <dsp:cNvPr id="0" name=""/>
        <dsp:cNvSpPr/>
      </dsp:nvSpPr>
      <dsp:spPr>
        <a:xfrm rot="21037071">
          <a:off x="29549" y="1917394"/>
          <a:ext cx="9570235" cy="1095936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71BACBBE-6AB9-494E-93E5-AD72CE387256}">
      <dsp:nvSpPr>
        <dsp:cNvPr id="0" name=""/>
        <dsp:cNvSpPr/>
      </dsp:nvSpPr>
      <dsp:spPr>
        <a:xfrm>
          <a:off x="1730319" y="295784"/>
          <a:ext cx="2259648" cy="197229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BCBC-AF49-4F53-830E-29CE50FA5C63}">
      <dsp:nvSpPr>
        <dsp:cNvPr id="0" name=""/>
        <dsp:cNvSpPr/>
      </dsp:nvSpPr>
      <dsp:spPr>
        <a:xfrm>
          <a:off x="3659131" y="0"/>
          <a:ext cx="5154267" cy="207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‘</a:t>
          </a:r>
          <a:r>
            <a:rPr lang="ko-KR" altLang="en-US" sz="2400" b="1" kern="1200" dirty="0" smtClean="0"/>
            <a:t>어린이 보호구역 내 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교통사고 발생건수</a:t>
          </a:r>
          <a:r>
            <a:rPr lang="en-US" altLang="ko-KR" sz="2400" b="1" kern="1200" dirty="0" smtClean="0"/>
            <a:t>’</a:t>
          </a:r>
          <a:endParaRPr lang="ko-KR" altLang="en-US" sz="2400" kern="1200" dirty="0"/>
        </a:p>
      </dsp:txBody>
      <dsp:txXfrm>
        <a:off x="3659131" y="0"/>
        <a:ext cx="5154267" cy="2070904"/>
      </dsp:txXfrm>
    </dsp:sp>
    <dsp:sp modelId="{6DAE299C-FF9F-4B53-89C6-88F95DE3B90F}">
      <dsp:nvSpPr>
        <dsp:cNvPr id="0" name=""/>
        <dsp:cNvSpPr/>
      </dsp:nvSpPr>
      <dsp:spPr>
        <a:xfrm>
          <a:off x="5175107" y="2740043"/>
          <a:ext cx="2273745" cy="197229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F9A76C-D251-4D91-B2A2-B651A3C61988}">
      <dsp:nvSpPr>
        <dsp:cNvPr id="0" name=""/>
        <dsp:cNvSpPr/>
      </dsp:nvSpPr>
      <dsp:spPr>
        <a:xfrm>
          <a:off x="624304" y="2859820"/>
          <a:ext cx="4946335" cy="207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‘</a:t>
          </a:r>
          <a:r>
            <a:rPr lang="ko-KR" altLang="en-US" sz="2400" b="1" kern="1200" dirty="0" smtClean="0"/>
            <a:t>어린이 보호 </a:t>
          </a:r>
          <a:r>
            <a:rPr lang="en-US" altLang="ko-KR" sz="2400" b="1" kern="1200" dirty="0" smtClean="0"/>
            <a:t>CCTV </a:t>
          </a:r>
          <a:r>
            <a:rPr lang="ko-KR" altLang="en-US" sz="2400" b="1" kern="1200" dirty="0" smtClean="0"/>
            <a:t>수</a:t>
          </a:r>
          <a:r>
            <a:rPr lang="en-US" altLang="ko-KR" sz="2400" b="1" kern="1200" dirty="0" smtClean="0"/>
            <a:t>’</a:t>
          </a:r>
          <a:endParaRPr lang="ko-KR" altLang="en-US" sz="2400" kern="1200" dirty="0"/>
        </a:p>
      </dsp:txBody>
      <dsp:txXfrm>
        <a:off x="624304" y="2859820"/>
        <a:ext cx="4946335" cy="2070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ECC67-AF33-4A33-9A32-5343167463A1}">
      <dsp:nvSpPr>
        <dsp:cNvPr id="0" name=""/>
        <dsp:cNvSpPr/>
      </dsp:nvSpPr>
      <dsp:spPr>
        <a:xfrm rot="21037071">
          <a:off x="29549" y="1917394"/>
          <a:ext cx="9570235" cy="1095936"/>
        </a:xfrm>
        <a:prstGeom prst="mathMin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71BACBBE-6AB9-494E-93E5-AD72CE387256}">
      <dsp:nvSpPr>
        <dsp:cNvPr id="0" name=""/>
        <dsp:cNvSpPr/>
      </dsp:nvSpPr>
      <dsp:spPr>
        <a:xfrm>
          <a:off x="1596683" y="288743"/>
          <a:ext cx="2259648" cy="1972290"/>
        </a:xfrm>
        <a:prstGeom prst="downArrow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BCBC-AF49-4F53-830E-29CE50FA5C63}">
      <dsp:nvSpPr>
        <dsp:cNvPr id="0" name=""/>
        <dsp:cNvSpPr/>
      </dsp:nvSpPr>
      <dsp:spPr>
        <a:xfrm>
          <a:off x="3659131" y="0"/>
          <a:ext cx="5154267" cy="207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‘</a:t>
          </a:r>
          <a:r>
            <a:rPr lang="ko-KR" altLang="en-US" sz="2400" b="1" kern="1200" dirty="0" smtClean="0"/>
            <a:t>어린이 보호구역 내 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교통사고 발생건수</a:t>
          </a:r>
          <a:r>
            <a:rPr lang="en-US" altLang="ko-KR" sz="2400" b="1" kern="1200" dirty="0" smtClean="0"/>
            <a:t>’</a:t>
          </a:r>
          <a:endParaRPr lang="ko-KR" altLang="en-US" sz="2400" kern="1200" dirty="0"/>
        </a:p>
      </dsp:txBody>
      <dsp:txXfrm>
        <a:off x="3659131" y="0"/>
        <a:ext cx="5154267" cy="2070904"/>
      </dsp:txXfrm>
    </dsp:sp>
    <dsp:sp modelId="{6DAE299C-FF9F-4B53-89C6-88F95DE3B90F}">
      <dsp:nvSpPr>
        <dsp:cNvPr id="0" name=""/>
        <dsp:cNvSpPr/>
      </dsp:nvSpPr>
      <dsp:spPr>
        <a:xfrm>
          <a:off x="5175107" y="2740043"/>
          <a:ext cx="2273745" cy="1972290"/>
        </a:xfrm>
        <a:prstGeom prst="upArrow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F9A76C-D251-4D91-B2A2-B651A3C61988}">
      <dsp:nvSpPr>
        <dsp:cNvPr id="0" name=""/>
        <dsp:cNvSpPr/>
      </dsp:nvSpPr>
      <dsp:spPr>
        <a:xfrm>
          <a:off x="434552" y="2859820"/>
          <a:ext cx="4946335" cy="207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‘</a:t>
          </a:r>
          <a:r>
            <a:rPr lang="ko-KR" altLang="en-US" sz="2400" b="1" kern="1200" dirty="0" smtClean="0"/>
            <a:t>어린이 보호 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CCTV </a:t>
          </a:r>
          <a:r>
            <a:rPr lang="ko-KR" altLang="en-US" sz="2400" b="1" kern="1200" dirty="0" smtClean="0"/>
            <a:t>수</a:t>
          </a:r>
          <a:r>
            <a:rPr lang="en-US" altLang="ko-KR" sz="2400" b="1" kern="1200" dirty="0" smtClean="0"/>
            <a:t>’</a:t>
          </a:r>
          <a:endParaRPr lang="ko-KR" altLang="en-US" sz="2400" kern="1200" dirty="0"/>
        </a:p>
      </dsp:txBody>
      <dsp:txXfrm>
        <a:off x="434552" y="2859820"/>
        <a:ext cx="4946335" cy="2070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7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60123" y="1011604"/>
            <a:ext cx="3344779" cy="3344779"/>
            <a:chOff x="4369564" y="1893159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DATA CRAWLING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FINAL TERM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PROJECT</a:t>
              </a:r>
              <a:endPara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4745178"/>
            <a:ext cx="5518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2015301014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컴퓨터과</a:t>
            </a:r>
            <a:r>
              <a:rPr lang="ko-KR" altLang="en-US" sz="2000" kern="0" dirty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학</a:t>
            </a:r>
            <a:endParaRPr lang="en-US" altLang="ko-KR" sz="2000" kern="0" dirty="0" smtClean="0">
              <a:solidFill>
                <a:srgbClr val="515560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김성</a:t>
            </a:r>
            <a:r>
              <a:rPr lang="ko-KR" altLang="en-US" sz="2000" kern="0" dirty="0">
                <a:solidFill>
                  <a:srgbClr val="5155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은</a:t>
            </a:r>
          </a:p>
        </p:txBody>
      </p:sp>
    </p:spTree>
    <p:extLst>
      <p:ext uri="{BB962C8B-B14F-4D97-AF65-F5344CB8AC3E}">
        <p14:creationId xmlns:p14="http://schemas.microsoft.com/office/powerpoint/2010/main" val="15012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26" y="1263090"/>
            <a:ext cx="8808274" cy="162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자치구 </a:t>
              </a: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목적별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cctv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 현황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.csv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가공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800000">
            <a:off x="1791304" y="35327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800000">
            <a:off x="1964535" y="27721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6849" y="312234"/>
            <a:ext cx="7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AB9DF"/>
                </a:solidFill>
              </a:rPr>
              <a:t>- 1</a:t>
            </a:r>
            <a:endParaRPr lang="ko-KR" altLang="en-US" b="1" dirty="0">
              <a:solidFill>
                <a:srgbClr val="7AB9DF"/>
              </a:solidFill>
            </a:endParaRPr>
          </a:p>
        </p:txBody>
      </p:sp>
      <p:pic>
        <p:nvPicPr>
          <p:cNvPr id="4100" name="Picture 4" descr="C:\Users\user\Desktop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82" y="3503929"/>
            <a:ext cx="4680000" cy="30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아래쪽 화살표 21"/>
          <p:cNvSpPr/>
          <p:nvPr/>
        </p:nvSpPr>
        <p:spPr>
          <a:xfrm rot="16200000">
            <a:off x="5711924" y="4780710"/>
            <a:ext cx="684211" cy="615699"/>
          </a:xfrm>
          <a:prstGeom prst="downArrow">
            <a:avLst>
              <a:gd name="adj1" fmla="val 40092"/>
              <a:gd name="adj2" fmla="val 55352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102" name="Picture 6" descr="C:\Users\user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23" y="3521085"/>
            <a:ext cx="5062588" cy="292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01729" y="3503929"/>
            <a:ext cx="661182" cy="293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29190" y="3226930"/>
            <a:ext cx="95177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i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ndex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생성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818" y="6465271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34723" y="6430511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현황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가공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78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49772" y="6351135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1" cy="2862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어린이 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교통사고 현황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.csv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가공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1791304" y="35327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800000">
            <a:off x="1964535" y="27721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6849" y="312234"/>
            <a:ext cx="7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AB9DF"/>
                </a:solidFill>
              </a:rPr>
              <a:t>- </a:t>
            </a:r>
            <a:r>
              <a:rPr lang="en-US" altLang="ko-KR" b="1" dirty="0" smtClean="0">
                <a:solidFill>
                  <a:srgbClr val="7AB9DF"/>
                </a:solidFill>
              </a:rPr>
              <a:t>2</a:t>
            </a:r>
            <a:endParaRPr lang="ko-KR" altLang="en-US" b="1" dirty="0">
              <a:solidFill>
                <a:srgbClr val="7AB9DF"/>
              </a:solidFill>
            </a:endParaRPr>
          </a:p>
        </p:txBody>
      </p:sp>
      <p:pic>
        <p:nvPicPr>
          <p:cNvPr id="5124" name="Picture 4" descr="C:\Users\user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930" y="1214863"/>
            <a:ext cx="8984709" cy="19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Desktop\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2" y="3534116"/>
            <a:ext cx="4937476" cy="282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 rot="16200000">
            <a:off x="5711924" y="4780710"/>
            <a:ext cx="684211" cy="615699"/>
          </a:xfrm>
          <a:prstGeom prst="downArrow">
            <a:avLst>
              <a:gd name="adj1" fmla="val 40092"/>
              <a:gd name="adj2" fmla="val 55352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126" name="Picture 6" descr="C:\Users\user\Desktop\9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77" y="3534116"/>
            <a:ext cx="5509426" cy="282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583679" y="3534116"/>
            <a:ext cx="506438" cy="293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7670" y="3735753"/>
            <a:ext cx="4879067" cy="104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52784" y="3934759"/>
            <a:ext cx="136786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1. 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합계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행 삭제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3339" y="3242981"/>
            <a:ext cx="97294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index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생성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15577" y="6422746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현황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가공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4449" y="3534116"/>
            <a:ext cx="506438" cy="28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171243" y="3534116"/>
            <a:ext cx="506438" cy="2888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99138" y="4211758"/>
            <a:ext cx="181355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지역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기준 오름차순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4462" y="4677297"/>
            <a:ext cx="239136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데이터 값 수정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(‘-’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→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’0’)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61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어린이 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교통사고 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발생건수와 어린이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보호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cctv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수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.csv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 rot="1800000">
            <a:off x="1652247" y="328676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1748219" y="439643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800000">
            <a:off x="1935466" y="357873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3687284" y="4813514"/>
            <a:ext cx="517953" cy="452470"/>
          </a:xfrm>
          <a:prstGeom prst="downArrow">
            <a:avLst>
              <a:gd name="adj1" fmla="val 40092"/>
              <a:gd name="adj2" fmla="val 55352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" name="그룹 1"/>
          <p:cNvGrpSpPr/>
          <p:nvPr/>
        </p:nvGrpSpPr>
        <p:grpSpPr>
          <a:xfrm>
            <a:off x="631149" y="3413513"/>
            <a:ext cx="2773233" cy="1439840"/>
            <a:chOff x="3295075" y="944634"/>
            <a:chExt cx="3916167" cy="2260251"/>
          </a:xfrm>
        </p:grpSpPr>
        <p:pic>
          <p:nvPicPr>
            <p:cNvPr id="18" name="Picture 6" descr="C:\Users\user\Desktop\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075" y="944634"/>
              <a:ext cx="3916167" cy="226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5331654" y="944635"/>
              <a:ext cx="506438" cy="2260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08472" y="944634"/>
              <a:ext cx="506438" cy="2260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149" y="5187723"/>
            <a:ext cx="2773233" cy="1494429"/>
            <a:chOff x="7755805" y="942331"/>
            <a:chExt cx="4169198" cy="2262555"/>
          </a:xfrm>
        </p:grpSpPr>
        <p:pic>
          <p:nvPicPr>
            <p:cNvPr id="19" name="Picture 6" descr="C:\Users\user\Desktop\9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805" y="944635"/>
              <a:ext cx="4169198" cy="226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10084190" y="942331"/>
              <a:ext cx="417342" cy="2260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 descr="C:\Users\user\Desktop\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52" y="3628313"/>
            <a:ext cx="5799209" cy="27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532" y="3744151"/>
            <a:ext cx="1485900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0438228" y="3628313"/>
            <a:ext cx="1549204" cy="2781202"/>
          </a:xfrm>
          <a:prstGeom prst="wedgeRoundRectCallout">
            <a:avLst>
              <a:gd name="adj1" fmla="val -58518"/>
              <a:gd name="adj2" fmla="val -43468"/>
              <a:gd name="adj3" fmla="val 16667"/>
            </a:avLst>
          </a:prstGeom>
          <a:noFill/>
          <a:ln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547273" y="3628313"/>
            <a:ext cx="745588" cy="2781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1026" name="Picture 2" descr="C:\Users\user\Desktop\4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98" y="1161587"/>
            <a:ext cx="8917005" cy="182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493652" y="6395253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어린이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교통사고 발생건수와 어린이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보호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수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0295" y="6570269"/>
            <a:ext cx="4638164" cy="30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현황</a:t>
            </a: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가공</a:t>
            </a: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en-US" altLang="ko-KR" sz="10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473" y="4780771"/>
            <a:ext cx="4638164" cy="30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 </a:t>
            </a:r>
            <a:r>
              <a:rPr lang="ko-KR" altLang="en-US" sz="1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현황</a:t>
            </a: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lang="ko-KR" altLang="en-US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가공</a:t>
            </a:r>
            <a:r>
              <a:rPr lang="en-US" altLang="ko-KR" sz="1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en-US" altLang="ko-KR" sz="10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1820005" y="4853353"/>
            <a:ext cx="351693" cy="372794"/>
          </a:xfrm>
          <a:prstGeom prst="mathPlus">
            <a:avLst/>
          </a:prstGeom>
          <a:gradFill flip="none" rotWithShape="1">
            <a:gsLst>
              <a:gs pos="0">
                <a:srgbClr val="7AB9DF">
                  <a:shade val="30000"/>
                  <a:satMod val="115000"/>
                </a:srgbClr>
              </a:gs>
              <a:gs pos="50000">
                <a:srgbClr val="7AB9DF">
                  <a:shade val="67500"/>
                  <a:satMod val="115000"/>
                </a:srgbClr>
              </a:gs>
              <a:gs pos="100000">
                <a:srgbClr val="7AB9D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8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Result.csv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 rot="1800000">
            <a:off x="1666315" y="342744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1748219" y="481847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800000">
            <a:off x="1935466" y="400077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800000">
            <a:off x="1452947" y="481076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6.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분석 모델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7170" name="Picture 2" descr="C:\Users\user\Desktop\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08" y="3726787"/>
            <a:ext cx="5423596" cy="260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58" y="1010488"/>
            <a:ext cx="8459055" cy="22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user\Desktop\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0" y="3726787"/>
            <a:ext cx="3831533" cy="260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01408" y="6333053"/>
            <a:ext cx="463816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-Result.csv</a:t>
            </a:r>
            <a:endParaRPr lang="en-US" altLang="ko-KR" sz="1100" b="1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226" y="6337301"/>
            <a:ext cx="46381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어린이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교통사고 발생건수와 어린이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보호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수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32737" y="3697958"/>
            <a:ext cx="490026" cy="2639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64981" y="3937596"/>
            <a:ext cx="149472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범위별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발생건수 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총합 구하기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4981" y="4617785"/>
            <a:ext cx="149472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범위별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해당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지역수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구하기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5711924" y="4780710"/>
            <a:ext cx="684211" cy="615699"/>
          </a:xfrm>
          <a:prstGeom prst="downArrow">
            <a:avLst>
              <a:gd name="adj1" fmla="val 40092"/>
              <a:gd name="adj2" fmla="val 55352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2662990" y="5254864"/>
            <a:ext cx="169870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범위내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어린이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교통사고 발생건수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평균 구하기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91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user\Desktop\kimseungeun\컴퓨터과학_김성은\2019_4학년_2학기\데이터크롤링\기말 프로젝트\resultGrap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2" r="8970" b="6043"/>
          <a:stretch/>
        </p:blipFill>
        <p:spPr bwMode="auto">
          <a:xfrm>
            <a:off x="2764981" y="3082032"/>
            <a:ext cx="8317641" cy="370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7" name="직사각형 6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결과 그래프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 rot="1800000">
            <a:off x="1943231" y="343939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800000">
            <a:off x="2084949" y="417617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800000">
            <a:off x="1636341" y="321490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1748220" y="442908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800000">
            <a:off x="1935466" y="361139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800000">
            <a:off x="1422973" y="417618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 descr="C:\Users\user\Desktop\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26" y="1426476"/>
            <a:ext cx="8703356" cy="129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결과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8.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결과 설명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69155281"/>
              </p:ext>
            </p:extLst>
          </p:nvPr>
        </p:nvGraphicFramePr>
        <p:xfrm>
          <a:off x="1237956" y="1252024"/>
          <a:ext cx="9629335" cy="49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곱셈 기호 1"/>
          <p:cNvSpPr/>
          <p:nvPr/>
        </p:nvSpPr>
        <p:spPr>
          <a:xfrm>
            <a:off x="2764302" y="554479"/>
            <a:ext cx="6049107" cy="5577840"/>
          </a:xfrm>
          <a:prstGeom prst="mathMultiply">
            <a:avLst>
              <a:gd name="adj1" fmla="val 87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4816" y="448972"/>
            <a:ext cx="853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8.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프로젝트를 진행하는 동안 어려웠던 점 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&amp;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발생했던 문제 및 해결 방법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" name="구름 모양 설명선 1"/>
          <p:cNvSpPr/>
          <p:nvPr/>
        </p:nvSpPr>
        <p:spPr>
          <a:xfrm>
            <a:off x="2398542" y="1505242"/>
            <a:ext cx="6231988" cy="3974123"/>
          </a:xfrm>
          <a:prstGeom prst="cloudCallout">
            <a:avLst>
              <a:gd name="adj1" fmla="val 88874"/>
              <a:gd name="adj2" fmla="val 45547"/>
            </a:avLst>
          </a:prstGeom>
          <a:noFill/>
          <a:ln w="76200">
            <a:solidFill>
              <a:srgbClr val="7A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06754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‘</a:t>
            </a:r>
            <a:r>
              <a:rPr lang="ko-KR" altLang="en-US" sz="2400" b="1" dirty="0" smtClean="0"/>
              <a:t>어린이 </a:t>
            </a:r>
            <a:r>
              <a:rPr lang="ko-KR" altLang="en-US" sz="2400" b="1" dirty="0"/>
              <a:t>보호 </a:t>
            </a:r>
            <a:r>
              <a:rPr lang="en-US" altLang="ko-KR" sz="2400" b="1" dirty="0"/>
              <a:t>CCTV </a:t>
            </a:r>
            <a:r>
              <a:rPr lang="ko-KR" altLang="en-US" sz="2400" b="1" dirty="0" smtClean="0"/>
              <a:t>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</a:t>
            </a:r>
            <a:r>
              <a:rPr lang="ko-KR" altLang="en-US" sz="2400" b="1" dirty="0" smtClean="0"/>
              <a:t>어린이 </a:t>
            </a:r>
            <a:r>
              <a:rPr lang="ko-KR" altLang="en-US" sz="2400" b="1" dirty="0"/>
              <a:t>보호구역 내 교통사고 </a:t>
            </a:r>
            <a:r>
              <a:rPr lang="ko-KR" altLang="en-US" sz="2400" b="1" dirty="0" smtClean="0"/>
              <a:t>발생건수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상관 분석 프로젝트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프로젝트 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61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프로젝트 주제 선택 이유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27349389"/>
              </p:ext>
            </p:extLst>
          </p:nvPr>
        </p:nvGraphicFramePr>
        <p:xfrm>
          <a:off x="1237956" y="1252024"/>
          <a:ext cx="9629335" cy="49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2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239201" y="1294236"/>
            <a:ext cx="5883700" cy="5071404"/>
            <a:chOff x="3589118" y="1542660"/>
            <a:chExt cx="5034376" cy="4749769"/>
          </a:xfrm>
        </p:grpSpPr>
        <p:grpSp>
          <p:nvGrpSpPr>
            <p:cNvPr id="15" name="그룹 14"/>
            <p:cNvGrpSpPr/>
            <p:nvPr/>
          </p:nvGrpSpPr>
          <p:grpSpPr>
            <a:xfrm>
              <a:off x="3589118" y="1542660"/>
              <a:ext cx="5027342" cy="2220447"/>
              <a:chOff x="564565" y="1697404"/>
              <a:chExt cx="7142558" cy="3344779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64565" y="1697404"/>
                <a:ext cx="3344779" cy="3344779"/>
                <a:chOff x="970965" y="2154604"/>
                <a:chExt cx="3344779" cy="3344779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970965" y="2154604"/>
                  <a:ext cx="3344779" cy="3344779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50000">
                      <a:srgbClr val="7AB9DF"/>
                    </a:gs>
                  </a:gsLst>
                  <a:lin ang="1272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>
                    <a:solidFill>
                      <a:srgbClr val="5B9BD5"/>
                    </a:solidFill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211909" y="2395548"/>
                  <a:ext cx="2862890" cy="2862890"/>
                </a:xfrm>
                <a:prstGeom prst="rect">
                  <a:avLst/>
                </a:prstGeom>
                <a:solidFill>
                  <a:schemeClr val="bg1"/>
                </a:solidFill>
                <a:ln w="1079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사용할 데이터 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파일들에 대한 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이해</a:t>
                  </a:r>
                  <a:endPara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362344" y="1697404"/>
                <a:ext cx="3344779" cy="3344779"/>
                <a:chOff x="970964" y="2154604"/>
                <a:chExt cx="3344779" cy="3344779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970964" y="2154604"/>
                  <a:ext cx="3344779" cy="3344779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50000">
                      <a:srgbClr val="7AB9DF"/>
                    </a:gs>
                  </a:gsLst>
                  <a:lin ang="1272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>
                    <a:solidFill>
                      <a:srgbClr val="5B9BD5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211909" y="2395548"/>
                  <a:ext cx="2862890" cy="2862890"/>
                </a:xfrm>
                <a:prstGeom prst="rect">
                  <a:avLst/>
                </a:prstGeom>
                <a:solidFill>
                  <a:schemeClr val="bg1"/>
                </a:solidFill>
                <a:ln w="1079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상관 분석에 대한 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이해</a:t>
                  </a:r>
                  <a:endPara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16" name="그룹 15"/>
            <p:cNvGrpSpPr/>
            <p:nvPr/>
          </p:nvGrpSpPr>
          <p:grpSpPr>
            <a:xfrm>
              <a:off x="3596151" y="4071982"/>
              <a:ext cx="5027343" cy="2220447"/>
              <a:chOff x="564565" y="1697404"/>
              <a:chExt cx="7142559" cy="3344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564565" y="1697404"/>
                <a:ext cx="3344779" cy="3344779"/>
                <a:chOff x="970965" y="2154604"/>
                <a:chExt cx="3344779" cy="3344779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970965" y="2154604"/>
                  <a:ext cx="3344779" cy="3344779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50000">
                      <a:srgbClr val="7AB9DF"/>
                    </a:gs>
                  </a:gsLst>
                  <a:lin ang="1272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>
                    <a:solidFill>
                      <a:srgbClr val="5B9BD5"/>
                    </a:solidFill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1211909" y="2395548"/>
                  <a:ext cx="2862890" cy="2862890"/>
                </a:xfrm>
                <a:prstGeom prst="rect">
                  <a:avLst/>
                </a:prstGeom>
                <a:solidFill>
                  <a:schemeClr val="bg1"/>
                </a:solidFill>
                <a:ln w="1079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데이터 파일 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병합 방법</a:t>
                  </a:r>
                  <a:endPara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4362345" y="1697404"/>
                <a:ext cx="3344779" cy="3344779"/>
                <a:chOff x="970965" y="2154604"/>
                <a:chExt cx="3344779" cy="3344779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970965" y="2154604"/>
                  <a:ext cx="3344779" cy="3344779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50000">
                      <a:srgbClr val="7AB9DF"/>
                    </a:gs>
                  </a:gsLst>
                  <a:lin ang="1272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>
                    <a:solidFill>
                      <a:srgbClr val="5B9BD5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211909" y="2395548"/>
                  <a:ext cx="2862890" cy="2862890"/>
                </a:xfrm>
                <a:prstGeom prst="rect">
                  <a:avLst/>
                </a:prstGeom>
                <a:solidFill>
                  <a:schemeClr val="bg1"/>
                </a:solidFill>
                <a:ln w="1079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b="1" dirty="0" err="1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Seaborn</a:t>
                  </a:r>
                  <a:r>
                    <a:rPr lang="en-US" altLang="ko-KR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라이브러리를 활용한 데이터 시각화 방법</a:t>
                  </a:r>
                  <a:endPara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28" name="TextBox 27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3.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프로젝트 수행을 위해 학습한 내용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60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4.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수집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22" y="1429572"/>
            <a:ext cx="2555634" cy="1974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13799" y="4177932"/>
            <a:ext cx="6639437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1. </a:t>
            </a:r>
            <a:r>
              <a:rPr lang="ko-KR" altLang="en-US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어린이 교통사고 </a:t>
            </a:r>
            <a:r>
              <a:rPr lang="ko-KR" altLang="en-US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.xls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2. </a:t>
            </a:r>
            <a:r>
              <a:rPr lang="ko-KR" altLang="en-US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 </a:t>
            </a:r>
            <a:r>
              <a:rPr lang="ko-KR" altLang="en-US" sz="24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</a:t>
            </a:r>
            <a:r>
              <a:rPr lang="ko-KR" altLang="en-US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sz="2400" dirty="0" err="1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xlsx</a:t>
            </a:r>
            <a:endParaRPr lang="ko-KR" altLang="en-US" sz="24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1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 과정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77311" y="2061131"/>
            <a:ext cx="2299478" cy="2353633"/>
            <a:chOff x="4369564" y="1893159"/>
            <a:chExt cx="3344779" cy="3344779"/>
          </a:xfrm>
        </p:grpSpPr>
        <p:sp>
          <p:nvSpPr>
            <p:cNvPr id="6" name="직사각형 5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-</a:t>
              </a: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어린이 교통사고 현황</a:t>
              </a: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</a:t>
              </a:r>
              <a:r>
                <a: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xls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-</a:t>
              </a: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자치구</a:t>
              </a:r>
              <a:endPara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ko-KR" altLang="en-US" sz="16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목적별</a:t>
              </a: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cctv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 현황</a:t>
              </a:r>
              <a:r>
                <a: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</a:t>
              </a:r>
              <a:r>
                <a:rPr lang="en-US" altLang="ko-KR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xlsx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8" name="자유형 7"/>
          <p:cNvSpPr/>
          <p:nvPr/>
        </p:nvSpPr>
        <p:spPr>
          <a:xfrm>
            <a:off x="1375822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908549" y="2061131"/>
            <a:ext cx="2299478" cy="2353633"/>
            <a:chOff x="4369564" y="1893159"/>
            <a:chExt cx="3344779" cy="3344779"/>
          </a:xfrm>
        </p:grpSpPr>
        <p:sp>
          <p:nvSpPr>
            <p:cNvPr id="10" name="직사각형 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5207060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739788" y="2061131"/>
            <a:ext cx="2299478" cy="2353633"/>
            <a:chOff x="4369564" y="1893159"/>
            <a:chExt cx="3344779" cy="3344779"/>
          </a:xfrm>
        </p:grpSpPr>
        <p:sp>
          <p:nvSpPr>
            <p:cNvPr id="14" name="직사각형 13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6" name="자유형 15"/>
          <p:cNvSpPr/>
          <p:nvPr/>
        </p:nvSpPr>
        <p:spPr>
          <a:xfrm>
            <a:off x="9038299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1800000">
            <a:off x="2375197" y="1355343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 rot="1800000">
            <a:off x="6138077" y="1397415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 rot="1800000">
            <a:off x="6325323" y="1315646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1800000">
            <a:off x="9940291" y="1286317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rot="1800000">
            <a:off x="9972957" y="1439488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 rot="1800000">
            <a:off x="10160204" y="1357718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4195" y="2230676"/>
            <a:ext cx="1968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현황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자치구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3274" y="2260093"/>
            <a:ext cx="2229378" cy="184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교통사고 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발생건수와 어린이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보호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수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.csv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5822" y="4626885"/>
            <a:ext cx="2638304" cy="87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엑셀 파일 형식을 </a:t>
            </a:r>
            <a:endParaRPr lang="en-US" altLang="ko-KR" sz="1600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/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형식으로 </a:t>
            </a:r>
            <a:endParaRPr lang="en-US" altLang="ko-KR" sz="1600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변환 저장</a:t>
            </a:r>
            <a:endParaRPr lang="ko-KR" altLang="en-US" sz="16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07060" y="4626885"/>
            <a:ext cx="2638304" cy="45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두 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합병</a:t>
            </a:r>
            <a:endParaRPr lang="ko-KR" altLang="en-US" sz="16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38299" y="4627251"/>
            <a:ext cx="2638304" cy="61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분석 결과 </a:t>
            </a:r>
            <a:endParaRPr lang="en-US" altLang="ko-KR" sz="1600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/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생성</a:t>
            </a:r>
            <a:endParaRPr lang="ko-KR" altLang="en-US" sz="16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-2943054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1965" y="2061131"/>
            <a:ext cx="2299478" cy="2353633"/>
            <a:chOff x="4369564" y="1893159"/>
            <a:chExt cx="3344779" cy="3344779"/>
          </a:xfrm>
        </p:grpSpPr>
        <p:sp>
          <p:nvSpPr>
            <p:cNvPr id="8" name="직사각형 7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Result.csv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0" name="자유형 9"/>
          <p:cNvSpPr/>
          <p:nvPr/>
        </p:nvSpPr>
        <p:spPr>
          <a:xfrm>
            <a:off x="890476" y="3573766"/>
            <a:ext cx="3532727" cy="1053120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23203" y="2061131"/>
            <a:ext cx="2299478" cy="2353633"/>
            <a:chOff x="4369564" y="1893159"/>
            <a:chExt cx="3344779" cy="3344779"/>
          </a:xfrm>
        </p:grpSpPr>
        <p:sp>
          <p:nvSpPr>
            <p:cNvPr id="12" name="직사각형 11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결과 그래프</a:t>
              </a:r>
              <a:endPara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 rot="1800000">
            <a:off x="1699933" y="1355343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800000">
            <a:off x="5758241" y="1397415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800000">
            <a:off x="5938410" y="135534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476" y="4626885"/>
            <a:ext cx="263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점선 그래프로 시각화</a:t>
            </a:r>
            <a:endParaRPr lang="ko-KR" altLang="en-US" sz="16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1800000">
            <a:off x="1811812" y="1476761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rot="1800000">
            <a:off x="1999058" y="139499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 rot="1800000">
            <a:off x="1486565" y="1451471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 rot="1800000">
            <a:off x="5451351" y="1374966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 rot="1800000">
            <a:off x="5563230" y="1496384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1800000">
            <a:off x="5750476" y="1414615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 rot="1800000">
            <a:off x="5237983" y="1471094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817" y="448972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 과정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48190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-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어린이 </a:t>
              </a: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교통사고 현황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</a:t>
              </a:r>
              <a:r>
                <a:rPr lang="en-US" altLang="ko-KR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xls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-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자치구</a:t>
              </a: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ko-KR" altLang="en-US" sz="16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목적별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cctv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 현황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</a:t>
              </a:r>
              <a:r>
                <a:rPr lang="en-US" altLang="ko-KR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xlsx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 rot="1800000">
            <a:off x="1791304" y="35327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60984" y="897946"/>
            <a:ext cx="6828334" cy="4155579"/>
            <a:chOff x="4948399" y="1429733"/>
            <a:chExt cx="5698219" cy="3332280"/>
          </a:xfrm>
        </p:grpSpPr>
        <p:pic>
          <p:nvPicPr>
            <p:cNvPr id="1030" name="Picture 6" descr="C:\Users\user\Desktop\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399" y="1429733"/>
              <a:ext cx="4469920" cy="2388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user\Desktop\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6698" y="2373399"/>
              <a:ext cx="4469920" cy="2388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631147" y="5474737"/>
            <a:ext cx="601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1. ‘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.xls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’</a:t>
            </a:r>
            <a:r>
              <a:rPr lang="ko-KR" altLang="en-US" sz="16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다운로드</a:t>
            </a:r>
            <a:endParaRPr lang="en-US" altLang="ko-KR" sz="1600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2. ‘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xlsx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’ </a:t>
            </a:r>
            <a:r>
              <a:rPr lang="ko-KR" altLang="en-US" sz="16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다운로드</a:t>
            </a:r>
            <a:endParaRPr lang="ko-KR" altLang="en-US" sz="16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610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31148" y="-1"/>
            <a:ext cx="83670" cy="897947"/>
          </a:xfrm>
          <a:prstGeom prst="rect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31148" y="897946"/>
            <a:ext cx="2299478" cy="2353633"/>
            <a:chOff x="4369564" y="1893159"/>
            <a:chExt cx="3344779" cy="3344779"/>
          </a:xfrm>
        </p:grpSpPr>
        <p:sp>
          <p:nvSpPr>
            <p:cNvPr id="30" name="직사각형 29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-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어린이 </a:t>
              </a: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교통사고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현황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</a:t>
              </a: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csv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-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서울시 자치구 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목적별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cctv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 현황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.</a:t>
              </a: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csv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 rot="1800000">
            <a:off x="1791304" y="35327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147" y="5474737"/>
            <a:ext cx="1046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1. ‘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어린이 교통사고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.xls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’ 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엑셀파일을 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r>
              <a:rPr lang="ko-KR" altLang="en-US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파일로 변환 </a:t>
            </a:r>
            <a:endParaRPr lang="en-US" altLang="ko-KR" sz="1600" dirty="0" smtClean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2. ‘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서울시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자치구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목적별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cctv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설치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현황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r>
              <a:rPr lang="en-US" altLang="ko-KR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xlsx</a:t>
            </a:r>
            <a:r>
              <a:rPr lang="en-US" altLang="ko-KR" sz="16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’ </a:t>
            </a:r>
            <a:r>
              <a:rPr lang="ko-KR" altLang="en-US" sz="16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엑셀파일을 </a:t>
            </a:r>
            <a:r>
              <a:rPr lang="en-US" altLang="ko-KR" sz="16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csv</a:t>
            </a:r>
            <a:r>
              <a:rPr lang="ko-KR" altLang="en-US" sz="16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파일로 변환</a:t>
            </a:r>
          </a:p>
        </p:txBody>
      </p:sp>
      <p:pic>
        <p:nvPicPr>
          <p:cNvPr id="3077" name="Picture 5" descr="C:\Users\user\Desktop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75" y="897946"/>
            <a:ext cx="5574292" cy="297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14270" y="248917"/>
            <a:ext cx="501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5</a:t>
            </a:r>
            <a:r>
              <a:rPr lang="en-US" altLang="ko-KR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20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데이터 준비 및 탐색 작업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rot="1800000">
            <a:off x="1964535" y="277212"/>
            <a:ext cx="65333" cy="334358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 descr="C:\Users\user\Desktop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53" y="2022230"/>
            <a:ext cx="5534941" cy="29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8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507</Words>
  <Application>Microsoft Office PowerPoint</Application>
  <PresentationFormat>사용자 지정</PresentationFormat>
  <Paragraphs>111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seung eun kim</cp:lastModifiedBy>
  <cp:revision>60</cp:revision>
  <dcterms:created xsi:type="dcterms:W3CDTF">2019-09-27T04:14:09Z</dcterms:created>
  <dcterms:modified xsi:type="dcterms:W3CDTF">2019-12-17T18:46:41Z</dcterms:modified>
</cp:coreProperties>
</file>