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94" r:id="rId4"/>
    <p:sldId id="291" r:id="rId5"/>
    <p:sldId id="292" r:id="rId6"/>
    <p:sldId id="293" r:id="rId7"/>
    <p:sldId id="295" r:id="rId8"/>
    <p:sldId id="296" r:id="rId9"/>
    <p:sldId id="297" r:id="rId10"/>
    <p:sldId id="298" r:id="rId11"/>
    <p:sldId id="309" r:id="rId12"/>
    <p:sldId id="300" r:id="rId13"/>
    <p:sldId id="301" r:id="rId14"/>
    <p:sldId id="299" r:id="rId15"/>
    <p:sldId id="303" r:id="rId16"/>
    <p:sldId id="302" r:id="rId17"/>
    <p:sldId id="305" r:id="rId18"/>
    <p:sldId id="306" r:id="rId19"/>
    <p:sldId id="307" r:id="rId20"/>
    <p:sldId id="308" r:id="rId21"/>
    <p:sldId id="310" r:id="rId22"/>
    <p:sldId id="311" r:id="rId23"/>
    <p:sldId id="314" r:id="rId24"/>
    <p:sldId id="313" r:id="rId25"/>
    <p:sldId id="312" r:id="rId26"/>
    <p:sldId id="315" r:id="rId27"/>
    <p:sldId id="316" r:id="rId28"/>
    <p:sldId id="318" r:id="rId29"/>
    <p:sldId id="321" r:id="rId30"/>
    <p:sldId id="320" r:id="rId31"/>
    <p:sldId id="317" r:id="rId32"/>
    <p:sldId id="319" r:id="rId33"/>
    <p:sldId id="25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hansol" initials="lh" lastIdx="1" clrIdx="0">
    <p:extLst>
      <p:ext uri="{19B8F6BF-5375-455C-9EA6-DF929625EA0E}">
        <p15:presenceInfo xmlns:p15="http://schemas.microsoft.com/office/powerpoint/2012/main" xmlns="" userId="efe0c8289db1c9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262626"/>
    <a:srgbClr val="F8F8F8"/>
    <a:srgbClr val="C6D9F1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38" autoAdjust="0"/>
  </p:normalViewPr>
  <p:slideViewPr>
    <p:cSldViewPr>
      <p:cViewPr>
        <p:scale>
          <a:sx n="75" d="100"/>
          <a:sy n="75" d="100"/>
        </p:scale>
        <p:origin x="-282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7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30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0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09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83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1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42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2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03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15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43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37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93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54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65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89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85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8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7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98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40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91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02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7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4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9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gif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708920"/>
            <a:ext cx="8712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50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서울에서 창업으로 살아남기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팀장 김기수</a:t>
            </a:r>
            <a:endParaRPr lang="en-US" altLang="ko-KR" sz="16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팀원 이한솔</a:t>
            </a:r>
            <a:endParaRPr lang="en-US" altLang="ko-KR" sz="16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팀원 임형조</a:t>
            </a:r>
            <a:endParaRPr lang="en-US" altLang="ko-KR" sz="16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팀원 김지수</a:t>
            </a:r>
            <a:endParaRPr lang="en-US" altLang="ko-KR" sz="16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데이터크롤링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5776" y="2721113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 및 시각화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C4DD220-FC7F-42C6-AC93-590113ABE7D0}"/>
              </a:ext>
            </a:extLst>
          </p:cNvPr>
          <p:cNvSpPr/>
          <p:nvPr/>
        </p:nvSpPr>
        <p:spPr>
          <a:xfrm>
            <a:off x="2240116" y="2467871"/>
            <a:ext cx="4663767" cy="13374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3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83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DA22DF9-B95A-40F6-A225-3EE7530064B4}"/>
              </a:ext>
            </a:extLst>
          </p:cNvPr>
          <p:cNvSpPr/>
          <p:nvPr/>
        </p:nvSpPr>
        <p:spPr>
          <a:xfrm>
            <a:off x="957133" y="1253308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생존율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분석에 필요한 변수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9451D0A-5B39-4FD5-8968-2CCBBA04D43D}"/>
              </a:ext>
            </a:extLst>
          </p:cNvPr>
          <p:cNvSpPr/>
          <p:nvPr/>
        </p:nvSpPr>
        <p:spPr>
          <a:xfrm>
            <a:off x="1980004" y="204053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주거인구 및 </a:t>
            </a:r>
            <a:endParaRPr lang="en-US" altLang="ko-KR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직장인구</a:t>
            </a:r>
            <a:r>
              <a:rPr lang="en-US" altLang="ko-KR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6FD93F29-D9CC-4F1A-B5AA-FA68B3D65367}"/>
              </a:ext>
            </a:extLst>
          </p:cNvPr>
          <p:cNvSpPr/>
          <p:nvPr/>
        </p:nvSpPr>
        <p:spPr>
          <a:xfrm>
            <a:off x="5391596" y="205847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631BD78-77AD-444B-9AB2-09D8588C67F2}"/>
              </a:ext>
            </a:extLst>
          </p:cNvPr>
          <p:cNvSpPr/>
          <p:nvPr/>
        </p:nvSpPr>
        <p:spPr>
          <a:xfrm>
            <a:off x="1036374" y="3644298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업종별 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분석에 필요한 변수</a:t>
            </a:r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ko-KR" altLang="en-US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1995988" y="469160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리뷰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AB91307F-8136-424B-8504-8D3C4D48860F}"/>
              </a:ext>
            </a:extLst>
          </p:cNvPr>
          <p:cNvSpPr/>
          <p:nvPr/>
        </p:nvSpPr>
        <p:spPr>
          <a:xfrm>
            <a:off x="3701784" y="471206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역세권</a:t>
            </a:r>
            <a:endParaRPr lang="ko-KR" altLang="en-US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E840F740-836F-4D0E-B94B-C7C31B2993B2}"/>
              </a:ext>
            </a:extLst>
          </p:cNvPr>
          <p:cNvSpPr/>
          <p:nvPr/>
        </p:nvSpPr>
        <p:spPr>
          <a:xfrm>
            <a:off x="5407580" y="469160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대학교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 많은 곳</a:t>
            </a:r>
            <a:endParaRPr lang="ko-KR" altLang="en-US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BC7C221-C801-405D-9CE4-08F7CF1E87BC}"/>
              </a:ext>
            </a:extLst>
          </p:cNvPr>
          <p:cNvGrpSpPr/>
          <p:nvPr/>
        </p:nvGrpSpPr>
        <p:grpSpPr>
          <a:xfrm>
            <a:off x="1578309" y="1580540"/>
            <a:ext cx="3619659" cy="2188231"/>
            <a:chOff x="1578309" y="1580540"/>
            <a:chExt cx="3619659" cy="2188231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7263DDFD-1754-4EF1-BEC3-EFAE5DB5AE7B}"/>
                </a:ext>
              </a:extLst>
            </p:cNvPr>
            <p:cNvSpPr/>
            <p:nvPr/>
          </p:nvSpPr>
          <p:spPr>
            <a:xfrm>
              <a:off x="3685800" y="2060996"/>
              <a:ext cx="1512168" cy="10801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임대 시세</a:t>
              </a:r>
              <a:endPara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xmlns="" id="{5C8073BA-B04A-46E1-AAEB-8E14D6D63B67}"/>
                </a:ext>
              </a:extLst>
            </p:cNvPr>
            <p:cNvSpPr/>
            <p:nvPr/>
          </p:nvSpPr>
          <p:spPr>
            <a:xfrm>
              <a:off x="1578309" y="1580540"/>
              <a:ext cx="2333566" cy="2188231"/>
            </a:xfrm>
            <a:prstGeom prst="donut">
              <a:avLst>
                <a:gd name="adj" fmla="val 1046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88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EC67BF-CAF0-4AC2-87AD-928DBD29F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6145" r="8193" b="3221"/>
          <a:stretch/>
        </p:blipFill>
        <p:spPr>
          <a:xfrm>
            <a:off x="431540" y="1036626"/>
            <a:ext cx="8009075" cy="5537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12EE87D-9D6D-4B55-8571-8A59597B9515}"/>
              </a:ext>
            </a:extLst>
          </p:cNvPr>
          <p:cNvSpPr txBox="1"/>
          <p:nvPr/>
        </p:nvSpPr>
        <p:spPr>
          <a:xfrm>
            <a:off x="6444208" y="2651188"/>
            <a:ext cx="1856598" cy="2308324"/>
          </a:xfrm>
          <a:prstGeom prst="rect">
            <a:avLst/>
          </a:prstGeom>
          <a:solidFill>
            <a:srgbClr val="F8F8F8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강남구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서초구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영등포구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24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중랑구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25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도봉구</a:t>
            </a:r>
          </a:p>
        </p:txBody>
      </p:sp>
    </p:spTree>
    <p:extLst>
      <p:ext uri="{BB962C8B-B14F-4D97-AF65-F5344CB8AC3E}">
        <p14:creationId xmlns:p14="http://schemas.microsoft.com/office/powerpoint/2010/main" val="231997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AE0624-C0A2-4D41-8B6B-857CE33B8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t="5563" r="7094" b="3308"/>
          <a:stretch/>
        </p:blipFill>
        <p:spPr>
          <a:xfrm>
            <a:off x="467544" y="1028391"/>
            <a:ext cx="7920880" cy="5431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090BD6-2802-498C-857D-A4AF71EED627}"/>
              </a:ext>
            </a:extLst>
          </p:cNvPr>
          <p:cNvSpPr txBox="1"/>
          <p:nvPr/>
        </p:nvSpPr>
        <p:spPr>
          <a:xfrm>
            <a:off x="6515904" y="2589795"/>
            <a:ext cx="1752403" cy="2308324"/>
          </a:xfrm>
          <a:prstGeom prst="rect">
            <a:avLst/>
          </a:prstGeom>
          <a:solidFill>
            <a:srgbClr val="F8F8F8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송파구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강남구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강서구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24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종로구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25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중구</a:t>
            </a:r>
          </a:p>
        </p:txBody>
      </p:sp>
    </p:spTree>
    <p:extLst>
      <p:ext uri="{BB962C8B-B14F-4D97-AF65-F5344CB8AC3E}">
        <p14:creationId xmlns:p14="http://schemas.microsoft.com/office/powerpoint/2010/main" val="394569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3143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임대시세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DA22DF9-B95A-40F6-A225-3EE7530064B4}"/>
              </a:ext>
            </a:extLst>
          </p:cNvPr>
          <p:cNvSpPr/>
          <p:nvPr/>
        </p:nvSpPr>
        <p:spPr>
          <a:xfrm>
            <a:off x="957133" y="1253308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생존율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분석에 필요한 변수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9451D0A-5B39-4FD5-8968-2CCBBA04D43D}"/>
              </a:ext>
            </a:extLst>
          </p:cNvPr>
          <p:cNvSpPr/>
          <p:nvPr/>
        </p:nvSpPr>
        <p:spPr>
          <a:xfrm>
            <a:off x="1980004" y="204053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주거인구 및 </a:t>
            </a:r>
            <a:endParaRPr lang="en-US" altLang="ko-KR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직장인구</a:t>
            </a:r>
            <a:r>
              <a:rPr lang="en-US" altLang="ko-KR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6FD93F29-D9CC-4F1A-B5AA-FA68B3D65367}"/>
              </a:ext>
            </a:extLst>
          </p:cNvPr>
          <p:cNvSpPr/>
          <p:nvPr/>
        </p:nvSpPr>
        <p:spPr>
          <a:xfrm>
            <a:off x="5391596" y="205847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631BD78-77AD-444B-9AB2-09D8588C67F2}"/>
              </a:ext>
            </a:extLst>
          </p:cNvPr>
          <p:cNvSpPr/>
          <p:nvPr/>
        </p:nvSpPr>
        <p:spPr>
          <a:xfrm>
            <a:off x="1036374" y="3644298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업종별 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분석에 필요한 변수</a:t>
            </a:r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ko-KR" altLang="en-US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1995988" y="469160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리뷰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AB91307F-8136-424B-8504-8D3C4D48860F}"/>
              </a:ext>
            </a:extLst>
          </p:cNvPr>
          <p:cNvSpPr/>
          <p:nvPr/>
        </p:nvSpPr>
        <p:spPr>
          <a:xfrm>
            <a:off x="3701784" y="471206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역세권</a:t>
            </a:r>
            <a:endParaRPr lang="ko-KR" altLang="en-US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E840F740-836F-4D0E-B94B-C7C31B2993B2}"/>
              </a:ext>
            </a:extLst>
          </p:cNvPr>
          <p:cNvSpPr/>
          <p:nvPr/>
        </p:nvSpPr>
        <p:spPr>
          <a:xfrm>
            <a:off x="5407580" y="469160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대학교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 많은 곳</a:t>
            </a:r>
            <a:endParaRPr lang="ko-KR" altLang="en-US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BC7C221-C801-405D-9CE4-08F7CF1E87BC}"/>
              </a:ext>
            </a:extLst>
          </p:cNvPr>
          <p:cNvGrpSpPr/>
          <p:nvPr/>
        </p:nvGrpSpPr>
        <p:grpSpPr>
          <a:xfrm>
            <a:off x="3288709" y="1549114"/>
            <a:ext cx="2333566" cy="2188231"/>
            <a:chOff x="3288709" y="1549114"/>
            <a:chExt cx="2333566" cy="2188231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7263DDFD-1754-4EF1-BEC3-EFAE5DB5AE7B}"/>
                </a:ext>
              </a:extLst>
            </p:cNvPr>
            <p:cNvSpPr/>
            <p:nvPr/>
          </p:nvSpPr>
          <p:spPr>
            <a:xfrm>
              <a:off x="3685800" y="2060996"/>
              <a:ext cx="1512168" cy="10801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임대 시세</a:t>
              </a:r>
              <a:endPara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xmlns="" id="{5C8073BA-B04A-46E1-AAEB-8E14D6D63B67}"/>
                </a:ext>
              </a:extLst>
            </p:cNvPr>
            <p:cNvSpPr/>
            <p:nvPr/>
          </p:nvSpPr>
          <p:spPr>
            <a:xfrm>
              <a:off x="3288709" y="1549114"/>
              <a:ext cx="2333566" cy="2188231"/>
            </a:xfrm>
            <a:prstGeom prst="donut">
              <a:avLst>
                <a:gd name="adj" fmla="val 1046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2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3108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146EDCC-27D1-4CE5-9B1B-A7842700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4" y="2196832"/>
            <a:ext cx="7884368" cy="289972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CB12A9C1-FD7F-4E61-9402-7B033E3BDE2B}"/>
              </a:ext>
            </a:extLst>
          </p:cNvPr>
          <p:cNvSpPr/>
          <p:nvPr/>
        </p:nvSpPr>
        <p:spPr>
          <a:xfrm>
            <a:off x="2051720" y="1103842"/>
            <a:ext cx="5384324" cy="845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임대시세와 매출액은 대체로 비례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588B4E1-E228-40AA-96B9-15707DF6D4BD}"/>
              </a:ext>
            </a:extLst>
          </p:cNvPr>
          <p:cNvSpPr/>
          <p:nvPr/>
        </p:nvSpPr>
        <p:spPr>
          <a:xfrm>
            <a:off x="1259632" y="5369257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보유 자본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바탕으로 임대시세 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81AE9CA-54F5-4AFF-8BE2-F034061A8D8F}"/>
              </a:ext>
            </a:extLst>
          </p:cNvPr>
          <p:cNvSpPr txBox="1"/>
          <p:nvPr/>
        </p:nvSpPr>
        <p:spPr>
          <a:xfrm>
            <a:off x="5908788" y="5021462"/>
            <a:ext cx="2350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출처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[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임앤킴스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 상권 분석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31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3108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E91957A-5CCA-4FBB-AFA6-44B95FE0B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0" y="1081001"/>
            <a:ext cx="8401891" cy="4723052"/>
          </a:xfrm>
          <a:prstGeom prst="rect">
            <a:avLst/>
          </a:prstGeom>
        </p:spPr>
      </p:pic>
      <p:pic>
        <p:nvPicPr>
          <p:cNvPr id="10" name="그래픽 9" descr="배지 체크 표시1">
            <a:extLst>
              <a:ext uri="{FF2B5EF4-FFF2-40B4-BE49-F238E27FC236}">
                <a16:creationId xmlns:a16="http://schemas.microsoft.com/office/drawing/2014/main" xmlns="" id="{C5FDC748-1FE7-43D2-AC7B-C3146159D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5330" y="5663703"/>
            <a:ext cx="422294" cy="422294"/>
          </a:xfrm>
          <a:prstGeom prst="rect">
            <a:avLst/>
          </a:prstGeom>
        </p:spPr>
      </p:pic>
      <p:pic>
        <p:nvPicPr>
          <p:cNvPr id="14" name="그래픽 13" descr="배지 체크 표시1">
            <a:extLst>
              <a:ext uri="{FF2B5EF4-FFF2-40B4-BE49-F238E27FC236}">
                <a16:creationId xmlns:a16="http://schemas.microsoft.com/office/drawing/2014/main" xmlns="" id="{8B126DB8-3ACB-4F3E-A3C3-CB36E513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69586" y="5671002"/>
            <a:ext cx="422294" cy="422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04F501-19F5-41FD-8BB3-E57B6450BF79}"/>
              </a:ext>
            </a:extLst>
          </p:cNvPr>
          <p:cNvSpPr txBox="1"/>
          <p:nvPr/>
        </p:nvSpPr>
        <p:spPr>
          <a:xfrm>
            <a:off x="6320879" y="155679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xmlns="" id="{D2869B87-9ADC-4144-8B88-1A803D01637B}"/>
              </a:ext>
            </a:extLst>
          </p:cNvPr>
          <p:cNvSpPr/>
          <p:nvPr/>
        </p:nvSpPr>
        <p:spPr>
          <a:xfrm>
            <a:off x="251520" y="940760"/>
            <a:ext cx="7848872" cy="1984184"/>
          </a:xfrm>
          <a:prstGeom prst="frame">
            <a:avLst>
              <a:gd name="adj1" fmla="val 47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7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3108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E91957A-5CCA-4FBB-AFA6-44B95FE0B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0" y="1081001"/>
            <a:ext cx="8401891" cy="4723052"/>
          </a:xfrm>
          <a:prstGeom prst="rect">
            <a:avLst/>
          </a:prstGeom>
        </p:spPr>
      </p:pic>
      <p:pic>
        <p:nvPicPr>
          <p:cNvPr id="10" name="그래픽 9" descr="배지 체크 표시1">
            <a:extLst>
              <a:ext uri="{FF2B5EF4-FFF2-40B4-BE49-F238E27FC236}">
                <a16:creationId xmlns:a16="http://schemas.microsoft.com/office/drawing/2014/main" xmlns="" id="{C5FDC748-1FE7-43D2-AC7B-C3146159D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5330" y="5663703"/>
            <a:ext cx="422294" cy="422294"/>
          </a:xfrm>
          <a:prstGeom prst="rect">
            <a:avLst/>
          </a:prstGeom>
        </p:spPr>
      </p:pic>
      <p:pic>
        <p:nvPicPr>
          <p:cNvPr id="14" name="그래픽 13" descr="배지 체크 표시1">
            <a:extLst>
              <a:ext uri="{FF2B5EF4-FFF2-40B4-BE49-F238E27FC236}">
                <a16:creationId xmlns:a16="http://schemas.microsoft.com/office/drawing/2014/main" xmlns="" id="{8B126DB8-3ACB-4F3E-A3C3-CB36E513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69586" y="5671002"/>
            <a:ext cx="422294" cy="422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04F501-19F5-41FD-8BB3-E57B6450BF79}"/>
              </a:ext>
            </a:extLst>
          </p:cNvPr>
          <p:cNvSpPr txBox="1"/>
          <p:nvPr/>
        </p:nvSpPr>
        <p:spPr>
          <a:xfrm>
            <a:off x="6320879" y="155679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xmlns="" id="{D2869B87-9ADC-4144-8B88-1A803D01637B}"/>
              </a:ext>
            </a:extLst>
          </p:cNvPr>
          <p:cNvSpPr/>
          <p:nvPr/>
        </p:nvSpPr>
        <p:spPr>
          <a:xfrm>
            <a:off x="251520" y="940760"/>
            <a:ext cx="7848872" cy="1984184"/>
          </a:xfrm>
          <a:prstGeom prst="frame">
            <a:avLst>
              <a:gd name="adj1" fmla="val 47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A3A9874-337F-4540-9DF6-8B03772FAEE7}"/>
              </a:ext>
            </a:extLst>
          </p:cNvPr>
          <p:cNvGrpSpPr/>
          <p:nvPr/>
        </p:nvGrpSpPr>
        <p:grpSpPr>
          <a:xfrm>
            <a:off x="0" y="13527"/>
            <a:ext cx="9144000" cy="6858000"/>
            <a:chOff x="0" y="0"/>
            <a:chExt cx="9144000" cy="6858000"/>
          </a:xfrm>
          <a:solidFill>
            <a:srgbClr val="000000">
              <a:alpha val="74902"/>
            </a:srgbClr>
          </a:solidFill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8D89F119-9F70-42B4-AAD5-FAA9EBC9C9C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90D0CADD-5F5B-4816-A9B3-C98DB013664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8B32C119-27D2-465D-AAD8-42200D42701B}"/>
                  </a:ext>
                </a:extLst>
              </p:cNvPr>
              <p:cNvSpPr txBox="1"/>
              <p:nvPr/>
            </p:nvSpPr>
            <p:spPr>
              <a:xfrm>
                <a:off x="2823122" y="1129490"/>
                <a:ext cx="369134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임대 시세 순위</a:t>
                </a:r>
                <a:endParaRPr lang="en-US" altLang="ko-KR" sz="44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위 중구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2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위 종로구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3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위 강남구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.</a:t>
                </a:r>
              </a:p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.</a:t>
                </a:r>
              </a:p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24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위 중랑구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25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위 도봉구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D68E4113-D420-41A0-82E7-3571559D7422}"/>
                </a:ext>
              </a:extLst>
            </p:cNvPr>
            <p:cNvCxnSpPr>
              <a:cxnSpLocks/>
            </p:cNvCxnSpPr>
            <p:nvPr/>
          </p:nvCxnSpPr>
          <p:spPr>
            <a:xfrm>
              <a:off x="2823122" y="1916832"/>
              <a:ext cx="3497757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52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83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DA22DF9-B95A-40F6-A225-3EE7530064B4}"/>
              </a:ext>
            </a:extLst>
          </p:cNvPr>
          <p:cNvSpPr/>
          <p:nvPr/>
        </p:nvSpPr>
        <p:spPr>
          <a:xfrm>
            <a:off x="957133" y="1253308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생존율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분석에 필요한 변수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9451D0A-5B39-4FD5-8968-2CCBBA04D43D}"/>
              </a:ext>
            </a:extLst>
          </p:cNvPr>
          <p:cNvSpPr/>
          <p:nvPr/>
        </p:nvSpPr>
        <p:spPr>
          <a:xfrm>
            <a:off x="1980004" y="204053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주거인구 및 </a:t>
            </a:r>
            <a:endParaRPr lang="en-US" altLang="ko-KR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직장인구</a:t>
            </a:r>
            <a:r>
              <a:rPr lang="en-US" altLang="ko-KR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6FD93F29-D9CC-4F1A-B5AA-FA68B3D65367}"/>
              </a:ext>
            </a:extLst>
          </p:cNvPr>
          <p:cNvSpPr/>
          <p:nvPr/>
        </p:nvSpPr>
        <p:spPr>
          <a:xfrm>
            <a:off x="5391596" y="205847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631BD78-77AD-444B-9AB2-09D8588C67F2}"/>
              </a:ext>
            </a:extLst>
          </p:cNvPr>
          <p:cNvSpPr/>
          <p:nvPr/>
        </p:nvSpPr>
        <p:spPr>
          <a:xfrm>
            <a:off x="1036374" y="3644298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업종별 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분석에 필요한 변수</a:t>
            </a:r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ko-KR" altLang="en-US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1995988" y="469160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리뷰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AB91307F-8136-424B-8504-8D3C4D48860F}"/>
              </a:ext>
            </a:extLst>
          </p:cNvPr>
          <p:cNvSpPr/>
          <p:nvPr/>
        </p:nvSpPr>
        <p:spPr>
          <a:xfrm>
            <a:off x="3701784" y="471206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역세권</a:t>
            </a:r>
            <a:endParaRPr lang="ko-KR" altLang="en-US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E840F740-836F-4D0E-B94B-C7C31B2993B2}"/>
              </a:ext>
            </a:extLst>
          </p:cNvPr>
          <p:cNvSpPr/>
          <p:nvPr/>
        </p:nvSpPr>
        <p:spPr>
          <a:xfrm>
            <a:off x="5407580" y="469160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대학교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 많은 곳</a:t>
            </a:r>
            <a:endParaRPr lang="ko-KR" altLang="en-US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7263DDFD-1754-4EF1-BEC3-EFAE5DB5AE7B}"/>
              </a:ext>
            </a:extLst>
          </p:cNvPr>
          <p:cNvSpPr/>
          <p:nvPr/>
        </p:nvSpPr>
        <p:spPr>
          <a:xfrm>
            <a:off x="3685800" y="206099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</a:t>
            </a:r>
            <a:endParaRPr lang="ko-KR" altLang="en-US" sz="12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xmlns="" id="{5C8073BA-B04A-46E1-AAEB-8E14D6D63B67}"/>
              </a:ext>
            </a:extLst>
          </p:cNvPr>
          <p:cNvSpPr/>
          <p:nvPr/>
        </p:nvSpPr>
        <p:spPr>
          <a:xfrm>
            <a:off x="4980897" y="1517200"/>
            <a:ext cx="2333566" cy="2188231"/>
          </a:xfrm>
          <a:prstGeom prst="donut">
            <a:avLst>
              <a:gd name="adj" fmla="val 104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4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83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5" name="그림 24" descr="지도이(가) 표시된 사진&#10;&#10;자동 생성된 설명">
            <a:extLst>
              <a:ext uri="{FF2B5EF4-FFF2-40B4-BE49-F238E27FC236}">
                <a16:creationId xmlns:a16="http://schemas.microsoft.com/office/drawing/2014/main" xmlns="" id="{88F4CAF3-E301-4282-89A6-95ADDEB9B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49" y="3933608"/>
            <a:ext cx="3747203" cy="25729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4A811D6-EEEE-4EA3-AB83-84AFFACC48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7" r="4569" b="8638"/>
          <a:stretch/>
        </p:blipFill>
        <p:spPr>
          <a:xfrm>
            <a:off x="4872302" y="1047032"/>
            <a:ext cx="3747203" cy="256024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755B2C72-88FD-423C-A4F1-317CA09F2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8" r="7669"/>
          <a:stretch/>
        </p:blipFill>
        <p:spPr>
          <a:xfrm>
            <a:off x="498959" y="3599225"/>
            <a:ext cx="3772740" cy="29607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503E475-7429-4BEC-AE90-951511DB71DD}"/>
              </a:ext>
            </a:extLst>
          </p:cNvPr>
          <p:cNvSpPr txBox="1"/>
          <p:nvPr/>
        </p:nvSpPr>
        <p:spPr>
          <a:xfrm>
            <a:off x="1970747" y="3432857"/>
            <a:ext cx="97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417F4DE-1902-4FC4-AC57-62F5B2FF4846}"/>
              </a:ext>
            </a:extLst>
          </p:cNvPr>
          <p:cNvSpPr txBox="1"/>
          <p:nvPr/>
        </p:nvSpPr>
        <p:spPr>
          <a:xfrm>
            <a:off x="6446595" y="3508799"/>
            <a:ext cx="1096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제과점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55C144-6011-4146-BD7A-44DBAC8DB189}"/>
              </a:ext>
            </a:extLst>
          </p:cNvPr>
          <p:cNvSpPr txBox="1"/>
          <p:nvPr/>
        </p:nvSpPr>
        <p:spPr>
          <a:xfrm flipH="1">
            <a:off x="2126710" y="6087325"/>
            <a:ext cx="97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B0B8AF1-0B50-4592-8523-DC67AAC36221}"/>
              </a:ext>
            </a:extLst>
          </p:cNvPr>
          <p:cNvSpPr txBox="1"/>
          <p:nvPr/>
        </p:nvSpPr>
        <p:spPr>
          <a:xfrm flipH="1">
            <a:off x="6503310" y="6112668"/>
            <a:ext cx="75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94A7B00-95FD-4E70-8606-EBA355692F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22" r="5612" b="2634"/>
          <a:stretch/>
        </p:blipFill>
        <p:spPr>
          <a:xfrm>
            <a:off x="458803" y="940760"/>
            <a:ext cx="3465125" cy="25602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3431629-AC9C-4574-8A7A-B0819E2F2466}"/>
              </a:ext>
            </a:extLst>
          </p:cNvPr>
          <p:cNvSpPr txBox="1"/>
          <p:nvPr/>
        </p:nvSpPr>
        <p:spPr>
          <a:xfrm>
            <a:off x="2197359" y="2867885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서초구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EBC1D4E-B2D9-4B80-BBDE-67DE12F2EC7E}"/>
              </a:ext>
            </a:extLst>
          </p:cNvPr>
          <p:cNvSpPr txBox="1"/>
          <p:nvPr/>
        </p:nvSpPr>
        <p:spPr>
          <a:xfrm>
            <a:off x="2485938" y="2712698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5B76519-569A-4541-A9E0-D2057619C70E}"/>
              </a:ext>
            </a:extLst>
          </p:cNvPr>
          <p:cNvSpPr txBox="1"/>
          <p:nvPr/>
        </p:nvSpPr>
        <p:spPr>
          <a:xfrm>
            <a:off x="2944102" y="2583184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23A6B9-417F-49D0-BB37-C555ADFE0521}"/>
              </a:ext>
            </a:extLst>
          </p:cNvPr>
          <p:cNvSpPr txBox="1"/>
          <p:nvPr/>
        </p:nvSpPr>
        <p:spPr>
          <a:xfrm>
            <a:off x="1351438" y="2147663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BBA9AA9-08AD-4A3B-85FA-2CCB3179DEDB}"/>
              </a:ext>
            </a:extLst>
          </p:cNvPr>
          <p:cNvSpPr txBox="1"/>
          <p:nvPr/>
        </p:nvSpPr>
        <p:spPr>
          <a:xfrm>
            <a:off x="6768886" y="2954481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서초구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E24E3E3-B77F-4277-83A0-D357213CBA42}"/>
              </a:ext>
            </a:extLst>
          </p:cNvPr>
          <p:cNvSpPr txBox="1"/>
          <p:nvPr/>
        </p:nvSpPr>
        <p:spPr>
          <a:xfrm>
            <a:off x="7057465" y="2799294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69BD0A-731C-4048-9CCB-D9741FFA3392}"/>
              </a:ext>
            </a:extLst>
          </p:cNvPr>
          <p:cNvSpPr txBox="1"/>
          <p:nvPr/>
        </p:nvSpPr>
        <p:spPr>
          <a:xfrm>
            <a:off x="7515629" y="2669780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444F549-2A1F-4574-A67C-097E5461EB16}"/>
              </a:ext>
            </a:extLst>
          </p:cNvPr>
          <p:cNvSpPr txBox="1"/>
          <p:nvPr/>
        </p:nvSpPr>
        <p:spPr>
          <a:xfrm>
            <a:off x="5922965" y="2234259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683C3D5-32C9-44C4-915B-9B09EB6D6180}"/>
              </a:ext>
            </a:extLst>
          </p:cNvPr>
          <p:cNvSpPr txBox="1"/>
          <p:nvPr/>
        </p:nvSpPr>
        <p:spPr>
          <a:xfrm>
            <a:off x="5173094" y="2171968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강서구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8535B37-B8EA-43A3-AF2F-6178B308D08B}"/>
              </a:ext>
            </a:extLst>
          </p:cNvPr>
          <p:cNvSpPr txBox="1"/>
          <p:nvPr/>
        </p:nvSpPr>
        <p:spPr>
          <a:xfrm>
            <a:off x="1970747" y="1943368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종로구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FC74B01-4D8B-40C8-BB02-6E69610A5126}"/>
              </a:ext>
            </a:extLst>
          </p:cNvPr>
          <p:cNvSpPr txBox="1"/>
          <p:nvPr/>
        </p:nvSpPr>
        <p:spPr>
          <a:xfrm>
            <a:off x="2098195" y="2119983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6787D7E-7BF8-4EA3-A32D-CF674C417EF2}"/>
              </a:ext>
            </a:extLst>
          </p:cNvPr>
          <p:cNvSpPr txBox="1"/>
          <p:nvPr/>
        </p:nvSpPr>
        <p:spPr>
          <a:xfrm>
            <a:off x="2225645" y="5661735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서초구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B79B231-9126-4A8D-959D-C28BE1EB98E7}"/>
              </a:ext>
            </a:extLst>
          </p:cNvPr>
          <p:cNvSpPr txBox="1"/>
          <p:nvPr/>
        </p:nvSpPr>
        <p:spPr>
          <a:xfrm>
            <a:off x="2514224" y="5506548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7A0BFCE-C2C9-4C03-AB47-96062D87D94E}"/>
              </a:ext>
            </a:extLst>
          </p:cNvPr>
          <p:cNvSpPr txBox="1"/>
          <p:nvPr/>
        </p:nvSpPr>
        <p:spPr>
          <a:xfrm>
            <a:off x="2972388" y="5377034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DB10839-5344-4AE0-8D0B-8987CBEF39F2}"/>
              </a:ext>
            </a:extLst>
          </p:cNvPr>
          <p:cNvSpPr txBox="1"/>
          <p:nvPr/>
        </p:nvSpPr>
        <p:spPr>
          <a:xfrm>
            <a:off x="1379724" y="4941513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A3C9434-8B40-48D8-82E4-4B4CA3ED3455}"/>
              </a:ext>
            </a:extLst>
          </p:cNvPr>
          <p:cNvSpPr txBox="1"/>
          <p:nvPr/>
        </p:nvSpPr>
        <p:spPr>
          <a:xfrm>
            <a:off x="1999033" y="4737218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종로구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777330A-5BD2-4074-B397-0E0D4C168581}"/>
              </a:ext>
            </a:extLst>
          </p:cNvPr>
          <p:cNvSpPr txBox="1"/>
          <p:nvPr/>
        </p:nvSpPr>
        <p:spPr>
          <a:xfrm>
            <a:off x="2126481" y="4913833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0839827-EE40-4688-AA36-5101A7069A87}"/>
              </a:ext>
            </a:extLst>
          </p:cNvPr>
          <p:cNvSpPr txBox="1"/>
          <p:nvPr/>
        </p:nvSpPr>
        <p:spPr>
          <a:xfrm>
            <a:off x="6947277" y="5666741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2559393-06DE-46A5-B320-CB390C600F16}"/>
              </a:ext>
            </a:extLst>
          </p:cNvPr>
          <p:cNvSpPr txBox="1"/>
          <p:nvPr/>
        </p:nvSpPr>
        <p:spPr>
          <a:xfrm>
            <a:off x="7405441" y="5537227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BD7AB61-6CFD-42BA-9E67-57AEED72D198}"/>
              </a:ext>
            </a:extLst>
          </p:cNvPr>
          <p:cNvSpPr txBox="1"/>
          <p:nvPr/>
        </p:nvSpPr>
        <p:spPr>
          <a:xfrm>
            <a:off x="5754196" y="5096700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08FC883-AADA-41A1-A3B6-DF30B9E35940}"/>
              </a:ext>
            </a:extLst>
          </p:cNvPr>
          <p:cNvSpPr txBox="1"/>
          <p:nvPr/>
        </p:nvSpPr>
        <p:spPr>
          <a:xfrm>
            <a:off x="5004325" y="5034409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강서구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81026B9-B2BF-4C9D-8813-DD0D36CD4701}"/>
              </a:ext>
            </a:extLst>
          </p:cNvPr>
          <p:cNvSpPr txBox="1"/>
          <p:nvPr/>
        </p:nvSpPr>
        <p:spPr>
          <a:xfrm>
            <a:off x="5653743" y="5415027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영등포구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38FAF9C-2375-429B-A4FE-CF0674643FC6}"/>
              </a:ext>
            </a:extLst>
          </p:cNvPr>
          <p:cNvSpPr txBox="1"/>
          <p:nvPr/>
        </p:nvSpPr>
        <p:spPr>
          <a:xfrm>
            <a:off x="6027446" y="5898737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관악구</a:t>
            </a:r>
          </a:p>
        </p:txBody>
      </p:sp>
    </p:spTree>
    <p:extLst>
      <p:ext uri="{BB962C8B-B14F-4D97-AF65-F5344CB8AC3E}">
        <p14:creationId xmlns:p14="http://schemas.microsoft.com/office/powerpoint/2010/main" val="18976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1" y="3284984"/>
            <a:ext cx="1822024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01        02        03        04</a:t>
            </a:r>
            <a:endParaRPr lang="ko-KR" altLang="en-US" sz="5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99796" y="269614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94833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55077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812866"/>
            <a:ext cx="183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동기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512" y="3429000"/>
            <a:ext cx="17930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높은 창업 희망률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구별 업종 포화 상태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목적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99152" y="3272210"/>
            <a:ext cx="1822024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46784" y="3284984"/>
            <a:ext cx="176943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31104" y="3284984"/>
            <a:ext cx="176943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543" y="3430322"/>
            <a:ext cx="182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분석에 필요한 변수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선정한 데이터 </a:t>
            </a:r>
            <a:r>
              <a:rPr lang="en-US" altLang="ko-KR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 </a:t>
            </a:r>
          </a:p>
          <a:p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및 </a:t>
            </a:r>
            <a:r>
              <a:rPr lang="en-US" altLang="ko-KR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셋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6878" y="3400544"/>
            <a:ext cx="13681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임대시세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리뷰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역세권 </a:t>
            </a:r>
            <a:endParaRPr lang="en-US" altLang="ko-KR" sz="14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4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회사가 많은 곳과 술집 관계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09806" y="3068960"/>
            <a:ext cx="1368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입지 추천 시뮬레이션</a:t>
            </a:r>
            <a:endParaRPr lang="en-US" altLang="ko-KR" sz="12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2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핵심 사항 </a:t>
            </a:r>
            <a:r>
              <a:rPr lang="en-US" altLang="ko-KR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</a:t>
            </a:r>
            <a:r>
              <a:rPr lang="en-US" altLang="ko-KR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업종별 세부분석</a:t>
            </a:r>
            <a:r>
              <a:rPr lang="en-US" altLang="ko-KR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팀원 역할  </a:t>
            </a:r>
            <a:endParaRPr lang="en-US" altLang="ko-KR" sz="12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자체 평가</a:t>
            </a:r>
            <a:endParaRPr lang="en-US" altLang="ko-KR" sz="1200" spc="-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2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7389" y="2812866"/>
            <a:ext cx="191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사용할 데이터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10150" y="2812866"/>
            <a:ext cx="191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 및 시각화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3057" y="2812866"/>
            <a:ext cx="216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83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5" name="그림 24" descr="지도이(가) 표시된 사진&#10;&#10;자동 생성된 설명">
            <a:extLst>
              <a:ext uri="{FF2B5EF4-FFF2-40B4-BE49-F238E27FC236}">
                <a16:creationId xmlns:a16="http://schemas.microsoft.com/office/drawing/2014/main" xmlns="" id="{88F4CAF3-E301-4282-89A6-95ADDEB9B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49" y="3933608"/>
            <a:ext cx="3747203" cy="25729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4A811D6-EEEE-4EA3-AB83-84AFFACC48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7" r="4569" b="8638"/>
          <a:stretch/>
        </p:blipFill>
        <p:spPr>
          <a:xfrm>
            <a:off x="4872302" y="1047032"/>
            <a:ext cx="3747203" cy="256024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755B2C72-88FD-423C-A4F1-317CA09F2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8" r="7669"/>
          <a:stretch/>
        </p:blipFill>
        <p:spPr>
          <a:xfrm>
            <a:off x="498959" y="3599225"/>
            <a:ext cx="3772740" cy="29607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503E475-7429-4BEC-AE90-951511DB71DD}"/>
              </a:ext>
            </a:extLst>
          </p:cNvPr>
          <p:cNvSpPr txBox="1"/>
          <p:nvPr/>
        </p:nvSpPr>
        <p:spPr>
          <a:xfrm>
            <a:off x="1970747" y="3432857"/>
            <a:ext cx="97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417F4DE-1902-4FC4-AC57-62F5B2FF4846}"/>
              </a:ext>
            </a:extLst>
          </p:cNvPr>
          <p:cNvSpPr txBox="1"/>
          <p:nvPr/>
        </p:nvSpPr>
        <p:spPr>
          <a:xfrm>
            <a:off x="6446595" y="3508799"/>
            <a:ext cx="1096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제과점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55C144-6011-4146-BD7A-44DBAC8DB189}"/>
              </a:ext>
            </a:extLst>
          </p:cNvPr>
          <p:cNvSpPr txBox="1"/>
          <p:nvPr/>
        </p:nvSpPr>
        <p:spPr>
          <a:xfrm flipH="1">
            <a:off x="2126710" y="6087325"/>
            <a:ext cx="97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B0B8AF1-0B50-4592-8523-DC67AAC36221}"/>
              </a:ext>
            </a:extLst>
          </p:cNvPr>
          <p:cNvSpPr txBox="1"/>
          <p:nvPr/>
        </p:nvSpPr>
        <p:spPr>
          <a:xfrm flipH="1">
            <a:off x="6503310" y="6112668"/>
            <a:ext cx="75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94A7B00-95FD-4E70-8606-EBA355692F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22" r="5612" b="2634"/>
          <a:stretch/>
        </p:blipFill>
        <p:spPr>
          <a:xfrm>
            <a:off x="458803" y="940760"/>
            <a:ext cx="3465125" cy="25602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3431629-AC9C-4574-8A7A-B0819E2F2466}"/>
              </a:ext>
            </a:extLst>
          </p:cNvPr>
          <p:cNvSpPr txBox="1"/>
          <p:nvPr/>
        </p:nvSpPr>
        <p:spPr>
          <a:xfrm>
            <a:off x="2197359" y="2867885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서초구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EBC1D4E-B2D9-4B80-BBDE-67DE12F2EC7E}"/>
              </a:ext>
            </a:extLst>
          </p:cNvPr>
          <p:cNvSpPr txBox="1"/>
          <p:nvPr/>
        </p:nvSpPr>
        <p:spPr>
          <a:xfrm>
            <a:off x="2485938" y="2712698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5B76519-569A-4541-A9E0-D2057619C70E}"/>
              </a:ext>
            </a:extLst>
          </p:cNvPr>
          <p:cNvSpPr txBox="1"/>
          <p:nvPr/>
        </p:nvSpPr>
        <p:spPr>
          <a:xfrm>
            <a:off x="2944102" y="2583184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23A6B9-417F-49D0-BB37-C555ADFE0521}"/>
              </a:ext>
            </a:extLst>
          </p:cNvPr>
          <p:cNvSpPr txBox="1"/>
          <p:nvPr/>
        </p:nvSpPr>
        <p:spPr>
          <a:xfrm>
            <a:off x="1351438" y="2147663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BBA9AA9-08AD-4A3B-85FA-2CCB3179DEDB}"/>
              </a:ext>
            </a:extLst>
          </p:cNvPr>
          <p:cNvSpPr txBox="1"/>
          <p:nvPr/>
        </p:nvSpPr>
        <p:spPr>
          <a:xfrm>
            <a:off x="6768886" y="2954481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서초구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E24E3E3-B77F-4277-83A0-D357213CBA42}"/>
              </a:ext>
            </a:extLst>
          </p:cNvPr>
          <p:cNvSpPr txBox="1"/>
          <p:nvPr/>
        </p:nvSpPr>
        <p:spPr>
          <a:xfrm>
            <a:off x="7057465" y="2799294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69BD0A-731C-4048-9CCB-D9741FFA3392}"/>
              </a:ext>
            </a:extLst>
          </p:cNvPr>
          <p:cNvSpPr txBox="1"/>
          <p:nvPr/>
        </p:nvSpPr>
        <p:spPr>
          <a:xfrm>
            <a:off x="7515629" y="2669780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444F549-2A1F-4574-A67C-097E5461EB16}"/>
              </a:ext>
            </a:extLst>
          </p:cNvPr>
          <p:cNvSpPr txBox="1"/>
          <p:nvPr/>
        </p:nvSpPr>
        <p:spPr>
          <a:xfrm>
            <a:off x="5922965" y="2234259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683C3D5-32C9-44C4-915B-9B09EB6D6180}"/>
              </a:ext>
            </a:extLst>
          </p:cNvPr>
          <p:cNvSpPr txBox="1"/>
          <p:nvPr/>
        </p:nvSpPr>
        <p:spPr>
          <a:xfrm>
            <a:off x="5173094" y="2171968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강서구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8535B37-B8EA-43A3-AF2F-6178B308D08B}"/>
              </a:ext>
            </a:extLst>
          </p:cNvPr>
          <p:cNvSpPr txBox="1"/>
          <p:nvPr/>
        </p:nvSpPr>
        <p:spPr>
          <a:xfrm>
            <a:off x="1970747" y="1943368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종로구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FC74B01-4D8B-40C8-BB02-6E69610A5126}"/>
              </a:ext>
            </a:extLst>
          </p:cNvPr>
          <p:cNvSpPr txBox="1"/>
          <p:nvPr/>
        </p:nvSpPr>
        <p:spPr>
          <a:xfrm>
            <a:off x="2098195" y="2119983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6787D7E-7BF8-4EA3-A32D-CF674C417EF2}"/>
              </a:ext>
            </a:extLst>
          </p:cNvPr>
          <p:cNvSpPr txBox="1"/>
          <p:nvPr/>
        </p:nvSpPr>
        <p:spPr>
          <a:xfrm>
            <a:off x="2225645" y="5661735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서초구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B79B231-9126-4A8D-959D-C28BE1EB98E7}"/>
              </a:ext>
            </a:extLst>
          </p:cNvPr>
          <p:cNvSpPr txBox="1"/>
          <p:nvPr/>
        </p:nvSpPr>
        <p:spPr>
          <a:xfrm>
            <a:off x="2514224" y="5506548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7A0BFCE-C2C9-4C03-AB47-96062D87D94E}"/>
              </a:ext>
            </a:extLst>
          </p:cNvPr>
          <p:cNvSpPr txBox="1"/>
          <p:nvPr/>
        </p:nvSpPr>
        <p:spPr>
          <a:xfrm>
            <a:off x="2972388" y="5377034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DB10839-5344-4AE0-8D0B-8987CBEF39F2}"/>
              </a:ext>
            </a:extLst>
          </p:cNvPr>
          <p:cNvSpPr txBox="1"/>
          <p:nvPr/>
        </p:nvSpPr>
        <p:spPr>
          <a:xfrm>
            <a:off x="1379724" y="4941513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A3C9434-8B40-48D8-82E4-4B4CA3ED3455}"/>
              </a:ext>
            </a:extLst>
          </p:cNvPr>
          <p:cNvSpPr txBox="1"/>
          <p:nvPr/>
        </p:nvSpPr>
        <p:spPr>
          <a:xfrm>
            <a:off x="1999033" y="4737218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종로구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777330A-5BD2-4074-B397-0E0D4C168581}"/>
              </a:ext>
            </a:extLst>
          </p:cNvPr>
          <p:cNvSpPr txBox="1"/>
          <p:nvPr/>
        </p:nvSpPr>
        <p:spPr>
          <a:xfrm>
            <a:off x="2126481" y="4913833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0839827-EE40-4688-AA36-5101A7069A87}"/>
              </a:ext>
            </a:extLst>
          </p:cNvPr>
          <p:cNvSpPr txBox="1"/>
          <p:nvPr/>
        </p:nvSpPr>
        <p:spPr>
          <a:xfrm>
            <a:off x="6947277" y="5666741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2559393-06DE-46A5-B320-CB390C600F16}"/>
              </a:ext>
            </a:extLst>
          </p:cNvPr>
          <p:cNvSpPr txBox="1"/>
          <p:nvPr/>
        </p:nvSpPr>
        <p:spPr>
          <a:xfrm>
            <a:off x="7405441" y="5537227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BD7AB61-6CFD-42BA-9E67-57AEED72D198}"/>
              </a:ext>
            </a:extLst>
          </p:cNvPr>
          <p:cNvSpPr txBox="1"/>
          <p:nvPr/>
        </p:nvSpPr>
        <p:spPr>
          <a:xfrm>
            <a:off x="5754196" y="5096700"/>
            <a:ext cx="718457" cy="31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08FC883-AADA-41A1-A3B6-DF30B9E35940}"/>
              </a:ext>
            </a:extLst>
          </p:cNvPr>
          <p:cNvSpPr txBox="1"/>
          <p:nvPr/>
        </p:nvSpPr>
        <p:spPr>
          <a:xfrm>
            <a:off x="5004325" y="5034409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강서구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81026B9-B2BF-4C9D-8813-DD0D36CD4701}"/>
              </a:ext>
            </a:extLst>
          </p:cNvPr>
          <p:cNvSpPr txBox="1"/>
          <p:nvPr/>
        </p:nvSpPr>
        <p:spPr>
          <a:xfrm>
            <a:off x="5653743" y="5415027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영등포구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38FAF9C-2375-429B-A4FE-CF0674643FC6}"/>
              </a:ext>
            </a:extLst>
          </p:cNvPr>
          <p:cNvSpPr txBox="1"/>
          <p:nvPr/>
        </p:nvSpPr>
        <p:spPr>
          <a:xfrm>
            <a:off x="6027446" y="5898737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관악구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628EC63-BB70-4DD2-886C-6C5A931A8478}"/>
              </a:ext>
            </a:extLst>
          </p:cNvPr>
          <p:cNvGrpSpPr/>
          <p:nvPr/>
        </p:nvGrpSpPr>
        <p:grpSpPr>
          <a:xfrm>
            <a:off x="8202" y="0"/>
            <a:ext cx="9144000" cy="6858000"/>
            <a:chOff x="0" y="0"/>
            <a:chExt cx="9144000" cy="6858000"/>
          </a:xfrm>
          <a:solidFill>
            <a:srgbClr val="000000">
              <a:alpha val="74118"/>
            </a:srgbClr>
          </a:solidFill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C78AFE0-26E8-4092-9CAB-BA7F937129A3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E49249F2-65C9-42B4-967C-CC4AE57172C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0C884F88-8CA1-4B39-8DA3-F5152685DFD3}"/>
                  </a:ext>
                </a:extLst>
              </p:cNvPr>
              <p:cNvSpPr txBox="1"/>
              <p:nvPr/>
            </p:nvSpPr>
            <p:spPr>
              <a:xfrm>
                <a:off x="1802116" y="1143178"/>
                <a:ext cx="6097658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점포 수</a:t>
                </a:r>
                <a:endParaRPr lang="en-US" altLang="ko-KR" sz="44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대다수의 업종이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ko-KR" altLang="en-US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강남구</a:t>
                </a:r>
                <a:r>
                  <a:rPr lang="en-US" altLang="ko-KR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서초구</a:t>
                </a:r>
                <a:r>
                  <a:rPr lang="en-US" altLang="ko-KR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송파구</a:t>
                </a:r>
                <a:r>
                  <a:rPr lang="en-US" altLang="ko-KR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마포구</a:t>
                </a:r>
                <a:r>
                  <a:rPr lang="en-US" altLang="ko-KR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</a:p>
              <a:p>
                <a:r>
                  <a:rPr lang="ko-KR" altLang="en-US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종로구</a:t>
                </a:r>
                <a:r>
                  <a:rPr lang="en-US" altLang="ko-KR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중구 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등에 다수 분포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술집은 예외로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r>
                  <a:rPr lang="ko-KR" altLang="en-US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강서구</a:t>
                </a:r>
                <a:r>
                  <a:rPr lang="en-US" altLang="ko-KR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3200" b="1" dirty="0">
                    <a:solidFill>
                      <a:srgbClr val="FFFF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영등포구 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등 다수 분포</a:t>
                </a:r>
                <a:endParaRPr lang="en-US" altLang="ko-KR" sz="3200" b="1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DA56438C-3868-4968-89F9-DA6188421BEE}"/>
                </a:ext>
              </a:extLst>
            </p:cNvPr>
            <p:cNvCxnSpPr>
              <a:cxnSpLocks/>
            </p:cNvCxnSpPr>
            <p:nvPr/>
          </p:nvCxnSpPr>
          <p:spPr>
            <a:xfrm>
              <a:off x="1878467" y="1967900"/>
              <a:ext cx="3497757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77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7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세부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0D39FBC-3D76-4CEF-B336-2B4275AC0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r="8263"/>
          <a:stretch/>
        </p:blipFill>
        <p:spPr>
          <a:xfrm>
            <a:off x="323529" y="2117294"/>
            <a:ext cx="8496418" cy="3257133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791580" y="1250634"/>
            <a:ext cx="392443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맛집</a:t>
            </a:r>
            <a:r>
              <a:rPr lang="en-US" altLang="ko-KR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대한 블로그 검색 결과 수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80B630-95F7-4DF0-8B29-6B93B1E62822}"/>
              </a:ext>
            </a:extLst>
          </p:cNvPr>
          <p:cNvSpPr txBox="1"/>
          <p:nvPr/>
        </p:nvSpPr>
        <p:spPr>
          <a:xfrm>
            <a:off x="7884368" y="506665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4284EC4-8B03-4959-8313-03D977EA2780}"/>
              </a:ext>
            </a:extLst>
          </p:cNvPr>
          <p:cNvSpPr txBox="1"/>
          <p:nvPr/>
        </p:nvSpPr>
        <p:spPr>
          <a:xfrm>
            <a:off x="4323927" y="5106670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  <a:endParaRPr lang="ko-KR" altLang="en-US"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697E000-6A11-48F5-80EC-716A8B735AC3}"/>
              </a:ext>
            </a:extLst>
          </p:cNvPr>
          <p:cNvSpPr txBox="1"/>
          <p:nvPr/>
        </p:nvSpPr>
        <p:spPr>
          <a:xfrm>
            <a:off x="507503" y="5051262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</a:p>
        </p:txBody>
      </p:sp>
    </p:spTree>
    <p:extLst>
      <p:ext uri="{BB962C8B-B14F-4D97-AF65-F5344CB8AC3E}">
        <p14:creationId xmlns:p14="http://schemas.microsoft.com/office/powerpoint/2010/main" val="321843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521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세부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xmlns="" id="{37A577BF-C38A-49D6-B3A3-4F90C6325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81001"/>
            <a:ext cx="8640960" cy="5464622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251520" y="1054579"/>
            <a:ext cx="4320480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역세권에 위치한 카페 매장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94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회사가 많을 수로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분석 및 시각화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521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세부 변수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530139" y="851234"/>
            <a:ext cx="1296144" cy="751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3AE41FF-89E5-4834-860E-E645B20DE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6524" r="5639" b="7765"/>
          <a:stretch/>
        </p:blipFill>
        <p:spPr>
          <a:xfrm>
            <a:off x="3203848" y="1081001"/>
            <a:ext cx="5410013" cy="51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5915" y="2721113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C4DD220-FC7F-42C6-AC93-590113ABE7D0}"/>
              </a:ext>
            </a:extLst>
          </p:cNvPr>
          <p:cNvSpPr/>
          <p:nvPr/>
        </p:nvSpPr>
        <p:spPr>
          <a:xfrm>
            <a:off x="2240116" y="2467871"/>
            <a:ext cx="4663767" cy="13374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5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회사가 많을 수로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3204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입지 추천 시뮬레이션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2267744" y="1196752"/>
            <a:ext cx="6108077" cy="1693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서울시에 </a:t>
            </a:r>
            <a:r>
              <a:rPr lang="ko-KR" altLang="en-US" sz="2400" b="1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대규모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자본</a:t>
            </a:r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투자해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점포수가 많은 </a:t>
            </a:r>
            <a:endParaRPr lang="en-US" altLang="ko-KR" sz="24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지역에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차리고 싶은 사람에게 </a:t>
            </a:r>
            <a:endParaRPr lang="en-US" altLang="ko-KR" sz="2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입지를 추천한다면</a:t>
            </a:r>
            <a:r>
              <a:rPr lang="en-US" altLang="ko-KR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8DE3353-3A63-4583-8BD0-08C2C3E51A31}"/>
              </a:ext>
            </a:extLst>
          </p:cNvPr>
          <p:cNvSpPr/>
          <p:nvPr/>
        </p:nvSpPr>
        <p:spPr>
          <a:xfrm>
            <a:off x="683568" y="1228315"/>
            <a:ext cx="1382619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06C8B4FF-3020-4D1D-8BFB-19AF244E8E18}"/>
              </a:ext>
            </a:extLst>
          </p:cNvPr>
          <p:cNvSpPr/>
          <p:nvPr/>
        </p:nvSpPr>
        <p:spPr>
          <a:xfrm>
            <a:off x="381772" y="3165680"/>
            <a:ext cx="1310611" cy="747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BE71A630-1279-42AF-B547-942DACF5B809}"/>
              </a:ext>
            </a:extLst>
          </p:cNvPr>
          <p:cNvSpPr/>
          <p:nvPr/>
        </p:nvSpPr>
        <p:spPr>
          <a:xfrm>
            <a:off x="2405977" y="3164207"/>
            <a:ext cx="1310611" cy="747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 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높음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21D9A2FC-F62E-4FAE-8662-146529FE0B88}"/>
              </a:ext>
            </a:extLst>
          </p:cNvPr>
          <p:cNvSpPr/>
          <p:nvPr/>
        </p:nvSpPr>
        <p:spPr>
          <a:xfrm>
            <a:off x="2405977" y="4198003"/>
            <a:ext cx="1310611" cy="20614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중구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종로구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서초구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용산구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동작구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613AB897-7849-44B7-A310-44A3CA93D3DF}"/>
              </a:ext>
            </a:extLst>
          </p:cNvPr>
          <p:cNvSpPr/>
          <p:nvPr/>
        </p:nvSpPr>
        <p:spPr>
          <a:xfrm>
            <a:off x="4382397" y="3164207"/>
            <a:ext cx="1310611" cy="747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많음</a:t>
            </a:r>
            <a:r>
              <a:rPr lang="en-US" altLang="ko-KR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endParaRPr lang="ko-KR" altLang="en-US" sz="20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B748D869-5D38-4CBF-8145-425DB81A03F6}"/>
              </a:ext>
            </a:extLst>
          </p:cNvPr>
          <p:cNvSpPr/>
          <p:nvPr/>
        </p:nvSpPr>
        <p:spPr>
          <a:xfrm>
            <a:off x="4407734" y="4193514"/>
            <a:ext cx="1310611" cy="20614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서초구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종로구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마포구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9AFD81B6-96B4-4C79-B552-D2BFE47E8A4D}"/>
              </a:ext>
            </a:extLst>
          </p:cNvPr>
          <p:cNvSpPr/>
          <p:nvPr/>
        </p:nvSpPr>
        <p:spPr>
          <a:xfrm>
            <a:off x="1873150" y="3424076"/>
            <a:ext cx="368561" cy="3397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xmlns="" id="{155A8E30-FA3F-40AD-B00B-09D72E225FE2}"/>
              </a:ext>
            </a:extLst>
          </p:cNvPr>
          <p:cNvSpPr/>
          <p:nvPr/>
        </p:nvSpPr>
        <p:spPr>
          <a:xfrm>
            <a:off x="3923928" y="3429000"/>
            <a:ext cx="368561" cy="3397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068EA97C-9396-4252-ADEE-ADC740F850CC}"/>
              </a:ext>
            </a:extLst>
          </p:cNvPr>
          <p:cNvSpPr/>
          <p:nvPr/>
        </p:nvSpPr>
        <p:spPr>
          <a:xfrm>
            <a:off x="6249079" y="4212287"/>
            <a:ext cx="2283361" cy="21128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송파구</a:t>
            </a:r>
            <a:endParaRPr lang="en-US" altLang="ko-KR" sz="2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강남구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6D1FACF-8B31-41D7-AA39-FB2C1F172A73}"/>
              </a:ext>
            </a:extLst>
          </p:cNvPr>
          <p:cNvSpPr txBox="1"/>
          <p:nvPr/>
        </p:nvSpPr>
        <p:spPr>
          <a:xfrm>
            <a:off x="6894084" y="2924576"/>
            <a:ext cx="993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  <a:endParaRPr lang="en-US" altLang="ko-KR" sz="2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79394E-9584-4B15-91AC-6ECDF2539255}"/>
              </a:ext>
            </a:extLst>
          </p:cNvPr>
          <p:cNvSpPr txBox="1"/>
          <p:nvPr/>
        </p:nvSpPr>
        <p:spPr>
          <a:xfrm>
            <a:off x="6435866" y="3340075"/>
            <a:ext cx="2168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자동으로 </a:t>
            </a:r>
            <a:r>
              <a:rPr lang="ko-KR" altLang="en-US" sz="16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수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맛집 리뷰 수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많은 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구역 추천</a:t>
            </a:r>
            <a:r>
              <a:rPr lang="en-US" altLang="ko-KR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3904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회사가 많을 수로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3204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입지 추천 시뮬레이션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2267744" y="1196752"/>
            <a:ext cx="6192688" cy="1693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서울시에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소규모 자본</a:t>
            </a:r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투자해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점포수가 많은 </a:t>
            </a:r>
            <a:endParaRPr lang="en-US" altLang="ko-KR" sz="24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지역에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차리고 싶은 사람에게 </a:t>
            </a:r>
            <a:endParaRPr lang="en-US" altLang="ko-KR" sz="2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입지를 추천한다면</a:t>
            </a:r>
            <a:r>
              <a:rPr lang="en-US" altLang="ko-KR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8DE3353-3A63-4583-8BD0-08C2C3E51A31}"/>
              </a:ext>
            </a:extLst>
          </p:cNvPr>
          <p:cNvSpPr/>
          <p:nvPr/>
        </p:nvSpPr>
        <p:spPr>
          <a:xfrm>
            <a:off x="683568" y="1228315"/>
            <a:ext cx="1382619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06C8B4FF-3020-4D1D-8BFB-19AF244E8E18}"/>
              </a:ext>
            </a:extLst>
          </p:cNvPr>
          <p:cNvSpPr/>
          <p:nvPr/>
        </p:nvSpPr>
        <p:spPr>
          <a:xfrm>
            <a:off x="381772" y="3165680"/>
            <a:ext cx="1310611" cy="7475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BE71A630-1279-42AF-B547-942DACF5B809}"/>
              </a:ext>
            </a:extLst>
          </p:cNvPr>
          <p:cNvSpPr/>
          <p:nvPr/>
        </p:nvSpPr>
        <p:spPr>
          <a:xfrm>
            <a:off x="2405977" y="3164207"/>
            <a:ext cx="1310611" cy="7475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 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낮음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21D9A2FC-F62E-4FAE-8662-146529FE0B88}"/>
              </a:ext>
            </a:extLst>
          </p:cNvPr>
          <p:cNvSpPr/>
          <p:nvPr/>
        </p:nvSpPr>
        <p:spPr>
          <a:xfrm>
            <a:off x="2405977" y="4198003"/>
            <a:ext cx="1310611" cy="20614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강서구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광진구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양천구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은평구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동대문구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성북구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강북구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중랑구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도봉구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613AB897-7849-44B7-A310-44A3CA93D3DF}"/>
              </a:ext>
            </a:extLst>
          </p:cNvPr>
          <p:cNvSpPr/>
          <p:nvPr/>
        </p:nvSpPr>
        <p:spPr>
          <a:xfrm>
            <a:off x="4382397" y="3164207"/>
            <a:ext cx="1310611" cy="7475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많음</a:t>
            </a:r>
            <a:r>
              <a:rPr lang="en-US" altLang="ko-KR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endParaRPr lang="ko-KR" altLang="en-US" sz="20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B748D869-5D38-4CBF-8145-425DB81A03F6}"/>
              </a:ext>
            </a:extLst>
          </p:cNvPr>
          <p:cNvSpPr/>
          <p:nvPr/>
        </p:nvSpPr>
        <p:spPr>
          <a:xfrm>
            <a:off x="4407734" y="4193514"/>
            <a:ext cx="1310611" cy="20614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강서구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9AFD81B6-96B4-4C79-B552-D2BFE47E8A4D}"/>
              </a:ext>
            </a:extLst>
          </p:cNvPr>
          <p:cNvSpPr/>
          <p:nvPr/>
        </p:nvSpPr>
        <p:spPr>
          <a:xfrm>
            <a:off x="1873150" y="3424076"/>
            <a:ext cx="368561" cy="3397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xmlns="" id="{155A8E30-FA3F-40AD-B00B-09D72E225FE2}"/>
              </a:ext>
            </a:extLst>
          </p:cNvPr>
          <p:cNvSpPr/>
          <p:nvPr/>
        </p:nvSpPr>
        <p:spPr>
          <a:xfrm>
            <a:off x="3923928" y="3429000"/>
            <a:ext cx="368561" cy="3397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068EA97C-9396-4252-ADEE-ADC740F850CC}"/>
              </a:ext>
            </a:extLst>
          </p:cNvPr>
          <p:cNvSpPr/>
          <p:nvPr/>
        </p:nvSpPr>
        <p:spPr>
          <a:xfrm>
            <a:off x="6386199" y="4142512"/>
            <a:ext cx="2283361" cy="21128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강서구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6D1FACF-8B31-41D7-AA39-FB2C1F172A73}"/>
              </a:ext>
            </a:extLst>
          </p:cNvPr>
          <p:cNvSpPr txBox="1"/>
          <p:nvPr/>
        </p:nvSpPr>
        <p:spPr>
          <a:xfrm>
            <a:off x="6894084" y="2924576"/>
            <a:ext cx="993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  <a:endParaRPr lang="en-US" altLang="ko-KR" sz="2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79394E-9584-4B15-91AC-6ECDF2539255}"/>
              </a:ext>
            </a:extLst>
          </p:cNvPr>
          <p:cNvSpPr txBox="1"/>
          <p:nvPr/>
        </p:nvSpPr>
        <p:spPr>
          <a:xfrm>
            <a:off x="6360514" y="3340074"/>
            <a:ext cx="2507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자동으로 </a:t>
            </a:r>
            <a:r>
              <a:rPr lang="ko-KR" altLang="en-US" sz="16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수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지하철역이 많은 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구역 추천</a:t>
            </a:r>
            <a:r>
              <a:rPr lang="en-US" altLang="ko-KR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2629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회사가 많을 수로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3204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입지 추천 시뮬레이션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2267744" y="1196752"/>
            <a:ext cx="6192688" cy="1693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서울시에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소규모 자본</a:t>
            </a:r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투자해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점포수가 적은 </a:t>
            </a:r>
            <a:endParaRPr lang="en-US" altLang="ko-KR" sz="24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지역에 </a:t>
            </a:r>
            <a:r>
              <a:rPr lang="ko-KR" altLang="en-US" sz="2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차리고 싶은 사람에게 </a:t>
            </a:r>
            <a:endParaRPr lang="en-US" altLang="ko-KR" sz="2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입지를 추천한다면</a:t>
            </a:r>
            <a:r>
              <a:rPr lang="en-US" altLang="ko-KR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8DE3353-3A63-4583-8BD0-08C2C3E51A31}"/>
              </a:ext>
            </a:extLst>
          </p:cNvPr>
          <p:cNvSpPr/>
          <p:nvPr/>
        </p:nvSpPr>
        <p:spPr>
          <a:xfrm>
            <a:off x="683568" y="1228315"/>
            <a:ext cx="1382619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</a:t>
            </a:r>
            <a:r>
              <a:rPr lang="en-US" altLang="ko-KR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06C8B4FF-3020-4D1D-8BFB-19AF244E8E18}"/>
              </a:ext>
            </a:extLst>
          </p:cNvPr>
          <p:cNvSpPr/>
          <p:nvPr/>
        </p:nvSpPr>
        <p:spPr>
          <a:xfrm>
            <a:off x="381772" y="3165680"/>
            <a:ext cx="1310611" cy="747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BE71A630-1279-42AF-B547-942DACF5B809}"/>
              </a:ext>
            </a:extLst>
          </p:cNvPr>
          <p:cNvSpPr/>
          <p:nvPr/>
        </p:nvSpPr>
        <p:spPr>
          <a:xfrm>
            <a:off x="2405977" y="3164207"/>
            <a:ext cx="1310611" cy="747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 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낮음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21D9A2FC-F62E-4FAE-8662-146529FE0B88}"/>
              </a:ext>
            </a:extLst>
          </p:cNvPr>
          <p:cNvSpPr/>
          <p:nvPr/>
        </p:nvSpPr>
        <p:spPr>
          <a:xfrm>
            <a:off x="2405977" y="4198003"/>
            <a:ext cx="1310611" cy="20614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강서구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광진구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양천구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은평구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동대문구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성북구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강북구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중랑구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도봉구</a:t>
            </a:r>
            <a:endParaRPr lang="en-US" altLang="ko-KR" sz="1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613AB897-7849-44B7-A310-44A3CA93D3DF}"/>
              </a:ext>
            </a:extLst>
          </p:cNvPr>
          <p:cNvSpPr/>
          <p:nvPr/>
        </p:nvSpPr>
        <p:spPr>
          <a:xfrm>
            <a:off x="4382397" y="3164207"/>
            <a:ext cx="1310611" cy="747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적음</a:t>
            </a:r>
            <a:r>
              <a:rPr lang="en-US" altLang="ko-KR" sz="20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endParaRPr lang="ko-KR" altLang="en-US" sz="20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B748D869-5D38-4CBF-8145-425DB81A03F6}"/>
              </a:ext>
            </a:extLst>
          </p:cNvPr>
          <p:cNvSpPr/>
          <p:nvPr/>
        </p:nvSpPr>
        <p:spPr>
          <a:xfrm>
            <a:off x="4407734" y="4193514"/>
            <a:ext cx="1310611" cy="20614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도봉구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양천구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9AFD81B6-96B4-4C79-B552-D2BFE47E8A4D}"/>
              </a:ext>
            </a:extLst>
          </p:cNvPr>
          <p:cNvSpPr/>
          <p:nvPr/>
        </p:nvSpPr>
        <p:spPr>
          <a:xfrm>
            <a:off x="1873150" y="3424076"/>
            <a:ext cx="368561" cy="33979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xmlns="" id="{155A8E30-FA3F-40AD-B00B-09D72E225FE2}"/>
              </a:ext>
            </a:extLst>
          </p:cNvPr>
          <p:cNvSpPr/>
          <p:nvPr/>
        </p:nvSpPr>
        <p:spPr>
          <a:xfrm>
            <a:off x="3923928" y="3429000"/>
            <a:ext cx="368561" cy="33979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068EA97C-9396-4252-ADEE-ADC740F850CC}"/>
              </a:ext>
            </a:extLst>
          </p:cNvPr>
          <p:cNvSpPr/>
          <p:nvPr/>
        </p:nvSpPr>
        <p:spPr>
          <a:xfrm>
            <a:off x="6386199" y="4142512"/>
            <a:ext cx="2283361" cy="21128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양천구</a:t>
            </a:r>
            <a:endParaRPr lang="en-US" altLang="ko-KR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6D1FACF-8B31-41D7-AA39-FB2C1F172A73}"/>
              </a:ext>
            </a:extLst>
          </p:cNvPr>
          <p:cNvSpPr txBox="1"/>
          <p:nvPr/>
        </p:nvSpPr>
        <p:spPr>
          <a:xfrm>
            <a:off x="6894084" y="2924576"/>
            <a:ext cx="993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  <a:endParaRPr lang="en-US" altLang="ko-KR" sz="24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79394E-9584-4B15-91AC-6ECDF2539255}"/>
              </a:ext>
            </a:extLst>
          </p:cNvPr>
          <p:cNvSpPr txBox="1"/>
          <p:nvPr/>
        </p:nvSpPr>
        <p:spPr>
          <a:xfrm>
            <a:off x="6360514" y="3340074"/>
            <a:ext cx="212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자동으로 </a:t>
            </a:r>
            <a:r>
              <a:rPr lang="ko-KR" altLang="en-US" sz="16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수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endParaRPr lang="en-US" altLang="ko-KR" sz="1600" b="1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회사가 많은 </a:t>
            </a:r>
            <a:r>
              <a:rPr lang="ko-KR" altLang="en-US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구역 추천</a:t>
            </a:r>
            <a:r>
              <a:rPr lang="en-US" altLang="ko-KR" sz="1600" b="1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428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회사가 많을 수로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5852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핵심 사항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다양한 데이터 활용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484406" y="967182"/>
            <a:ext cx="3816424" cy="14718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수업 시간에 배운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시각화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2000" b="1" dirty="0" err="1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XrGeocoder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 활용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선형 회귀 그래프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모두 활용하여 데이터를 분석</a:t>
            </a:r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C507C7D2-492A-45E3-ABD5-E912AFBFBF89}"/>
              </a:ext>
            </a:extLst>
          </p:cNvPr>
          <p:cNvSpPr/>
          <p:nvPr/>
        </p:nvSpPr>
        <p:spPr>
          <a:xfrm>
            <a:off x="4837915" y="1016430"/>
            <a:ext cx="3816424" cy="14718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분석한 자료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인구수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점포수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업종별 변수 등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모두를 프로그램에 적용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했습니다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B2739A14-6578-4CEC-B77C-39C7A31B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37" y="3789041"/>
            <a:ext cx="3265468" cy="144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2D11CEB-0CB6-4E9A-BAB5-8947E7195A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6145" r="8193" b="3221"/>
          <a:stretch/>
        </p:blipFill>
        <p:spPr>
          <a:xfrm>
            <a:off x="2390702" y="2608876"/>
            <a:ext cx="1542229" cy="10662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6354681-DF3F-4B60-AB3E-279A169E78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22" r="5612" b="2634"/>
          <a:stretch/>
        </p:blipFill>
        <p:spPr>
          <a:xfrm rot="800838">
            <a:off x="537474" y="2394507"/>
            <a:ext cx="1741859" cy="1286993"/>
          </a:xfrm>
          <a:prstGeom prst="rect">
            <a:avLst/>
          </a:prstGeom>
        </p:spPr>
      </p:pic>
      <p:pic>
        <p:nvPicPr>
          <p:cNvPr id="15" name="그림 14" descr="지도이(가) 표시된 사진&#10;&#10;자동 생성된 설명">
            <a:extLst>
              <a:ext uri="{FF2B5EF4-FFF2-40B4-BE49-F238E27FC236}">
                <a16:creationId xmlns:a16="http://schemas.microsoft.com/office/drawing/2014/main" xmlns="" id="{A1968749-54C9-4C05-8B83-134FA04A72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7675">
            <a:off x="499957" y="5012389"/>
            <a:ext cx="1852619" cy="11716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9789726-E060-4353-8C37-329B18D62D2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6524" r="5639" b="7765"/>
          <a:stretch/>
        </p:blipFill>
        <p:spPr>
          <a:xfrm rot="708594">
            <a:off x="2539148" y="4594014"/>
            <a:ext cx="1708276" cy="162730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FE41DFE3-FF07-4BAC-A353-F2CA08A0ACA7}"/>
              </a:ext>
            </a:extLst>
          </p:cNvPr>
          <p:cNvSpPr/>
          <p:nvPr/>
        </p:nvSpPr>
        <p:spPr>
          <a:xfrm>
            <a:off x="4222252" y="3463903"/>
            <a:ext cx="936104" cy="7540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243CE819-12DA-47E3-8C7D-CC5B0FA0FF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90" y="2840095"/>
            <a:ext cx="3571561" cy="21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회사가 많을 수로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4426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핵심 사항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31E58EA2-6047-4B33-B798-73A569F47A00}"/>
              </a:ext>
            </a:extLst>
          </p:cNvPr>
          <p:cNvSpPr/>
          <p:nvPr/>
        </p:nvSpPr>
        <p:spPr>
          <a:xfrm>
            <a:off x="1259632" y="1052737"/>
            <a:ext cx="6343531" cy="15049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sz="2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분석만이 아니라 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QT(</a:t>
            </a:r>
            <a:r>
              <a:rPr lang="en-US" altLang="ko-KR" sz="2000" b="1" dirty="0" err="1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gui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tool)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사용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하였고 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더 빠른 프로그램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만들기 위해 시행 착오를 거쳐  </a:t>
            </a:r>
            <a:r>
              <a:rPr lang="en-US" altLang="ko-KR" sz="2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Jupyter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notebook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사용해 프로그램을 만들었습니다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1026" name="Picture 2" descr="Qt (프레임워크) - 위키백과, 우리 모두의 백과사전">
            <a:extLst>
              <a:ext uri="{FF2B5EF4-FFF2-40B4-BE49-F238E27FC236}">
                <a16:creationId xmlns:a16="http://schemas.microsoft.com/office/drawing/2014/main" xmlns="" id="{C28C1C27-9603-48D7-B50E-5C6E98CB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27" y="2999851"/>
            <a:ext cx="1908400" cy="139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주피터 노트북에서 Interactive Widget 사용하기 - Hello, world! I'm JunPyoPark">
            <a:extLst>
              <a:ext uri="{FF2B5EF4-FFF2-40B4-BE49-F238E27FC236}">
                <a16:creationId xmlns:a16="http://schemas.microsoft.com/office/drawing/2014/main" xmlns="" id="{C0A91DAB-E9F3-40C6-AFD8-32829AB3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48" y="4622587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CCCF6856-28B2-489E-B4A5-67903FFD04CB}"/>
              </a:ext>
            </a:extLst>
          </p:cNvPr>
          <p:cNvSpPr/>
          <p:nvPr/>
        </p:nvSpPr>
        <p:spPr>
          <a:xfrm>
            <a:off x="4191647" y="4207748"/>
            <a:ext cx="632335" cy="65887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45AF4B5-33CB-4B1B-BF87-0812EA12F07B}"/>
              </a:ext>
            </a:extLst>
          </p:cNvPr>
          <p:cNvSpPr/>
          <p:nvPr/>
        </p:nvSpPr>
        <p:spPr>
          <a:xfrm>
            <a:off x="1138347" y="2875664"/>
            <a:ext cx="2888143" cy="3367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1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240A44AA-AE67-4157-986A-1FC284312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7" y="3237336"/>
            <a:ext cx="3819630" cy="23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6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5776" y="2721113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동기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C4DD220-FC7F-42C6-AC93-590113ABE7D0}"/>
              </a:ext>
            </a:extLst>
          </p:cNvPr>
          <p:cNvSpPr/>
          <p:nvPr/>
        </p:nvSpPr>
        <p:spPr>
          <a:xfrm>
            <a:off x="2240116" y="2467871"/>
            <a:ext cx="4663767" cy="13374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5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회사가 많을 수로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4426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핵심 사항 </a:t>
            </a:r>
            <a:r>
              <a:rPr lang="en-US" altLang="ko-KR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E1B305F-AD69-4A9A-9284-A1CAFA62C7FB}"/>
              </a:ext>
            </a:extLst>
          </p:cNvPr>
          <p:cNvSpPr/>
          <p:nvPr/>
        </p:nvSpPr>
        <p:spPr>
          <a:xfrm>
            <a:off x="1005324" y="1171502"/>
            <a:ext cx="7200800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프로그램에 활용할 </a:t>
            </a:r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순위 알고리즘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</a:t>
            </a:r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en-US" altLang="ko-KR" sz="2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2EC66074-39C9-4C7F-8D1C-B4B07D7BC0B7}"/>
              </a:ext>
            </a:extLst>
          </p:cNvPr>
          <p:cNvSpPr/>
          <p:nvPr/>
        </p:nvSpPr>
        <p:spPr>
          <a:xfrm>
            <a:off x="4788024" y="4945610"/>
            <a:ext cx="2147806" cy="480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수 </a:t>
            </a:r>
            <a:r>
              <a: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</a:t>
            </a:r>
            <a:endParaRPr lang="en-US" altLang="ko-KR" sz="12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이용해 순위 생성</a:t>
            </a:r>
            <a:endParaRPr lang="en-US" altLang="ko-KR" sz="12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자동으로 인구 많은 순 추천</a:t>
            </a:r>
            <a:endParaRPr lang="en-US" altLang="ko-KR" sz="12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9ADBACC-5A51-461F-B46C-4BE1EAC283B5}"/>
              </a:ext>
            </a:extLst>
          </p:cNvPr>
          <p:cNvSpPr/>
          <p:nvPr/>
        </p:nvSpPr>
        <p:spPr>
          <a:xfrm>
            <a:off x="5166478" y="1946270"/>
            <a:ext cx="1406436" cy="562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업종 선택 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7ECC0C2C-1DEE-4749-A42C-62B7B6BA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8" y="2440585"/>
            <a:ext cx="3562018" cy="2505025"/>
          </a:xfrm>
          <a:prstGeom prst="rect">
            <a:avLst/>
          </a:prstGeom>
        </p:spPr>
      </p:pic>
      <p:sp>
        <p:nvSpPr>
          <p:cNvPr id="4" name="다이아몬드 3">
            <a:extLst>
              <a:ext uri="{FF2B5EF4-FFF2-40B4-BE49-F238E27FC236}">
                <a16:creationId xmlns:a16="http://schemas.microsoft.com/office/drawing/2014/main" xmlns="" id="{BFFD7F78-6A3A-489F-B567-D137BF30872D}"/>
              </a:ext>
            </a:extLst>
          </p:cNvPr>
          <p:cNvSpPr/>
          <p:nvPr/>
        </p:nvSpPr>
        <p:spPr>
          <a:xfrm>
            <a:off x="4605725" y="2828988"/>
            <a:ext cx="2538120" cy="814826"/>
          </a:xfrm>
          <a:prstGeom prst="diamond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 </a:t>
            </a:r>
            <a:endParaRPr lang="en-US" altLang="ko-KR" sz="11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endParaRPr lang="en-US" altLang="ko-KR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이용해 </a:t>
            </a:r>
            <a:r>
              <a:rPr lang="ko-KR" altLang="en-US" sz="11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순위 생성 및 선택</a:t>
            </a:r>
            <a:endParaRPr lang="en-US" altLang="ko-KR" sz="11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xmlns="" id="{483F22E7-8CCD-4E40-9E12-1F14DC703368}"/>
              </a:ext>
            </a:extLst>
          </p:cNvPr>
          <p:cNvSpPr/>
          <p:nvPr/>
        </p:nvSpPr>
        <p:spPr>
          <a:xfrm>
            <a:off x="4605724" y="3932658"/>
            <a:ext cx="2538121" cy="744507"/>
          </a:xfrm>
          <a:prstGeom prst="diamond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r>
              <a:rPr lang="ko-KR" altLang="en-US" sz="11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데이터 이용해 </a:t>
            </a:r>
            <a:r>
              <a:rPr lang="ko-KR" altLang="en-US" sz="11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순위 생성 및 선택</a:t>
            </a:r>
            <a:endParaRPr lang="en-US" altLang="ko-KR" sz="11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BF1CBED-BB97-4067-A8D7-EAF86162D783}"/>
              </a:ext>
            </a:extLst>
          </p:cNvPr>
          <p:cNvCxnSpPr>
            <a:cxnSpLocks/>
          </p:cNvCxnSpPr>
          <p:nvPr/>
        </p:nvCxnSpPr>
        <p:spPr>
          <a:xfrm>
            <a:off x="5868144" y="2508334"/>
            <a:ext cx="0" cy="30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933666-E84A-449D-A79D-731B799CE0E2}"/>
              </a:ext>
            </a:extLst>
          </p:cNvPr>
          <p:cNvSpPr txBox="1"/>
          <p:nvPr/>
        </p:nvSpPr>
        <p:spPr>
          <a:xfrm>
            <a:off x="5832025" y="2553245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음식점 </a:t>
            </a:r>
            <a:r>
              <a:rPr lang="en-US" altLang="ko-KR" sz="900" dirty="0"/>
              <a:t>or </a:t>
            </a:r>
            <a:r>
              <a:rPr lang="ko-KR" altLang="en-US" sz="900" dirty="0"/>
              <a:t>카페 </a:t>
            </a:r>
            <a:r>
              <a:rPr lang="en-US" altLang="ko-KR" sz="900" dirty="0"/>
              <a:t>or </a:t>
            </a:r>
            <a:r>
              <a:rPr lang="ko-KR" altLang="en-US" sz="900" dirty="0"/>
              <a:t>술집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C635FD1-6960-4B92-A7E9-84918C7FF3FD}"/>
              </a:ext>
            </a:extLst>
          </p:cNvPr>
          <p:cNvCxnSpPr>
            <a:cxnSpLocks/>
          </p:cNvCxnSpPr>
          <p:nvPr/>
        </p:nvCxnSpPr>
        <p:spPr>
          <a:xfrm>
            <a:off x="5868144" y="3621661"/>
            <a:ext cx="0" cy="30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6424619-A594-48B2-8836-C2A16E4D0A11}"/>
              </a:ext>
            </a:extLst>
          </p:cNvPr>
          <p:cNvSpPr txBox="1"/>
          <p:nvPr/>
        </p:nvSpPr>
        <p:spPr>
          <a:xfrm>
            <a:off x="5869696" y="3680270"/>
            <a:ext cx="12955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높음 </a:t>
            </a:r>
            <a:r>
              <a:rPr lang="en-US" altLang="ko-KR" sz="900" dirty="0"/>
              <a:t>or </a:t>
            </a:r>
            <a:r>
              <a:rPr lang="ko-KR" altLang="en-US" sz="900" dirty="0"/>
              <a:t>보통 </a:t>
            </a:r>
            <a:r>
              <a:rPr lang="en-US" altLang="ko-KR" sz="900" dirty="0"/>
              <a:t>or </a:t>
            </a:r>
            <a:r>
              <a:rPr lang="ko-KR" altLang="en-US" sz="900" dirty="0"/>
              <a:t>낮음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DAECC85-8F59-4ECB-9CED-2615B753DF5A}"/>
              </a:ext>
            </a:extLst>
          </p:cNvPr>
          <p:cNvCxnSpPr>
            <a:cxnSpLocks/>
          </p:cNvCxnSpPr>
          <p:nvPr/>
        </p:nvCxnSpPr>
        <p:spPr>
          <a:xfrm>
            <a:off x="5868144" y="4653136"/>
            <a:ext cx="0" cy="30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2AF5EE8-7679-415C-9D0D-5F47DE87F235}"/>
              </a:ext>
            </a:extLst>
          </p:cNvPr>
          <p:cNvSpPr txBox="1"/>
          <p:nvPr/>
        </p:nvSpPr>
        <p:spPr>
          <a:xfrm>
            <a:off x="5848299" y="4674693"/>
            <a:ext cx="12955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많음 </a:t>
            </a:r>
            <a:r>
              <a:rPr lang="en-US" altLang="ko-KR" sz="900" dirty="0"/>
              <a:t>or </a:t>
            </a:r>
            <a:r>
              <a:rPr lang="ko-KR" altLang="en-US" sz="900" dirty="0"/>
              <a:t>보통 </a:t>
            </a:r>
            <a:r>
              <a:rPr lang="en-US" altLang="ko-KR" sz="900" dirty="0"/>
              <a:t>or </a:t>
            </a:r>
            <a:r>
              <a:rPr lang="ko-KR" altLang="en-US" sz="900" dirty="0"/>
              <a:t>적음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440624B1-1EA0-4CD3-A622-2113E272A9D2}"/>
              </a:ext>
            </a:extLst>
          </p:cNvPr>
          <p:cNvSpPr/>
          <p:nvPr/>
        </p:nvSpPr>
        <p:spPr>
          <a:xfrm>
            <a:off x="3131840" y="5713510"/>
            <a:ext cx="1772684" cy="480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음식점일 경우</a:t>
            </a:r>
            <a:r>
              <a:rPr lang="en-US" altLang="ko-KR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리뷰 많은 순위로 추천</a:t>
            </a:r>
            <a:endParaRPr lang="en-US" altLang="ko-KR" sz="12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E359D8AF-A59E-4869-9AFA-DA813C2D7355}"/>
              </a:ext>
            </a:extLst>
          </p:cNvPr>
          <p:cNvSpPr/>
          <p:nvPr/>
        </p:nvSpPr>
        <p:spPr>
          <a:xfrm>
            <a:off x="5049090" y="5701459"/>
            <a:ext cx="1772684" cy="480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카페일 경우</a:t>
            </a:r>
            <a:r>
              <a:rPr lang="en-US" altLang="ko-KR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지하철이 많은 순위로 추천</a:t>
            </a:r>
            <a:endParaRPr lang="en-US" altLang="ko-KR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3781CB56-B090-4FD8-B375-CB16D387E804}"/>
              </a:ext>
            </a:extLst>
          </p:cNvPr>
          <p:cNvSpPr/>
          <p:nvPr/>
        </p:nvSpPr>
        <p:spPr>
          <a:xfrm>
            <a:off x="6935830" y="5701458"/>
            <a:ext cx="1772684" cy="480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 일 경우</a:t>
            </a:r>
            <a:r>
              <a:rPr lang="en-US" altLang="ko-KR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회사가 많은 순위로 추천</a:t>
            </a:r>
            <a:endParaRPr lang="en-US" altLang="ko-KR" sz="12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1CA1A3D1-8630-4710-A4AF-0FC934D90B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067944" y="5185641"/>
            <a:ext cx="720080" cy="51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D6F3C43A-3F63-4CC2-833A-7F5C27AFAA92}"/>
              </a:ext>
            </a:extLst>
          </p:cNvPr>
          <p:cNvCxnSpPr>
            <a:cxnSpLocks/>
          </p:cNvCxnSpPr>
          <p:nvPr/>
        </p:nvCxnSpPr>
        <p:spPr>
          <a:xfrm flipH="1">
            <a:off x="5854111" y="5425671"/>
            <a:ext cx="14033" cy="29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F1D7BB7-D5A2-4315-828D-A13565A3C9B1}"/>
              </a:ext>
            </a:extLst>
          </p:cNvPr>
          <p:cNvCxnSpPr>
            <a:cxnSpLocks/>
          </p:cNvCxnSpPr>
          <p:nvPr/>
        </p:nvCxnSpPr>
        <p:spPr>
          <a:xfrm>
            <a:off x="6953534" y="5185640"/>
            <a:ext cx="915410" cy="4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4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회사가 많을 수로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863588" y="1036626"/>
            <a:ext cx="7416824" cy="55226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시각화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데이터 정리 포함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 블록 맵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한솔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33.3%,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형조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33.3%,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 히트 맵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한솔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100%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수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유동인구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직장인구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막대 그래프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100%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맛집 블로그 검색 결과 수 막대 그래프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100%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역세권 반경 카페 위치 지도 표시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형조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70%,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30%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 수 상관관계 선형 회귀 그래프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한솔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100%</a:t>
            </a: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한솔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30%,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형조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40%,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30%</a:t>
            </a: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아이디어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한솔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형조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</a:t>
            </a: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PPT 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한솔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50%,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형조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25%,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25%</a:t>
            </a: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발표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한솔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형조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지수 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33.3%</a:t>
            </a: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271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팀원 역할 분배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15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자체 평가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DC6D06C-114E-474F-BBF8-94042B150B6B}"/>
              </a:ext>
            </a:extLst>
          </p:cNvPr>
          <p:cNvSpPr/>
          <p:nvPr/>
        </p:nvSpPr>
        <p:spPr>
          <a:xfrm>
            <a:off x="768152" y="1134167"/>
            <a:ext cx="1406436" cy="562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잘된 점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6DC21C9C-E773-45BE-8F6F-692C0F638801}"/>
              </a:ext>
            </a:extLst>
          </p:cNvPr>
          <p:cNvSpPr/>
          <p:nvPr/>
        </p:nvSpPr>
        <p:spPr>
          <a:xfrm>
            <a:off x="755576" y="3717033"/>
            <a:ext cx="1406436" cy="562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못한 점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24696B8-F59C-426D-9B9D-C60E394E9584}"/>
              </a:ext>
            </a:extLst>
          </p:cNvPr>
          <p:cNvSpPr/>
          <p:nvPr/>
        </p:nvSpPr>
        <p:spPr>
          <a:xfrm>
            <a:off x="749648" y="1998263"/>
            <a:ext cx="765135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프로그램이나 논문들은 업종별로 중요한 변수들을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고려하지 않고 상권분석을 했는데 우리 조는 업종별로 중요한 변수들을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선정해서 상권분석에 이용한 것이 잘했다고 생각한다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또한 팀원들과 업무분배를 잘해서 어려움없이 프로젝트를 완성 할 수 있었다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6511CA2D-AF21-43E1-B10B-656F4261EA3E}"/>
              </a:ext>
            </a:extLst>
          </p:cNvPr>
          <p:cNvSpPr/>
          <p:nvPr/>
        </p:nvSpPr>
        <p:spPr>
          <a:xfrm>
            <a:off x="768152" y="4725144"/>
            <a:ext cx="765135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우리 마을 가게 상권 분석 서비스에서 동적 웹 </a:t>
            </a:r>
            <a:r>
              <a:rPr lang="ko-KR" altLang="en-US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크롤링을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하려고 했는데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크롤링을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할 수 있는 정보가 없어 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csv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파일에 정리해 </a:t>
            </a:r>
            <a:r>
              <a:rPr lang="ko-KR" altLang="en-US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할 수 밖에 없어서 아쉬웠다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또한 편의점 등 더 다양한 업종들을 분석해보고 싶었는데 시간관계상 할 수 없어 아쉬웠다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7356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주제 선정 동기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50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높은 창업 </a:t>
            </a:r>
            <a:r>
              <a:rPr lang="ko-KR" altLang="en-US" sz="2800" b="1" spc="-150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희망률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3264D05-2E62-4E2B-9127-EA874B760A3D}"/>
              </a:ext>
            </a:extLst>
          </p:cNvPr>
          <p:cNvSpPr txBox="1"/>
          <p:nvPr/>
        </p:nvSpPr>
        <p:spPr>
          <a:xfrm>
            <a:off x="553587" y="1072521"/>
            <a:ext cx="4020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</a:t>
            </a:r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인한 경기침체에도 </a:t>
            </a:r>
            <a:endParaRPr lang="en-US" altLang="ko-KR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</a:t>
            </a:r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명 중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명이 창업을 희망</a:t>
            </a:r>
            <a:endParaRPr lang="en-US" altLang="ko-KR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B36647DB-74CC-4F1D-9A5E-6E8B467E8FB5}"/>
              </a:ext>
            </a:extLst>
          </p:cNvPr>
          <p:cNvGrpSpPr/>
          <p:nvPr/>
        </p:nvGrpSpPr>
        <p:grpSpPr>
          <a:xfrm>
            <a:off x="423866" y="1903387"/>
            <a:ext cx="4278260" cy="3367119"/>
            <a:chOff x="365748" y="1544760"/>
            <a:chExt cx="4278260" cy="3367119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xmlns="" id="{5F6A99B3-1377-4DC5-B227-5E24E32FD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191" b="23378"/>
            <a:stretch/>
          </p:blipFill>
          <p:spPr>
            <a:xfrm>
              <a:off x="392625" y="1615835"/>
              <a:ext cx="4179375" cy="329604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BB81EDD-697F-4471-B407-B3E736DD9071}"/>
                </a:ext>
              </a:extLst>
            </p:cNvPr>
            <p:cNvSpPr/>
            <p:nvPr/>
          </p:nvSpPr>
          <p:spPr>
            <a:xfrm>
              <a:off x="365748" y="1544760"/>
              <a:ext cx="4278260" cy="336711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504308D-0C9A-4109-9260-EBEC970002F9}"/>
              </a:ext>
            </a:extLst>
          </p:cNvPr>
          <p:cNvSpPr txBox="1"/>
          <p:nvPr/>
        </p:nvSpPr>
        <p:spPr>
          <a:xfrm>
            <a:off x="5022194" y="1195632"/>
            <a:ext cx="4020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그러나 </a:t>
            </a:r>
            <a:r>
              <a:rPr lang="ko-KR" altLang="en-US" sz="20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폐업률</a:t>
            </a:r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또한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증가하는 상황</a:t>
            </a:r>
            <a:endParaRPr lang="en-US" altLang="ko-KR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E66C481-05DE-409B-931E-6B0600A29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48" y="1903386"/>
            <a:ext cx="3367120" cy="33671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EA9A78D-8ACB-CF4F-A7D3-239717D269DB}"/>
              </a:ext>
            </a:extLst>
          </p:cNvPr>
          <p:cNvSpPr/>
          <p:nvPr/>
        </p:nvSpPr>
        <p:spPr>
          <a:xfrm>
            <a:off x="1202504" y="5529783"/>
            <a:ext cx="6999243" cy="8723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78C825-5FFD-D140-803F-6D0CE12731F1}"/>
              </a:ext>
            </a:extLst>
          </p:cNvPr>
          <p:cNvSpPr txBox="1"/>
          <p:nvPr/>
        </p:nvSpPr>
        <p:spPr>
          <a:xfrm>
            <a:off x="2123728" y="5555174"/>
            <a:ext cx="5402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창업을 희망하는 많은 사람들에게 </a:t>
            </a:r>
            <a:endParaRPr lang="en-US" altLang="ko-KR" sz="2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폐업률이 낮고 생존율이 높은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입지를 추천</a:t>
            </a:r>
            <a:endParaRPr lang="en-US" altLang="ko-KR" sz="2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16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524" y="5886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주제 선정 동기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구별 업종 포화 상태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F2E6F5B-841B-476B-A1AA-38223B98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08" y="862913"/>
            <a:ext cx="3068845" cy="2168923"/>
          </a:xfrm>
          <a:prstGeom prst="rect">
            <a:avLst/>
          </a:prstGeom>
        </p:spPr>
      </p:pic>
      <p:pic>
        <p:nvPicPr>
          <p:cNvPr id="15" name="그림 14" descr="지도이(가) 표시된 사진&#10;&#10;자동 생성된 설명">
            <a:extLst>
              <a:ext uri="{FF2B5EF4-FFF2-40B4-BE49-F238E27FC236}">
                <a16:creationId xmlns:a16="http://schemas.microsoft.com/office/drawing/2014/main" xmlns="" id="{D8A270DF-DFE6-4752-A829-2C4F1AF80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87" y="3150837"/>
            <a:ext cx="3294493" cy="22620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73D7DF8-5C06-4C19-BFFD-47FB447BB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13"/>
          <a:stretch/>
        </p:blipFill>
        <p:spPr>
          <a:xfrm>
            <a:off x="5004048" y="786068"/>
            <a:ext cx="3122444" cy="22300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6CAD878-346A-4E57-873F-223A85857F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18" r="7669"/>
          <a:stretch/>
        </p:blipFill>
        <p:spPr>
          <a:xfrm>
            <a:off x="1139320" y="2977138"/>
            <a:ext cx="3166372" cy="24848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8AA58A7-A518-447D-9D5C-4225CEC9A12D}"/>
              </a:ext>
            </a:extLst>
          </p:cNvPr>
          <p:cNvSpPr txBox="1"/>
          <p:nvPr/>
        </p:nvSpPr>
        <p:spPr>
          <a:xfrm>
            <a:off x="2194248" y="2871904"/>
            <a:ext cx="97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65416E-8117-425D-AF67-2CA181D81030}"/>
              </a:ext>
            </a:extLst>
          </p:cNvPr>
          <p:cNvSpPr txBox="1"/>
          <p:nvPr/>
        </p:nvSpPr>
        <p:spPr>
          <a:xfrm>
            <a:off x="5686252" y="6276203"/>
            <a:ext cx="346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&lt;2020</a:t>
            </a:r>
            <a:r>
              <a:rPr lang="ko-KR" altLang="en-US" sz="1400" b="1" dirty="0"/>
              <a:t>년 서울시 업종별 점포 수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AD4CCD-8D8E-45F9-9F9A-5757E5060287}"/>
              </a:ext>
            </a:extLst>
          </p:cNvPr>
          <p:cNvSpPr txBox="1"/>
          <p:nvPr/>
        </p:nvSpPr>
        <p:spPr>
          <a:xfrm>
            <a:off x="6312416" y="2870476"/>
            <a:ext cx="1096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제과점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FEBFB-9543-234F-81B0-E39E9B8BD8C2}"/>
              </a:ext>
            </a:extLst>
          </p:cNvPr>
          <p:cNvSpPr txBox="1"/>
          <p:nvPr/>
        </p:nvSpPr>
        <p:spPr>
          <a:xfrm flipH="1">
            <a:off x="2411760" y="5082710"/>
            <a:ext cx="97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36659F-A1E2-7A49-AC33-169FFA5FBCAA}"/>
              </a:ext>
            </a:extLst>
          </p:cNvPr>
          <p:cNvSpPr txBox="1"/>
          <p:nvPr/>
        </p:nvSpPr>
        <p:spPr>
          <a:xfrm flipH="1">
            <a:off x="6316758" y="5091488"/>
            <a:ext cx="75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5326835-BC34-B64A-86EC-7DE521F4AA40}"/>
              </a:ext>
            </a:extLst>
          </p:cNvPr>
          <p:cNvSpPr/>
          <p:nvPr/>
        </p:nvSpPr>
        <p:spPr>
          <a:xfrm>
            <a:off x="1187624" y="5532462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3264D05-2E62-4E2B-9127-EA874B760A3D}"/>
              </a:ext>
            </a:extLst>
          </p:cNvPr>
          <p:cNvSpPr txBox="1"/>
          <p:nvPr/>
        </p:nvSpPr>
        <p:spPr>
          <a:xfrm>
            <a:off x="2229540" y="5581540"/>
            <a:ext cx="4915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이미 서울시는 모든 업종이 </a:t>
            </a:r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포화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상태</a:t>
            </a:r>
            <a:endParaRPr lang="en-US" altLang="ko-KR" sz="2400" b="1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08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ㅅㅇ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주제 선정 동기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124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목적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512932-6197-4410-9827-CACA393C1DE8}"/>
              </a:ext>
            </a:extLst>
          </p:cNvPr>
          <p:cNvSpPr txBox="1"/>
          <p:nvPr/>
        </p:nvSpPr>
        <p:spPr>
          <a:xfrm>
            <a:off x="843785" y="1202308"/>
            <a:ext cx="6682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창업을 희망하는 사람은 많으나 </a:t>
            </a:r>
            <a:r>
              <a:rPr lang="ko-KR" altLang="en-US" sz="2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폐업률이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높다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B6D88A9-048C-4157-A5DC-143FE32578DD}"/>
              </a:ext>
            </a:extLst>
          </p:cNvPr>
          <p:cNvSpPr txBox="1"/>
          <p:nvPr/>
        </p:nvSpPr>
        <p:spPr>
          <a:xfrm>
            <a:off x="841622" y="3364328"/>
            <a:ext cx="7232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이미 포화 상태인 서울시에서 창업으로 살아남으려면</a:t>
            </a:r>
            <a:r>
              <a:rPr lang="en-US" altLang="ko-KR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경쟁력이 있어야 한다</a:t>
            </a:r>
            <a:endParaRPr lang="en-US" altLang="ko-KR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5" name="갈매기형 수장 31">
            <a:extLst>
              <a:ext uri="{FF2B5EF4-FFF2-40B4-BE49-F238E27FC236}">
                <a16:creationId xmlns:a16="http://schemas.microsoft.com/office/drawing/2014/main" xmlns="" id="{7504AA4B-0F05-41C9-BFF3-FF1DF1F7A2F4}"/>
              </a:ext>
            </a:extLst>
          </p:cNvPr>
          <p:cNvSpPr/>
          <p:nvPr/>
        </p:nvSpPr>
        <p:spPr>
          <a:xfrm rot="10800000" flipH="1">
            <a:off x="1459144" y="2194334"/>
            <a:ext cx="360040" cy="576064"/>
          </a:xfrm>
          <a:prstGeom prst="chevr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CC6FA-942F-494C-A114-721B813BA230}"/>
              </a:ext>
            </a:extLst>
          </p:cNvPr>
          <p:cNvSpPr txBox="1"/>
          <p:nvPr/>
        </p:nvSpPr>
        <p:spPr>
          <a:xfrm>
            <a:off x="1845432" y="2194334"/>
            <a:ext cx="4095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highlight>
                  <a:srgbClr val="FFFF00"/>
                </a:highligh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생존율</a:t>
            </a:r>
            <a:r>
              <a: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높은 입지를 추천</a:t>
            </a:r>
            <a:endParaRPr lang="en-US" altLang="ko-KR" sz="28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B0DB9FC-4938-4DE7-B8A8-9DCCDB144754}"/>
              </a:ext>
            </a:extLst>
          </p:cNvPr>
          <p:cNvSpPr txBox="1"/>
          <p:nvPr/>
        </p:nvSpPr>
        <p:spPr>
          <a:xfrm>
            <a:off x="1819184" y="4824696"/>
            <a:ext cx="376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highlight>
                  <a:srgbClr val="FFFF00"/>
                </a:highligh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업종별</a:t>
            </a:r>
            <a:r>
              <a: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분석하여 추천</a:t>
            </a:r>
            <a:endParaRPr lang="ko-KR" altLang="en-US" sz="2800" dirty="0"/>
          </a:p>
        </p:txBody>
      </p:sp>
      <p:sp>
        <p:nvSpPr>
          <p:cNvPr id="30" name="갈매기형 수장 31">
            <a:extLst>
              <a:ext uri="{FF2B5EF4-FFF2-40B4-BE49-F238E27FC236}">
                <a16:creationId xmlns:a16="http://schemas.microsoft.com/office/drawing/2014/main" xmlns="" id="{1F66DE72-0B67-4D58-9207-AE03F7CD6A90}"/>
              </a:ext>
            </a:extLst>
          </p:cNvPr>
          <p:cNvSpPr/>
          <p:nvPr/>
        </p:nvSpPr>
        <p:spPr>
          <a:xfrm rot="10800000" flipH="1">
            <a:off x="1397153" y="4824696"/>
            <a:ext cx="360040" cy="576064"/>
          </a:xfrm>
          <a:prstGeom prst="chevr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5776" y="2721113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사용할 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C4DD220-FC7F-42C6-AC93-590113ABE7D0}"/>
              </a:ext>
            </a:extLst>
          </p:cNvPr>
          <p:cNvSpPr/>
          <p:nvPr/>
        </p:nvSpPr>
        <p:spPr>
          <a:xfrm>
            <a:off x="2240116" y="2467871"/>
            <a:ext cx="4663767" cy="13374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1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사용할 데이터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분석에 필요한 변수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DA22DF9-B95A-40F6-A225-3EE7530064B4}"/>
              </a:ext>
            </a:extLst>
          </p:cNvPr>
          <p:cNvSpPr/>
          <p:nvPr/>
        </p:nvSpPr>
        <p:spPr>
          <a:xfrm>
            <a:off x="1029141" y="1253308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생존율</a:t>
            </a:r>
            <a:r>
              <a:rPr lang="ko-KR" altLang="en-US" sz="2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분석에 필요한 변수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9451D0A-5B39-4FD5-8968-2CCBBA04D43D}"/>
              </a:ext>
            </a:extLst>
          </p:cNvPr>
          <p:cNvSpPr/>
          <p:nvPr/>
        </p:nvSpPr>
        <p:spPr>
          <a:xfrm>
            <a:off x="1980004" y="204053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주거인구 및 </a:t>
            </a:r>
            <a:endParaRPr lang="en-US" altLang="ko-KR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직장인구</a:t>
            </a:r>
            <a:r>
              <a:rPr lang="en-US" altLang="ko-KR" sz="1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7263DDFD-1754-4EF1-BEC3-EFAE5DB5AE7B}"/>
              </a:ext>
            </a:extLst>
          </p:cNvPr>
          <p:cNvSpPr/>
          <p:nvPr/>
        </p:nvSpPr>
        <p:spPr>
          <a:xfrm>
            <a:off x="3685800" y="206099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임대 시세</a:t>
            </a:r>
            <a:endParaRPr lang="ko-KR" altLang="en-US" sz="12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6FD93F29-D9CC-4F1A-B5AA-FA68B3D65367}"/>
              </a:ext>
            </a:extLst>
          </p:cNvPr>
          <p:cNvSpPr/>
          <p:nvPr/>
        </p:nvSpPr>
        <p:spPr>
          <a:xfrm>
            <a:off x="5391596" y="2058476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점포 수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631BD78-77AD-444B-9AB2-09D8588C67F2}"/>
              </a:ext>
            </a:extLst>
          </p:cNvPr>
          <p:cNvSpPr/>
          <p:nvPr/>
        </p:nvSpPr>
        <p:spPr>
          <a:xfrm>
            <a:off x="1036374" y="3644298"/>
            <a:ext cx="6999243" cy="562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업종별 </a:t>
            </a:r>
            <a:r>
              <a:rPr lang="ko-KR" altLang="en-US" sz="24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분석에 필요한 변수</a:t>
            </a:r>
            <a:r>
              <a:rPr lang="ko-KR" altLang="en-US" sz="2400" b="1" dirty="0">
                <a:solidFill>
                  <a:srgbClr val="FFFF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ko-KR" altLang="en-US" sz="2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28C2674E-A335-4804-8ED4-EFD87C713381}"/>
              </a:ext>
            </a:extLst>
          </p:cNvPr>
          <p:cNvSpPr/>
          <p:nvPr/>
        </p:nvSpPr>
        <p:spPr>
          <a:xfrm>
            <a:off x="1995988" y="469160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음식점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리뷰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AB91307F-8136-424B-8504-8D3C4D48860F}"/>
              </a:ext>
            </a:extLst>
          </p:cNvPr>
          <p:cNvSpPr/>
          <p:nvPr/>
        </p:nvSpPr>
        <p:spPr>
          <a:xfrm>
            <a:off x="3701784" y="471206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카페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역세권</a:t>
            </a:r>
            <a:endParaRPr lang="ko-KR" altLang="en-US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E840F740-836F-4D0E-B94B-C7C31B2993B2}"/>
              </a:ext>
            </a:extLst>
          </p:cNvPr>
          <p:cNvSpPr/>
          <p:nvPr/>
        </p:nvSpPr>
        <p:spPr>
          <a:xfrm>
            <a:off x="5407580" y="4691604"/>
            <a:ext cx="1512168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술집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대학교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 많은 곳</a:t>
            </a:r>
            <a:endParaRPr lang="ko-KR" altLang="en-US" sz="11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2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1596" y="27289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사용할 데이터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71046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분석에 필요한 변수</a:t>
            </a:r>
            <a:endParaRPr lang="en-US" altLang="ko-KR" sz="2800" b="1" spc="-15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F733FF5E-2580-43AC-9C79-29A491991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62352"/>
              </p:ext>
            </p:extLst>
          </p:nvPr>
        </p:nvGraphicFramePr>
        <p:xfrm>
          <a:off x="575556" y="2647041"/>
          <a:ext cx="7992888" cy="19239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270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서울시 주거 인구 및 직장 인구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서울시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년 임대 시세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서울시 업종별 점포 수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41624" marR="41624" marT="11508" marB="1150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우리마을 가게 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상권 분석 서비스</a:t>
                      </a:r>
                    </a:p>
                  </a:txBody>
                  <a:tcPr marL="41624" marR="41624" marT="11508" marB="11508" anchor="ctr"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8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서울시 지하철 위치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API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41624" marR="41624" marT="11508" marB="1150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서울시 열린 데이터</a:t>
                      </a:r>
                    </a:p>
                  </a:txBody>
                  <a:tcPr marL="41624" marR="41624" marT="11508" marB="11508" anchor="ctr"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행정구역 별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“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맛집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”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블로그 개수</a:t>
                      </a:r>
                    </a:p>
                  </a:txBody>
                  <a:tcPr marL="41624" marR="41624" marT="11508" marB="1150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네이버</a:t>
                      </a:r>
                      <a:endParaRPr lang="ko-KR" altLang="en-US" sz="14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41624" marR="41624" marT="11508" marB="11508" anchor="ctr"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31771FAF-082A-4CBB-896C-8689BCE7342B}"/>
              </a:ext>
            </a:extLst>
          </p:cNvPr>
          <p:cNvSpPr/>
          <p:nvPr/>
        </p:nvSpPr>
        <p:spPr>
          <a:xfrm>
            <a:off x="539552" y="1258836"/>
            <a:ext cx="2556284" cy="665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 데이터셋</a:t>
            </a:r>
            <a:endParaRPr lang="ko-KR" altLang="en-US" sz="1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80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1352</Words>
  <Application>Microsoft Office PowerPoint</Application>
  <PresentationFormat>화면 슬라이드 쇼(4:3)</PresentationFormat>
  <Paragraphs>494</Paragraphs>
  <Slides>33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167</cp:revision>
  <dcterms:created xsi:type="dcterms:W3CDTF">2016-11-03T20:47:04Z</dcterms:created>
  <dcterms:modified xsi:type="dcterms:W3CDTF">2020-12-21T02:48:20Z</dcterms:modified>
</cp:coreProperties>
</file>