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8" r:id="rId4"/>
    <p:sldId id="267" r:id="rId5"/>
    <p:sldId id="273" r:id="rId6"/>
    <p:sldId id="269" r:id="rId7"/>
    <p:sldId id="275" r:id="rId8"/>
    <p:sldId id="270" r:id="rId9"/>
    <p:sldId id="272" r:id="rId10"/>
    <p:sldId id="271" r:id="rId11"/>
    <p:sldId id="27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6E8FD-9501-4E03-8429-D3FAF769E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11337-BBBD-4F5A-84C9-6DD381CB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B9F7-DED0-48C3-8918-81C038CF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31F4F-B85D-4E76-80CE-8DB4125F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3A6FC-6E28-470B-AE55-FC503F3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923E-E9B7-419D-9937-4E5E3722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D647B-C70F-4FFD-B338-1D061BA50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3A7E7-5AD8-4D4A-98A4-BDE5B012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62A36-ECF4-45EC-BD66-50CF17F4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84E1E-8735-4298-A671-8A83466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A8714-1512-46ED-A133-A409803E8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F3400-A861-4435-9B1A-254A169D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3C262-0FE4-4955-B2A3-85EE4760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2D4DF-17FD-4E3F-859F-9E54F4E1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49300-9234-44E5-BFDA-9A353B2C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7DB5-864F-4A2A-9B20-E017EA6D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6E50F-671B-4315-8AF4-CD00E8A4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B8BB-F0A5-45F8-A2DD-34F06C6D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110B3-8FDB-41CE-9A77-39730AC8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F2D4C-0363-48B2-953C-DD8BBEB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1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E81D-B8DF-4455-A211-97E58B40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E7D9E-50AE-4ECC-BFD3-CC5B93DF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A54C6-5CD6-44C1-B513-8C5756BD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30C53-258F-4E5E-993E-FD579216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9CF56-7A4A-459E-A37C-192FC1A3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8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A30D8-FD5B-4824-8134-0C790A45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ED989-5246-4EA4-ADCF-87230861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E782D-829E-4281-ADC4-E0B4EB9F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6EF4C-4735-440A-815B-68E91690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09FA2-4B2D-4547-B94A-2A0F2594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DBEF0-D39D-4B31-BE2D-D95692B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0F26-2666-453F-9F6C-8B47F09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70371-F1E5-42D0-9E0D-A9A67B06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9B61E-8BA7-4518-8E5B-76F2A19C8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D74C0D-AFCE-48AB-AC51-C86AB3FF7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696CA-B972-4FCB-88B8-0F2C3AC89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B9106-A704-4CBF-A9ED-6A6A48AB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E06E2-C3A4-4498-8DB5-987CB731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85283-2E32-4ACC-991B-419D154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7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5D95-732F-4019-BE0F-3B455E1C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6E0F24-D524-4A54-94F5-D029EA2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0F039-C330-4387-84E1-240C212D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36E9B-F899-4FAC-B17A-2E596CDC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5C1A7A-E36D-42BA-A4D0-8F4B3DFD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46455-375E-4921-8589-DA36D24E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FD84D-6106-4147-A0CC-97DB120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953-601D-4F20-B78F-ED0F82F1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472F6-1389-4B2A-A32F-26F1FD7B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AC5F4-93E6-4DCB-AFBF-8B24A44B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239B9-7C2F-401F-AF3C-A245D94E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3748F-E05F-4A8F-9F7A-6D6854BF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34FEB-C782-488F-AC5B-EDCADFD6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55313-E034-469E-848E-EE9A44B7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9D954-4C38-444A-A261-1123699FF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ED431-9D1B-41E8-B583-4D80D72A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AB94-439E-4C43-B03E-89044934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ED560-096D-4F4C-BF89-A27BA84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E38C0-8D93-4D8F-8741-53EFB4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5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D740BC-83EC-4011-84FC-708C87BF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E11CC-A536-4FB3-AE4E-CE1FD219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FA6EB-5244-4CC9-AF3E-AE95FED70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5CEF-51C4-4346-B34A-EB0EE0BE362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7E28C-08CA-45CF-A517-DA0D1A0BD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3FAA-0729-47D6-AED7-917554A6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ABA9-31E1-4051-92BA-0CED8287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oul.go.kr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0256" y="2297088"/>
            <a:ext cx="4842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D0D0D"/>
                </a:solidFill>
                <a:latin typeface="+mj-lt"/>
                <a:ea typeface="KoPub돋움체 Bold" panose="00000800000000000000" pitchFamily="2" charset="-127"/>
              </a:rPr>
              <a:t>Data Crawling</a:t>
            </a:r>
          </a:p>
          <a:p>
            <a:r>
              <a:rPr lang="en-US" altLang="ko-KR" sz="5400" b="1" dirty="0">
                <a:solidFill>
                  <a:srgbClr val="0D0D0D"/>
                </a:solidFill>
                <a:latin typeface="+mj-lt"/>
                <a:ea typeface="KoPub돋움체 Bold" panose="00000800000000000000" pitchFamily="2" charset="-127"/>
              </a:rPr>
              <a:t>Final Project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038225" cy="6858000"/>
          </a:xfrm>
          <a:prstGeom prst="rect">
            <a:avLst/>
          </a:prstGeom>
          <a:solidFill>
            <a:srgbClr val="EBE1C7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1334750" y="471488"/>
            <a:ext cx="0" cy="5915025"/>
          </a:xfrm>
          <a:prstGeom prst="line">
            <a:avLst/>
          </a:prstGeom>
          <a:ln w="12700">
            <a:solidFill>
              <a:srgbClr val="EBE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23925" y="123825"/>
            <a:ext cx="247650" cy="2114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1EA77-1490-43FC-8E74-803722BA42A9}"/>
              </a:ext>
            </a:extLst>
          </p:cNvPr>
          <p:cNvSpPr txBox="1"/>
          <p:nvPr/>
        </p:nvSpPr>
        <p:spPr>
          <a:xfrm>
            <a:off x="1948831" y="4118526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2015301073  </a:t>
            </a:r>
            <a:r>
              <a:rPr lang="ko-KR" altLang="en-US" sz="2000" b="1" dirty="0">
                <a:latin typeface="+mj-lt"/>
              </a:rPr>
              <a:t>정 주 영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6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171449"/>
            <a:ext cx="3323414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67" y="166841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결과 </a:t>
            </a:r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분석 결과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318F53-0739-41F6-8B64-F395308A8A04}"/>
              </a:ext>
            </a:extLst>
          </p:cNvPr>
          <p:cNvSpPr/>
          <p:nvPr/>
        </p:nvSpPr>
        <p:spPr>
          <a:xfrm>
            <a:off x="993843" y="1381023"/>
            <a:ext cx="10204314" cy="480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&lt;1&gt; </a:t>
            </a:r>
            <a:r>
              <a:rPr lang="ko-KR" altLang="en-US" b="1" dirty="0"/>
              <a:t>각 연도 별 그래프를 통하여 대체적으로 강남구</a:t>
            </a:r>
            <a:r>
              <a:rPr lang="en-US" altLang="ko-KR" b="1" dirty="0"/>
              <a:t>, </a:t>
            </a:r>
            <a:r>
              <a:rPr lang="ko-KR" altLang="en-US" b="1" dirty="0"/>
              <a:t>송파구에서의 교통사고 발생이 많은 것을 확인할 수 있다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&lt;2&gt; </a:t>
            </a:r>
            <a:r>
              <a:rPr lang="ko-KR" altLang="en-US" b="1" dirty="0"/>
              <a:t>또한</a:t>
            </a:r>
            <a:r>
              <a:rPr lang="en-US" altLang="ko-KR" b="1" dirty="0"/>
              <a:t>, 15</a:t>
            </a:r>
            <a:r>
              <a:rPr lang="ko-KR" altLang="en-US" b="1" dirty="0"/>
              <a:t>년도 이상 면허 취득자 교통사고 비율이 매년 가장 높은 것을 확인 할 수 있다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&lt;3&gt; </a:t>
            </a:r>
            <a:r>
              <a:rPr lang="ko-KR" altLang="en-US" b="1" dirty="0"/>
              <a:t>꺾은 선 그래프를 통해 해가 갈수록 </a:t>
            </a:r>
            <a:r>
              <a:rPr lang="en-US" altLang="ko-KR" b="1" dirty="0"/>
              <a:t>15</a:t>
            </a:r>
            <a:r>
              <a:rPr lang="ko-KR" altLang="en-US" b="1" dirty="0"/>
              <a:t>년도 미만 면허 취득자 교통사고 발생건수는 감소하는 것을 확인할 수 있다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&lt;4&gt; </a:t>
            </a:r>
            <a:r>
              <a:rPr lang="ko-KR" altLang="en-US" b="1" dirty="0"/>
              <a:t>하지만</a:t>
            </a:r>
            <a:r>
              <a:rPr lang="en-US" altLang="ko-KR" b="1" dirty="0"/>
              <a:t>, 15</a:t>
            </a:r>
            <a:r>
              <a:rPr lang="ko-KR" altLang="en-US" b="1" dirty="0"/>
              <a:t>년 이상 면허 취득자 교통사고 발생건수는 해가 갈수록 증가하는 것을 확인할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8451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171449"/>
            <a:ext cx="2350648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67" y="166841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문제 해결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318F53-0739-41F6-8B64-F395308A8A04}"/>
              </a:ext>
            </a:extLst>
          </p:cNvPr>
          <p:cNvSpPr/>
          <p:nvPr/>
        </p:nvSpPr>
        <p:spPr>
          <a:xfrm>
            <a:off x="993843" y="1069741"/>
            <a:ext cx="4638472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문제 </a:t>
            </a:r>
            <a:r>
              <a:rPr lang="en-US" altLang="ko-KR" sz="1600" b="1" dirty="0">
                <a:solidFill>
                  <a:srgbClr val="0070C0"/>
                </a:solidFill>
              </a:rPr>
              <a:t>1&gt; </a:t>
            </a:r>
            <a:r>
              <a:rPr lang="ko-KR" altLang="en-US" sz="1600" b="1" dirty="0"/>
              <a:t>연도 별 막대 그래프를 시각화 할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면허 취득 기간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자치구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연도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구분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발생건수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사망자수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부상자수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등 기준이 다양하여 시각 화하는데 복잡한 구조의 데이터</a:t>
            </a:r>
            <a:endParaRPr lang="en-US" altLang="ko-KR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F61A2-8EB0-4931-B609-216D83F3D25C}"/>
              </a:ext>
            </a:extLst>
          </p:cNvPr>
          <p:cNvSpPr/>
          <p:nvPr/>
        </p:nvSpPr>
        <p:spPr>
          <a:xfrm>
            <a:off x="6285689" y="1069741"/>
            <a:ext cx="4638472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해결 </a:t>
            </a:r>
            <a:r>
              <a:rPr lang="en-US" altLang="ko-KR" sz="1600" b="1" dirty="0">
                <a:solidFill>
                  <a:srgbClr val="0070C0"/>
                </a:solidFill>
              </a:rPr>
              <a:t>1&gt; </a:t>
            </a:r>
            <a:r>
              <a:rPr lang="ko-KR" altLang="en-US" sz="1600" b="1" dirty="0"/>
              <a:t>최대한 한눈에 볼 수 있도록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기존 막대그래프와 누적막대그래프를 응용하여 </a:t>
            </a:r>
            <a:r>
              <a:rPr lang="en-US" altLang="ko-KR" sz="1600" b="1" dirty="0"/>
              <a:t>x</a:t>
            </a:r>
            <a:r>
              <a:rPr lang="ko-KR" altLang="en-US" sz="1600" b="1" dirty="0"/>
              <a:t>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자치구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하나에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개의 막대를 표현하였다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또한 발생건수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사망자수를 하나의 막대에 표현하였다</a:t>
            </a:r>
            <a:r>
              <a:rPr lang="en-US" altLang="ko-KR" sz="1600" b="1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5507EE-B221-427C-8CBD-6E96D7D7503C}"/>
              </a:ext>
            </a:extLst>
          </p:cNvPr>
          <p:cNvSpPr/>
          <p:nvPr/>
        </p:nvSpPr>
        <p:spPr>
          <a:xfrm>
            <a:off x="993843" y="4840402"/>
            <a:ext cx="4638472" cy="1491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문제 </a:t>
            </a:r>
            <a:r>
              <a:rPr lang="en-US" altLang="ko-KR" sz="1600" b="1" dirty="0">
                <a:solidFill>
                  <a:srgbClr val="0070C0"/>
                </a:solidFill>
              </a:rPr>
              <a:t>2&gt; </a:t>
            </a:r>
            <a:r>
              <a:rPr lang="ko-KR" altLang="en-US" sz="1600" b="1" dirty="0"/>
              <a:t>발생건수와 사망자수의 차이가 많이 나기 때문에 그래프 상으로 사망자수가 잘 보이지 않는다</a:t>
            </a:r>
            <a:r>
              <a:rPr lang="en-US" altLang="ko-KR" sz="16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6326A-3647-4CCC-A7CF-A1669332881E}"/>
              </a:ext>
            </a:extLst>
          </p:cNvPr>
          <p:cNvSpPr/>
          <p:nvPr/>
        </p:nvSpPr>
        <p:spPr>
          <a:xfrm>
            <a:off x="993843" y="3447514"/>
            <a:ext cx="4638472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문제 </a:t>
            </a:r>
            <a:r>
              <a:rPr lang="en-US" altLang="ko-KR" sz="1600" b="1" dirty="0">
                <a:solidFill>
                  <a:srgbClr val="0070C0"/>
                </a:solidFill>
              </a:rPr>
              <a:t>3&gt; </a:t>
            </a:r>
            <a:r>
              <a:rPr lang="en-US" altLang="ko-KR" sz="1600" b="1" dirty="0"/>
              <a:t>csv</a:t>
            </a:r>
            <a:r>
              <a:rPr lang="ko-KR" altLang="en-US" sz="1600" b="1" dirty="0"/>
              <a:t>에서 불러온 데이터를 시각 화할 때 자료형 오류가 발생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D68F7-B5D8-4BF3-A52E-FBA0B116960F}"/>
              </a:ext>
            </a:extLst>
          </p:cNvPr>
          <p:cNvSpPr/>
          <p:nvPr/>
        </p:nvSpPr>
        <p:spPr>
          <a:xfrm>
            <a:off x="6285689" y="3447514"/>
            <a:ext cx="4638472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ko-KR" altLang="en-US" sz="1600" b="1" dirty="0">
                <a:solidFill>
                  <a:srgbClr val="0070C0"/>
                </a:solidFill>
              </a:rPr>
              <a:t>해결 </a:t>
            </a:r>
            <a:r>
              <a:rPr lang="en-US" altLang="ko-KR" sz="1600" b="1" dirty="0">
                <a:solidFill>
                  <a:srgbClr val="0070C0"/>
                </a:solidFill>
              </a:rPr>
              <a:t>3&gt; </a:t>
            </a:r>
            <a:r>
              <a:rPr lang="ko-KR" altLang="en-US" sz="1600" b="1" dirty="0"/>
              <a:t>정확한 이유는 알 수 없지만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반복문을 이용해 </a:t>
            </a:r>
            <a:r>
              <a:rPr lang="en-US" altLang="ko-KR" sz="1600" b="1" dirty="0"/>
              <a:t>int</a:t>
            </a:r>
            <a:r>
              <a:rPr lang="ko-KR" altLang="en-US" sz="1600" b="1" dirty="0"/>
              <a:t>형으로 형변환을 시켜 시각 화하였다</a:t>
            </a:r>
            <a:r>
              <a:rPr lang="en-US" altLang="ko-KR" sz="1600" b="1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2F6A55-1CB5-4398-A814-A6D5E881F49E}"/>
              </a:ext>
            </a:extLst>
          </p:cNvPr>
          <p:cNvCxnSpPr>
            <a:cxnSpLocks/>
          </p:cNvCxnSpPr>
          <p:nvPr/>
        </p:nvCxnSpPr>
        <p:spPr>
          <a:xfrm>
            <a:off x="5894966" y="1283464"/>
            <a:ext cx="0" cy="4776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0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0256" y="2967335"/>
            <a:ext cx="4521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D0D0D"/>
                </a:solidFill>
                <a:latin typeface="+mj-lt"/>
                <a:ea typeface="KoPub돋움체 Bold" panose="00000800000000000000" pitchFamily="2" charset="-127"/>
              </a:rPr>
              <a:t>THANK YOU!</a:t>
            </a:r>
            <a:endParaRPr lang="ko-KR" altLang="en-US" sz="5400" b="1" dirty="0">
              <a:solidFill>
                <a:srgbClr val="0D0D0D"/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038225" cy="6858000"/>
          </a:xfrm>
          <a:prstGeom prst="rect">
            <a:avLst/>
          </a:prstGeom>
          <a:solidFill>
            <a:srgbClr val="EBE1C7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11334750" y="471488"/>
            <a:ext cx="0" cy="5915025"/>
          </a:xfrm>
          <a:prstGeom prst="line">
            <a:avLst/>
          </a:prstGeom>
          <a:ln w="12700">
            <a:solidFill>
              <a:srgbClr val="EBE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23925" y="123825"/>
            <a:ext cx="247650" cy="2114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0256" y="977045"/>
            <a:ext cx="221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D0D0D"/>
                </a:solidFill>
                <a:ea typeface="KoPub돋움체 Bold" panose="00000800000000000000" pitchFamily="2" charset="-127"/>
              </a:rPr>
              <a:t>INDEX</a:t>
            </a:r>
            <a:endParaRPr lang="ko-KR" altLang="en-US" sz="5400" dirty="0">
              <a:solidFill>
                <a:srgbClr val="0D0D0D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038225" cy="6858000"/>
          </a:xfrm>
          <a:prstGeom prst="rect">
            <a:avLst/>
          </a:prstGeom>
          <a:solidFill>
            <a:srgbClr val="EBE1C7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11334750" y="471488"/>
            <a:ext cx="0" cy="5915025"/>
          </a:xfrm>
          <a:prstGeom prst="line">
            <a:avLst/>
          </a:prstGeom>
          <a:ln w="12700">
            <a:solidFill>
              <a:srgbClr val="EBE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23925" y="123825"/>
            <a:ext cx="247650" cy="2114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38350" y="2479674"/>
            <a:ext cx="443969" cy="45509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1993656" y="2452169"/>
            <a:ext cx="6366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ea typeface="KoPub돋움체 Bold" panose="00000800000000000000" pitchFamily="2" charset="-127"/>
              </a:rPr>
              <a:t>01</a:t>
            </a:r>
            <a:endParaRPr lang="ko-KR" altLang="en-US" sz="2400" b="1"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267" y="2527449"/>
            <a:ext cx="21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9267" y="2963198"/>
            <a:ext cx="1411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프로젝트 주제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38350" y="3761675"/>
            <a:ext cx="443969" cy="45509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983496" y="3734170"/>
            <a:ext cx="6366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KoPub돋움체 Bold" panose="00000800000000000000" pitchFamily="2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9267" y="3809450"/>
            <a:ext cx="288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데이터 수집 및 준비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9267" y="4235471"/>
            <a:ext cx="122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데이터 수집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9267" y="4415731"/>
            <a:ext cx="1048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코드 요약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35427" y="2479674"/>
            <a:ext cx="443969" cy="45509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880573" y="2452169"/>
            <a:ext cx="6366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KoPub돋움체 Bold" panose="00000800000000000000" pitchFamily="2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96344" y="2527449"/>
            <a:ext cx="8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96343" y="2972926"/>
            <a:ext cx="1963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시각화 및 분석 결과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935427" y="3761675"/>
            <a:ext cx="443969" cy="45509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5880573" y="3734170"/>
            <a:ext cx="6366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KoPub돋움체 Bold" panose="00000800000000000000" pitchFamily="2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6344" y="3809450"/>
            <a:ext cx="15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문제 해결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38350" y="4918629"/>
            <a:ext cx="443969" cy="45509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983496" y="4891124"/>
            <a:ext cx="6366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KoPub돋움체 Bold" panose="00000800000000000000" pitchFamily="2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9267" y="4966404"/>
            <a:ext cx="15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분석 모델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9267" y="5392425"/>
            <a:ext cx="1048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작업 내용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99267" y="5572685"/>
            <a:ext cx="1048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코드 요약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8332B-8904-4805-B91E-4D2DB3542D90}"/>
              </a:ext>
            </a:extLst>
          </p:cNvPr>
          <p:cNvSpPr txBox="1"/>
          <p:nvPr/>
        </p:nvSpPr>
        <p:spPr>
          <a:xfrm>
            <a:off x="2499267" y="3143458"/>
            <a:ext cx="1411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프로젝트 목표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ECAB9-98CA-4A97-885C-9BEBAAD87DC0}"/>
              </a:ext>
            </a:extLst>
          </p:cNvPr>
          <p:cNvSpPr txBox="1"/>
          <p:nvPr/>
        </p:nvSpPr>
        <p:spPr>
          <a:xfrm>
            <a:off x="2499267" y="3321710"/>
            <a:ext cx="1089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복습</a:t>
            </a:r>
            <a:r>
              <a:rPr lang="en-US" altLang="ko-KR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 </a:t>
            </a:r>
            <a:r>
              <a:rPr lang="ko-KR" altLang="en-US" sz="105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n-lt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82690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4" y="171449"/>
            <a:ext cx="3135823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67" y="166841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AE912-8D06-48A8-8B13-FC720966EA6D}"/>
              </a:ext>
            </a:extLst>
          </p:cNvPr>
          <p:cNvSpPr txBox="1"/>
          <p:nvPr/>
        </p:nvSpPr>
        <p:spPr>
          <a:xfrm>
            <a:off x="1813809" y="2762782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프로젝트 목표  ◀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9DB10-5AE8-4F67-B712-7C6ED4BC02B3}"/>
              </a:ext>
            </a:extLst>
          </p:cNvPr>
          <p:cNvSpPr txBox="1"/>
          <p:nvPr/>
        </p:nvSpPr>
        <p:spPr>
          <a:xfrm>
            <a:off x="2694653" y="2029560"/>
            <a:ext cx="777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서울시 운전면허 취득 경과 년 수 별 교통사고 발생건수 및 사망자수 분석</a:t>
            </a:r>
            <a:endParaRPr lang="en-US" altLang="ko-KR" b="1" dirty="0">
              <a:ea typeface="KoPub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0D259-75C5-4BE7-8E36-8F9A13DF88F1}"/>
              </a:ext>
            </a:extLst>
          </p:cNvPr>
          <p:cNvSpPr txBox="1"/>
          <p:nvPr/>
        </p:nvSpPr>
        <p:spPr>
          <a:xfrm>
            <a:off x="1813809" y="1442331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프로젝트 주제  ◀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DA938-0217-49C7-9C43-D5F833100F42}"/>
              </a:ext>
            </a:extLst>
          </p:cNvPr>
          <p:cNvSpPr txBox="1"/>
          <p:nvPr/>
        </p:nvSpPr>
        <p:spPr>
          <a:xfrm>
            <a:off x="1813809" y="458779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복습 내용  ◀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32DC9-7477-4D30-AB1C-07A9C7784702}"/>
              </a:ext>
            </a:extLst>
          </p:cNvPr>
          <p:cNvSpPr txBox="1"/>
          <p:nvPr/>
        </p:nvSpPr>
        <p:spPr>
          <a:xfrm>
            <a:off x="2694653" y="3350011"/>
            <a:ext cx="66798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Medium" panose="00000600000000000000" pitchFamily="2" charset="-127"/>
              </a:rPr>
              <a:t>연도별</a:t>
            </a:r>
            <a:r>
              <a:rPr lang="en-US" altLang="ko-KR" b="1" dirty="0">
                <a:ea typeface="KoPub돋움체 Medium" panose="00000600000000000000" pitchFamily="2" charset="-127"/>
              </a:rPr>
              <a:t>, </a:t>
            </a:r>
            <a:r>
              <a:rPr lang="ko-KR" altLang="en-US" b="1" dirty="0">
                <a:ea typeface="KoPub돋움체 Medium" panose="00000600000000000000" pitchFamily="2" charset="-127"/>
              </a:rPr>
              <a:t>자치구별</a:t>
            </a:r>
            <a:r>
              <a:rPr lang="en-US" altLang="ko-KR" b="1" dirty="0">
                <a:ea typeface="KoPub돋움체 Medium" panose="00000600000000000000" pitchFamily="2" charset="-127"/>
              </a:rPr>
              <a:t>, </a:t>
            </a:r>
            <a:r>
              <a:rPr lang="ko-KR" altLang="en-US" b="1" dirty="0">
                <a:ea typeface="KoPub돋움체 Medium" panose="00000600000000000000" pitchFamily="2" charset="-127"/>
              </a:rPr>
              <a:t>면허 취득 경과 년 수 별 다양한 기준에 따라 발생건수 및 사망자수를 분석하여 시각화</a:t>
            </a:r>
            <a:endParaRPr lang="en-US" altLang="ko-KR" b="1" dirty="0">
              <a:ea typeface="KoPub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DFFE5-D11E-4F22-A55D-39B31C440BC2}"/>
              </a:ext>
            </a:extLst>
          </p:cNvPr>
          <p:cNvSpPr txBox="1"/>
          <p:nvPr/>
        </p:nvSpPr>
        <p:spPr>
          <a:xfrm>
            <a:off x="2694653" y="5170510"/>
            <a:ext cx="307968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통계분석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- </a:t>
            </a:r>
            <a:r>
              <a:rPr lang="ko-KR" altLang="en-US" b="1" dirty="0"/>
              <a:t>상관분석과 결과 시각화</a:t>
            </a:r>
            <a:endParaRPr lang="en-US" altLang="ko-KR" b="1" dirty="0"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09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41D7F69-EED6-467A-B8B4-1FED8A6F156E}"/>
              </a:ext>
            </a:extLst>
          </p:cNvPr>
          <p:cNvSpPr txBox="1"/>
          <p:nvPr/>
        </p:nvSpPr>
        <p:spPr>
          <a:xfrm>
            <a:off x="2597363" y="2205728"/>
            <a:ext cx="710322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서울 열린 데이터 광장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(</a:t>
            </a:r>
            <a:r>
              <a:rPr lang="en-US" altLang="ko-KR" dirty="0">
                <a:hlinkClick r:id="rId2"/>
              </a:rPr>
              <a:t>https://data.seoul.go.kr/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데이터셋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-&gt; </a:t>
            </a:r>
            <a:r>
              <a:rPr lang="ko-KR" altLang="en-US" dirty="0"/>
              <a:t> </a:t>
            </a:r>
            <a:r>
              <a:rPr lang="ko-KR" altLang="en-US" b="1" dirty="0"/>
              <a:t>서울시 운전면허 </a:t>
            </a:r>
            <a:r>
              <a:rPr lang="ko-KR" altLang="en-US" b="1" dirty="0" err="1"/>
              <a:t>취득경과년수별</a:t>
            </a:r>
            <a:r>
              <a:rPr lang="ko-KR" altLang="en-US" b="1" dirty="0"/>
              <a:t> 교통사고 현황 통계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0692B-8CEB-4FC0-B834-205FFD5FDDBC}"/>
              </a:ext>
            </a:extLst>
          </p:cNvPr>
          <p:cNvSpPr txBox="1"/>
          <p:nvPr/>
        </p:nvSpPr>
        <p:spPr>
          <a:xfrm>
            <a:off x="1813809" y="1618499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데이터 수집  ◀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C03E6-8CED-447C-9152-9A00234DE7BE}"/>
              </a:ext>
            </a:extLst>
          </p:cNvPr>
          <p:cNvSpPr txBox="1"/>
          <p:nvPr/>
        </p:nvSpPr>
        <p:spPr>
          <a:xfrm>
            <a:off x="1813808" y="3809515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코드 요약 설명  ◀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1CBA36-91B6-47EC-8173-CCBB693E73E4}"/>
              </a:ext>
            </a:extLst>
          </p:cNvPr>
          <p:cNvSpPr/>
          <p:nvPr/>
        </p:nvSpPr>
        <p:spPr>
          <a:xfrm>
            <a:off x="295274" y="171449"/>
            <a:ext cx="3874054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CAA2F6-8461-4E85-B3F5-4C7B9E1218FC}"/>
              </a:ext>
            </a:extLst>
          </p:cNvPr>
          <p:cNvSpPr txBox="1"/>
          <p:nvPr/>
        </p:nvSpPr>
        <p:spPr>
          <a:xfrm>
            <a:off x="291867" y="166841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데이터 수집 및 준비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B00B8A-EB75-4226-BB51-FA81947FB38A}"/>
              </a:ext>
            </a:extLst>
          </p:cNvPr>
          <p:cNvSpPr/>
          <p:nvPr/>
        </p:nvSpPr>
        <p:spPr>
          <a:xfrm>
            <a:off x="2597363" y="4400454"/>
            <a:ext cx="656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함수를 생성하여 데이터 가공에 대해 작업 </a:t>
            </a:r>
            <a:r>
              <a:rPr lang="en-US" altLang="ko-KR" b="1" dirty="0"/>
              <a:t>- </a:t>
            </a:r>
            <a:r>
              <a:rPr lang="ko-KR" altLang="en-US" b="1" dirty="0" err="1"/>
              <a:t>dataProcessing</a:t>
            </a:r>
            <a:r>
              <a:rPr lang="ko-KR" alt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356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1CBA36-91B6-47EC-8173-CCBB693E73E4}"/>
              </a:ext>
            </a:extLst>
          </p:cNvPr>
          <p:cNvSpPr/>
          <p:nvPr/>
        </p:nvSpPr>
        <p:spPr>
          <a:xfrm>
            <a:off x="295274" y="171449"/>
            <a:ext cx="3874054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CAA2F6-8461-4E85-B3F5-4C7B9E1218FC}"/>
              </a:ext>
            </a:extLst>
          </p:cNvPr>
          <p:cNvSpPr txBox="1"/>
          <p:nvPr/>
        </p:nvSpPr>
        <p:spPr>
          <a:xfrm>
            <a:off x="291867" y="166841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데이터 수집 및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A02424-D9F6-457D-B11F-D7F64AE7E432}"/>
              </a:ext>
            </a:extLst>
          </p:cNvPr>
          <p:cNvSpPr/>
          <p:nvPr/>
        </p:nvSpPr>
        <p:spPr>
          <a:xfrm>
            <a:off x="4517110" y="340689"/>
            <a:ext cx="365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/>
              <a:t>dataProcessing</a:t>
            </a:r>
            <a:r>
              <a:rPr lang="ko-KR" altLang="en-US" sz="2400" b="1" dirty="0"/>
              <a:t>()의 흐름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6C24A-1A35-4EC5-83AC-A0DD7BF8B300}"/>
              </a:ext>
            </a:extLst>
          </p:cNvPr>
          <p:cNvSpPr/>
          <p:nvPr/>
        </p:nvSpPr>
        <p:spPr>
          <a:xfrm>
            <a:off x="1624600" y="1083320"/>
            <a:ext cx="8393644" cy="4358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/>
              <a:t>&lt;1&gt; </a:t>
            </a:r>
            <a:r>
              <a:rPr lang="ko-KR" altLang="en-US" sz="1700" b="1" dirty="0"/>
              <a:t>공공데이터 제공이 엑셀만 가능 </a:t>
            </a:r>
            <a:r>
              <a:rPr lang="en-US" altLang="ko-KR" sz="1700" b="1" dirty="0"/>
              <a:t>-&gt; csv</a:t>
            </a:r>
            <a:r>
              <a:rPr lang="ko-KR" altLang="en-US" sz="1700" b="1" dirty="0"/>
              <a:t>로 변환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&lt;2&gt; ‘-’</a:t>
            </a:r>
            <a:r>
              <a:rPr lang="ko-KR" altLang="en-US" sz="1700" b="1" dirty="0"/>
              <a:t>로 표현되어 있는 수치를 </a:t>
            </a:r>
            <a:r>
              <a:rPr lang="en-US" altLang="ko-KR" sz="1700" b="1" dirty="0"/>
              <a:t>‘0’</a:t>
            </a:r>
            <a:r>
              <a:rPr lang="ko-KR" altLang="en-US" sz="1700" b="1" dirty="0"/>
              <a:t>으로 변환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&lt;3&gt; </a:t>
            </a:r>
            <a:r>
              <a:rPr lang="ko-KR" altLang="en-US" sz="1700" b="1" dirty="0"/>
              <a:t>필요한 데이터들만 수집하여 각 연도 별 </a:t>
            </a:r>
            <a:r>
              <a:rPr lang="en-US" altLang="ko-KR" sz="1700" b="1" dirty="0"/>
              <a:t>csv</a:t>
            </a:r>
            <a:r>
              <a:rPr lang="ko-KR" altLang="en-US" sz="1700" b="1" dirty="0"/>
              <a:t>파일 생성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&lt;4&gt; </a:t>
            </a:r>
            <a:r>
              <a:rPr lang="ko-KR" altLang="en-US" sz="1700" b="1" dirty="0"/>
              <a:t>각 연도별 발생건수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사망자수의 면허취득 기간별 총 합계만 따로 </a:t>
            </a:r>
            <a:r>
              <a:rPr lang="en-US" altLang="ko-KR" sz="1700" b="1" dirty="0"/>
              <a:t>csv</a:t>
            </a:r>
            <a:r>
              <a:rPr lang="ko-KR" altLang="en-US" sz="1700" b="1" dirty="0"/>
              <a:t>파일 생성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3A42B-A6CB-4A0B-8F67-213C8B80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43" y="1537835"/>
            <a:ext cx="1381125" cy="352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1C440D-088E-4AE0-9F1C-898C5EC4E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30" y="1538775"/>
            <a:ext cx="1304925" cy="381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86E663-69A3-41C2-9AC6-056174AF4521}"/>
              </a:ext>
            </a:extLst>
          </p:cNvPr>
          <p:cNvCxnSpPr/>
          <p:nvPr/>
        </p:nvCxnSpPr>
        <p:spPr>
          <a:xfrm>
            <a:off x="4207060" y="1714047"/>
            <a:ext cx="36484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8368626-A246-4360-8C36-4BC584E00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422"/>
          <a:stretch/>
        </p:blipFill>
        <p:spPr>
          <a:xfrm>
            <a:off x="7464692" y="3321246"/>
            <a:ext cx="1501660" cy="946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DEF06-A69A-4DE1-9BFD-38C67EF2C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605" y="5093023"/>
            <a:ext cx="1998523" cy="5863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01D8BD-5663-462E-8FA8-9DF422E3C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05"/>
          <a:stretch/>
        </p:blipFill>
        <p:spPr>
          <a:xfrm>
            <a:off x="8966352" y="3332389"/>
            <a:ext cx="1501660" cy="678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B2A702-01D7-4305-B4AB-F15DD8A32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115" y="1946858"/>
            <a:ext cx="4149734" cy="1093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7AACAB-7E54-4E83-853C-1B03D48DD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610" y="3486180"/>
            <a:ext cx="5204827" cy="796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D3D9AF-D4C2-4005-962C-0C1C7DDFA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425" y="4898996"/>
            <a:ext cx="6102068" cy="16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171449"/>
            <a:ext cx="2364036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67" y="166841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분석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83179F-3D55-4576-BC84-28C06E9EAE6F}"/>
              </a:ext>
            </a:extLst>
          </p:cNvPr>
          <p:cNvSpPr txBox="1"/>
          <p:nvPr/>
        </p:nvSpPr>
        <p:spPr>
          <a:xfrm>
            <a:off x="1813809" y="1618499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데이터 분석  ◀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6D6A6-A232-4ABB-B6B5-AA0972B5B155}"/>
              </a:ext>
            </a:extLst>
          </p:cNvPr>
          <p:cNvSpPr txBox="1"/>
          <p:nvPr/>
        </p:nvSpPr>
        <p:spPr>
          <a:xfrm>
            <a:off x="1813809" y="4208352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▶  코드 요약 설명  ◀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7EA1C-AFD2-4BBA-AB88-0AB6DA79B134}"/>
              </a:ext>
            </a:extLst>
          </p:cNvPr>
          <p:cNvSpPr/>
          <p:nvPr/>
        </p:nvSpPr>
        <p:spPr>
          <a:xfrm>
            <a:off x="2334726" y="4799291"/>
            <a:ext cx="690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함수를 생성하여 데이터 분석에 대해 작업 </a:t>
            </a:r>
            <a:r>
              <a:rPr lang="en-US" altLang="ko-KR" b="1" dirty="0"/>
              <a:t>- </a:t>
            </a:r>
            <a:r>
              <a:rPr lang="en-US" altLang="ko-KR" b="1" dirty="0" err="1"/>
              <a:t>dataVisualization</a:t>
            </a:r>
            <a:r>
              <a:rPr lang="ko-KR" altLang="en-US" b="1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40EE34-3633-4170-841C-4FE947CC8458}"/>
              </a:ext>
            </a:extLst>
          </p:cNvPr>
          <p:cNvSpPr/>
          <p:nvPr/>
        </p:nvSpPr>
        <p:spPr>
          <a:xfrm>
            <a:off x="2334725" y="2267651"/>
            <a:ext cx="8044190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면허 취득 경과에 따른 분석 </a:t>
            </a:r>
            <a:r>
              <a:rPr lang="en-US" altLang="ko-KR" b="1" dirty="0"/>
              <a:t>(5</a:t>
            </a:r>
            <a:r>
              <a:rPr lang="ko-KR" altLang="en-US" b="1" dirty="0"/>
              <a:t>년 미만</a:t>
            </a:r>
            <a:r>
              <a:rPr lang="en-US" altLang="ko-KR" b="1" dirty="0"/>
              <a:t>, 10</a:t>
            </a:r>
            <a:r>
              <a:rPr lang="ko-KR" altLang="en-US" b="1" dirty="0"/>
              <a:t>년 미만</a:t>
            </a:r>
            <a:r>
              <a:rPr lang="en-US" altLang="ko-KR" b="1" dirty="0"/>
              <a:t>, 15</a:t>
            </a:r>
            <a:r>
              <a:rPr lang="ko-KR" altLang="en-US" b="1" dirty="0"/>
              <a:t>년 미만</a:t>
            </a:r>
            <a:r>
              <a:rPr lang="en-US" altLang="ko-KR" b="1" dirty="0"/>
              <a:t>, 15</a:t>
            </a:r>
            <a:r>
              <a:rPr lang="ko-KR" altLang="en-US" b="1" dirty="0"/>
              <a:t>년 이상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서울시 </a:t>
            </a:r>
            <a:r>
              <a:rPr lang="en-US" altLang="ko-KR" b="1" dirty="0"/>
              <a:t>25</a:t>
            </a:r>
            <a:r>
              <a:rPr lang="ko-KR" altLang="en-US" b="1" dirty="0"/>
              <a:t>개 자치구에 따른 분석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교통사고 발생건수</a:t>
            </a:r>
            <a:r>
              <a:rPr lang="en-US" altLang="ko-KR" b="1" dirty="0"/>
              <a:t>, </a:t>
            </a:r>
            <a:r>
              <a:rPr lang="ko-KR" altLang="en-US" b="1" dirty="0"/>
              <a:t>사망자수에 따른 분석 </a:t>
            </a:r>
          </a:p>
        </p:txBody>
      </p:sp>
    </p:spTree>
    <p:extLst>
      <p:ext uri="{BB962C8B-B14F-4D97-AF65-F5344CB8AC3E}">
        <p14:creationId xmlns:p14="http://schemas.microsoft.com/office/powerpoint/2010/main" val="184614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A02424-D9F6-457D-B11F-D7F64AE7E432}"/>
              </a:ext>
            </a:extLst>
          </p:cNvPr>
          <p:cNvSpPr/>
          <p:nvPr/>
        </p:nvSpPr>
        <p:spPr>
          <a:xfrm>
            <a:off x="4517110" y="340689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/>
              <a:t>data</a:t>
            </a:r>
            <a:r>
              <a:rPr lang="en-US" altLang="ko-KR" sz="2400" b="1" dirty="0"/>
              <a:t>Visualization</a:t>
            </a:r>
            <a:r>
              <a:rPr lang="ko-KR" altLang="en-US" sz="2400" b="1" dirty="0"/>
              <a:t>()의 흐름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97C30B-EC0D-4B65-9E4E-0D8C3A7E2EA6}"/>
              </a:ext>
            </a:extLst>
          </p:cNvPr>
          <p:cNvSpPr/>
          <p:nvPr/>
        </p:nvSpPr>
        <p:spPr>
          <a:xfrm>
            <a:off x="544634" y="1258414"/>
            <a:ext cx="5243323" cy="420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&lt;1&gt; </a:t>
            </a:r>
            <a:r>
              <a:rPr lang="ko-KR" altLang="en-US" sz="1500" b="1" dirty="0"/>
              <a:t>시각화에 필요한 데이터들을 </a:t>
            </a:r>
            <a:r>
              <a:rPr lang="en-US" altLang="ko-KR" sz="1500" b="1" dirty="0"/>
              <a:t>csv</a:t>
            </a:r>
            <a:r>
              <a:rPr lang="ko-KR" altLang="en-US" sz="1500" b="1" dirty="0"/>
              <a:t>파일에서 가져온다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-&gt; str</a:t>
            </a:r>
            <a:r>
              <a:rPr lang="ko-KR" altLang="en-US" sz="1500" b="1" dirty="0"/>
              <a:t>형식으로 데이터가 저장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-&gt; </a:t>
            </a:r>
            <a:r>
              <a:rPr lang="ko-KR" altLang="en-US" sz="1500" b="1" dirty="0"/>
              <a:t>시각 화할 때 오류가 생겨 모두 </a:t>
            </a:r>
            <a:r>
              <a:rPr lang="en-US" altLang="ko-KR" sz="1500" b="1" dirty="0"/>
              <a:t>int</a:t>
            </a:r>
            <a:r>
              <a:rPr lang="ko-KR" altLang="en-US" sz="1500" b="1" dirty="0"/>
              <a:t>형으로 형 변환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&lt;2&gt; </a:t>
            </a:r>
            <a:r>
              <a:rPr lang="ko-KR" altLang="en-US" sz="1500" b="1" dirty="0"/>
              <a:t>연도 별 면허 소지 기간에 따른 총 발생건수 비교 꺾은 선 그래프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B5ACA-E32D-4B17-B5BB-3E2AB8CAE017}"/>
              </a:ext>
            </a:extLst>
          </p:cNvPr>
          <p:cNvSpPr/>
          <p:nvPr/>
        </p:nvSpPr>
        <p:spPr>
          <a:xfrm>
            <a:off x="295275" y="171449"/>
            <a:ext cx="2364036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E5A0A-BBCA-4B27-B13E-17F8038AFDB2}"/>
              </a:ext>
            </a:extLst>
          </p:cNvPr>
          <p:cNvSpPr txBox="1"/>
          <p:nvPr/>
        </p:nvSpPr>
        <p:spPr>
          <a:xfrm>
            <a:off x="291867" y="166841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분석 모델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CC6BF0-C154-4E56-A416-DD11FD24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45" y="2430917"/>
            <a:ext cx="2385793" cy="16255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389C70-E15B-4A57-9CB8-39492B27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3" y="2430917"/>
            <a:ext cx="2385793" cy="162551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FF1737-4089-4711-BAFA-84E6EEA78E45}"/>
              </a:ext>
            </a:extLst>
          </p:cNvPr>
          <p:cNvSpPr/>
          <p:nvPr/>
        </p:nvSpPr>
        <p:spPr>
          <a:xfrm>
            <a:off x="6254770" y="1268142"/>
            <a:ext cx="5551366" cy="385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&lt;3&gt; </a:t>
            </a:r>
            <a:r>
              <a:rPr lang="ko-KR" altLang="en-US" sz="1500" b="1" dirty="0"/>
              <a:t>연도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자치구 별 면허 소지 기간에 따른 발생건수 및 사망건수 막대 그래프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&lt;4&gt; </a:t>
            </a:r>
            <a:r>
              <a:rPr lang="ko-KR" altLang="en-US" sz="1500" b="1" dirty="0"/>
              <a:t>연도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자치구 별 면허 소지 기간에 따른 발생건수 및 사망건수 파이 그래프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CE78A0-9261-486E-B2FA-DA92DA53F08C}"/>
              </a:ext>
            </a:extLst>
          </p:cNvPr>
          <p:cNvCxnSpPr>
            <a:cxnSpLocks/>
          </p:cNvCxnSpPr>
          <p:nvPr/>
        </p:nvCxnSpPr>
        <p:spPr>
          <a:xfrm>
            <a:off x="5894966" y="1283464"/>
            <a:ext cx="0" cy="4776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7BFF8CD-1493-423C-A916-C64BD4E0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99" y="4792019"/>
            <a:ext cx="3007181" cy="1670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A7B1DC-303C-49CF-B650-327F75C2F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884" y="2044389"/>
            <a:ext cx="2309125" cy="17798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82B853-927F-4BE9-80E4-EFB675278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895" y="1762679"/>
            <a:ext cx="2999882" cy="21478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B0FCBEC-7E37-4C1E-BE4C-2501AEF1D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884" y="4794059"/>
            <a:ext cx="5551363" cy="16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171449"/>
            <a:ext cx="2807848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67" y="166841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결과 </a:t>
            </a:r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5AE261-B814-4A0D-9918-A5661B7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t="-491" r="8755" b="9446"/>
          <a:stretch/>
        </p:blipFill>
        <p:spPr>
          <a:xfrm>
            <a:off x="140855" y="2004525"/>
            <a:ext cx="7806644" cy="47306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7FDFE-2EEE-4BE7-A8E9-028AA3BFCE4A}"/>
              </a:ext>
            </a:extLst>
          </p:cNvPr>
          <p:cNvSpPr txBox="1"/>
          <p:nvPr/>
        </p:nvSpPr>
        <p:spPr>
          <a:xfrm>
            <a:off x="3338341" y="271686"/>
            <a:ext cx="8497307" cy="15681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[ 2012~2018 ] </a:t>
            </a:r>
            <a:r>
              <a:rPr lang="ko-KR" altLang="en-US" b="1" dirty="0"/>
              <a:t>각 연도 별 </a:t>
            </a:r>
            <a:r>
              <a:rPr lang="en-US" altLang="ko-KR" b="1" dirty="0"/>
              <a:t>figure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&lt;</a:t>
            </a:r>
            <a:r>
              <a:rPr lang="ko-KR" altLang="en-US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그래프 </a:t>
            </a:r>
            <a:r>
              <a:rPr lang="en-US" altLang="ko-KR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1&gt;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자치구별 면허 소지 기간에 따른 발생건수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사망자수 비교 막대 그래프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&lt;</a:t>
            </a:r>
            <a:r>
              <a:rPr lang="ko-KR" altLang="en-US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그래프 </a:t>
            </a:r>
            <a:r>
              <a:rPr lang="en-US" altLang="ko-KR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2&gt;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면허 소지 기간에 따른 발생건수 비율 파이 그래프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&lt;</a:t>
            </a:r>
            <a:r>
              <a:rPr lang="ko-KR" altLang="en-US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그래프 </a:t>
            </a:r>
            <a:r>
              <a:rPr lang="en-US" altLang="ko-KR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3&gt;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면허 소지 기간에 따른 사망자수 비율 파이 그래프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70C89D-17F8-4261-87F3-153D4DC51676}"/>
              </a:ext>
            </a:extLst>
          </p:cNvPr>
          <p:cNvSpPr/>
          <p:nvPr/>
        </p:nvSpPr>
        <p:spPr>
          <a:xfrm>
            <a:off x="692674" y="204783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&lt;</a:t>
            </a:r>
            <a:r>
              <a:rPr lang="ko-KR" altLang="en-US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그래프 </a:t>
            </a:r>
            <a:r>
              <a:rPr lang="en-US" altLang="ko-KR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1&gt;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492781-D018-4839-B597-0E1F2B6F180F}"/>
              </a:ext>
            </a:extLst>
          </p:cNvPr>
          <p:cNvSpPr/>
          <p:nvPr/>
        </p:nvSpPr>
        <p:spPr>
          <a:xfrm>
            <a:off x="170039" y="503437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&lt;</a:t>
            </a:r>
            <a:r>
              <a:rPr lang="ko-KR" altLang="en-US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그래프 </a:t>
            </a:r>
            <a:r>
              <a:rPr lang="en-US" altLang="ko-KR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2&gt;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50AEDA-882E-4067-B62A-0D878F74EDCD}"/>
              </a:ext>
            </a:extLst>
          </p:cNvPr>
          <p:cNvSpPr/>
          <p:nvPr/>
        </p:nvSpPr>
        <p:spPr>
          <a:xfrm>
            <a:off x="4092525" y="503437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&lt;</a:t>
            </a:r>
            <a:r>
              <a:rPr lang="ko-KR" altLang="en-US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그래프 </a:t>
            </a:r>
            <a:r>
              <a:rPr lang="en-US" altLang="ko-KR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3&gt;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4C430F-C1F2-4C13-9086-EF306B31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84" y="2184602"/>
            <a:ext cx="6538364" cy="18022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F1BC0D-DC76-4704-9318-DF16D9266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84" y="4151094"/>
            <a:ext cx="6538364" cy="18022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171449"/>
            <a:ext cx="2807848" cy="524837"/>
          </a:xfrm>
          <a:prstGeom prst="rect">
            <a:avLst/>
          </a:prstGeom>
          <a:solidFill>
            <a:srgbClr val="DAC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67" y="166841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결과 </a:t>
            </a:r>
            <a:r>
              <a:rPr lang="en-US" altLang="ko-KR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ea typeface="KoPub돋움체 Medium" panose="00000600000000000000" pitchFamily="2" charset="-127"/>
              </a:rPr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7FDFE-2EEE-4BE7-A8E9-028AA3BFCE4A}"/>
              </a:ext>
            </a:extLst>
          </p:cNvPr>
          <p:cNvSpPr txBox="1"/>
          <p:nvPr/>
        </p:nvSpPr>
        <p:spPr>
          <a:xfrm>
            <a:off x="2089425" y="1002295"/>
            <a:ext cx="8013148" cy="82952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총 발생건수 비교 </a:t>
            </a:r>
            <a:r>
              <a:rPr lang="en-US" altLang="ko-KR" b="1" dirty="0"/>
              <a:t>figure </a:t>
            </a:r>
            <a:r>
              <a:rPr lang="ko-KR" altLang="en-US" b="1" dirty="0"/>
              <a:t>생성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	-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전체 연도 별 면허 소지 기간에 따른 </a:t>
            </a:r>
            <a:r>
              <a:rPr lang="ko-KR" altLang="en-US" sz="1600" b="1" dirty="0">
                <a:solidFill>
                  <a:srgbClr val="FF0000"/>
                </a:solidFill>
                <a:ea typeface="KoPub돋움체 Medium" panose="00000600000000000000" pitchFamily="2" charset="-127"/>
              </a:rPr>
              <a:t>총 발생건수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KoPub돋움체 Medium" panose="00000600000000000000" pitchFamily="2" charset="-127"/>
              </a:rPr>
              <a:t>비교 꺾은선 그래프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ea typeface="KoPub돋움체 Medium" panose="00000600000000000000" pitchFamily="2" charset="-127"/>
            </a:endParaRPr>
          </a:p>
        </p:txBody>
      </p:sp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0D9EC568-F94E-43B5-B6E2-C8843E13C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" t="7221" r="6382" b="4385"/>
          <a:stretch/>
        </p:blipFill>
        <p:spPr>
          <a:xfrm>
            <a:off x="2089425" y="1914699"/>
            <a:ext cx="8013148" cy="47232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16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626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주영</dc:creator>
  <cp:lastModifiedBy>정 주영</cp:lastModifiedBy>
  <cp:revision>253</cp:revision>
  <dcterms:created xsi:type="dcterms:W3CDTF">2018-12-08T19:14:13Z</dcterms:created>
  <dcterms:modified xsi:type="dcterms:W3CDTF">2019-12-18T01:28:58Z</dcterms:modified>
</cp:coreProperties>
</file>