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91" r:id="rId4"/>
    <p:sldId id="272" r:id="rId5"/>
    <p:sldId id="273" r:id="rId6"/>
    <p:sldId id="275" r:id="rId7"/>
    <p:sldId id="292" r:id="rId8"/>
    <p:sldId id="277" r:id="rId9"/>
    <p:sldId id="276" r:id="rId10"/>
    <p:sldId id="278" r:id="rId11"/>
    <p:sldId id="279" r:id="rId12"/>
    <p:sldId id="282" r:id="rId13"/>
    <p:sldId id="283" r:id="rId14"/>
    <p:sldId id="284" r:id="rId15"/>
    <p:sldId id="286" r:id="rId16"/>
    <p:sldId id="288" r:id="rId17"/>
    <p:sldId id="289" r:id="rId18"/>
    <p:sldId id="293" r:id="rId19"/>
    <p:sldId id="294" r:id="rId20"/>
    <p:sldId id="290" r:id="rId21"/>
    <p:sldId id="26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0E6"/>
    <a:srgbClr val="F7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087" autoAdjust="0"/>
  </p:normalViewPr>
  <p:slideViewPr>
    <p:cSldViewPr snapToGrid="0">
      <p:cViewPr>
        <p:scale>
          <a:sx n="75" d="100"/>
          <a:sy n="75" d="100"/>
        </p:scale>
        <p:origin x="-222" y="-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1C5FC-507D-45E7-A5F6-F147C85ADD1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716E-7912-4A83-9356-7CF5051B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51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362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게임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일단 게임 랭킹 데이터는 </a:t>
            </a:r>
            <a:r>
              <a:rPr lang="en-US" altLang="ko-KR" dirty="0" smtClean="0"/>
              <a:t>9/1~11/30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90</a:t>
            </a:r>
            <a:r>
              <a:rPr lang="ko-KR" altLang="en-US" dirty="0" smtClean="0"/>
              <a:t>개 파일의 데이터를 한 파일에 합쳐서 한번에 검색이 되도록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기존 데이터는 </a:t>
            </a:r>
            <a:r>
              <a:rPr lang="en-US" altLang="ko-KR" dirty="0" smtClean="0"/>
              <a:t>9/1</a:t>
            </a:r>
            <a:r>
              <a:rPr lang="ko-KR" altLang="en-US" dirty="0" smtClean="0"/>
              <a:t>일부터 랭킹 있었는데 게임이 등록된 날짜 </a:t>
            </a:r>
            <a:r>
              <a:rPr lang="ko-KR" altLang="en-US" dirty="0" err="1" smtClean="0"/>
              <a:t>예를들어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brain out</a:t>
            </a:r>
            <a:r>
              <a:rPr lang="ko-KR" altLang="en-US" dirty="0" smtClean="0"/>
              <a:t>이라는 게임은 </a:t>
            </a:r>
            <a:r>
              <a:rPr lang="en-US" altLang="ko-KR" dirty="0" smtClean="0"/>
              <a:t>9/17</a:t>
            </a:r>
            <a:r>
              <a:rPr lang="ko-KR" altLang="en-US" dirty="0" smtClean="0"/>
              <a:t>에 등록이 되었으므로 </a:t>
            </a:r>
            <a:r>
              <a:rPr lang="en-US" altLang="ko-KR" dirty="0" smtClean="0"/>
              <a:t>9/1~16</a:t>
            </a:r>
            <a:r>
              <a:rPr lang="ko-KR" altLang="en-US" dirty="0" smtClean="0"/>
              <a:t>정보는 필요가 없음</a:t>
            </a:r>
            <a:r>
              <a:rPr lang="en-US" altLang="ko-KR" dirty="0" smtClean="0"/>
              <a:t>! -&gt; 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ko-KR" altLang="en-US" dirty="0" smtClean="0"/>
              <a:t>일단 정형화된 데이터라 어렵지 않았음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</a:t>
            </a:r>
            <a:r>
              <a:rPr lang="ko-KR" altLang="en-US" dirty="0" smtClean="0"/>
              <a:t> 영상 데이터는 정형화 되어있지 않은 정보가 많아 정제하는데 시간이 걸렸습니다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텍스트가 포함된 숫자 데이터에서 문자를 없애고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숫자만 남겼습니다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날짜에 따른 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따른 영상 수</a:t>
            </a:r>
            <a:endParaRPr lang="en-US" altLang="ko-KR" dirty="0" smtClean="0"/>
          </a:p>
          <a:p>
            <a:r>
              <a:rPr lang="ko-KR" altLang="en-US" dirty="0" smtClean="0"/>
              <a:t>영상 수는 같은 </a:t>
            </a:r>
            <a:r>
              <a:rPr lang="ko-KR" altLang="en-US" dirty="0" err="1" smtClean="0"/>
              <a:t>유튜버가</a:t>
            </a:r>
            <a:r>
              <a:rPr lang="ko-KR" altLang="en-US" dirty="0" smtClean="0"/>
              <a:t> 하루에 여러 개 올리는 경우를 제외하고 카운트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날짜에 따른 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따른 영상 수</a:t>
            </a:r>
            <a:endParaRPr lang="en-US" altLang="ko-KR" dirty="0" smtClean="0"/>
          </a:p>
          <a:p>
            <a:r>
              <a:rPr lang="ko-KR" altLang="en-US" dirty="0" smtClean="0"/>
              <a:t>영상 수는 같은 </a:t>
            </a:r>
            <a:r>
              <a:rPr lang="ko-KR" altLang="en-US" dirty="0" err="1" smtClean="0"/>
              <a:t>유튜버가</a:t>
            </a:r>
            <a:r>
              <a:rPr lang="ko-KR" altLang="en-US" dirty="0" smtClean="0"/>
              <a:t> 하루에 여러 개 올리는 경우를 제외하고 카운트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날짜에 따른 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따른 영상 수</a:t>
            </a:r>
            <a:endParaRPr lang="en-US" altLang="ko-KR" dirty="0" smtClean="0"/>
          </a:p>
          <a:p>
            <a:r>
              <a:rPr lang="ko-KR" altLang="en-US" dirty="0" smtClean="0"/>
              <a:t>영상 수는 같은 </a:t>
            </a:r>
            <a:r>
              <a:rPr lang="ko-KR" altLang="en-US" dirty="0" err="1" smtClean="0"/>
              <a:t>유튜버가</a:t>
            </a:r>
            <a:r>
              <a:rPr lang="ko-KR" altLang="en-US" dirty="0" smtClean="0"/>
              <a:t> 하루에 여러 개 올리는 경우를 제외하고 카운트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날짜에 따른 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따른 영상 수</a:t>
            </a:r>
            <a:endParaRPr lang="en-US" altLang="ko-KR" dirty="0" smtClean="0"/>
          </a:p>
          <a:p>
            <a:r>
              <a:rPr lang="ko-KR" altLang="en-US" dirty="0" smtClean="0"/>
              <a:t>영상 수는 같은 </a:t>
            </a:r>
            <a:r>
              <a:rPr lang="ko-KR" altLang="en-US" dirty="0" err="1" smtClean="0"/>
              <a:t>유튜버가</a:t>
            </a:r>
            <a:r>
              <a:rPr lang="ko-KR" altLang="en-US" dirty="0" smtClean="0"/>
              <a:t> 하루에 여러 개 올리는 경우를 제외하고 카운트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날짜에 따른 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날짜에 따른 영상 수</a:t>
            </a:r>
            <a:endParaRPr lang="en-US" altLang="ko-KR" dirty="0" smtClean="0"/>
          </a:p>
          <a:p>
            <a:r>
              <a:rPr lang="ko-KR" altLang="en-US" dirty="0" smtClean="0"/>
              <a:t>영상 수는 같은 </a:t>
            </a:r>
            <a:r>
              <a:rPr lang="ko-KR" altLang="en-US" dirty="0" err="1" smtClean="0"/>
              <a:t>유튜버가</a:t>
            </a:r>
            <a:r>
              <a:rPr lang="ko-KR" altLang="en-US" dirty="0" smtClean="0"/>
              <a:t> 하루에 여러 개 올리는 경우를 제외하고 카운트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~~</a:t>
            </a:r>
            <a:r>
              <a:rPr lang="ko-KR" altLang="en-US" dirty="0" smtClean="0"/>
              <a:t>결론으로 검증을 마쳤습니다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두번째가설은</a:t>
            </a:r>
            <a:r>
              <a:rPr lang="ko-KR" altLang="en-US" dirty="0" smtClean="0"/>
              <a:t> 알고리즘이 전날에 비해 다음날의 랭킹이 올랐을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유튜브에서</a:t>
            </a:r>
            <a:r>
              <a:rPr lang="ko-KR" altLang="en-US" baseline="0" dirty="0" smtClean="0"/>
              <a:t> 해당 게임을 </a:t>
            </a:r>
            <a:r>
              <a:rPr lang="ko-KR" altLang="en-US" baseline="0" dirty="0" err="1" smtClean="0"/>
              <a:t>검색했을때</a:t>
            </a:r>
            <a:r>
              <a:rPr lang="ko-KR" altLang="en-US" baseline="0" dirty="0" smtClean="0"/>
              <a:t> 나오는 영상의 수가 랭킹이 </a:t>
            </a:r>
            <a:r>
              <a:rPr lang="ko-KR" altLang="en-US" baseline="0" dirty="0" err="1" smtClean="0"/>
              <a:t>낮을때보다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높을때</a:t>
            </a:r>
            <a:r>
              <a:rPr lang="ko-KR" altLang="en-US" baseline="0" dirty="0" smtClean="0"/>
              <a:t> 더 많을까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유튜브에서</a:t>
            </a:r>
            <a:r>
              <a:rPr lang="ko-KR" altLang="en-US" baseline="0" dirty="0" smtClean="0"/>
              <a:t> 해당 게임을 </a:t>
            </a:r>
            <a:r>
              <a:rPr lang="ko-KR" altLang="en-US" baseline="0" dirty="0" err="1" smtClean="0"/>
              <a:t>검색했을때</a:t>
            </a:r>
            <a:r>
              <a:rPr lang="ko-KR" altLang="en-US" baseline="0" dirty="0" smtClean="0"/>
              <a:t> 나오는 영상의 수가 랭킹이 </a:t>
            </a:r>
            <a:r>
              <a:rPr lang="ko-KR" altLang="en-US" baseline="0" dirty="0" err="1" smtClean="0"/>
              <a:t>낮을때보다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높을때</a:t>
            </a:r>
            <a:r>
              <a:rPr lang="ko-KR" altLang="en-US" baseline="0" dirty="0" smtClean="0"/>
              <a:t> 더 많을까</a:t>
            </a:r>
            <a:r>
              <a:rPr lang="en-US" altLang="ko-KR" baseline="0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해당 게임을 </a:t>
            </a:r>
            <a:r>
              <a:rPr lang="ko-KR" altLang="en-US" dirty="0" err="1" smtClean="0"/>
              <a:t>컨텐츠로</a:t>
            </a:r>
            <a:r>
              <a:rPr lang="ko-KR" altLang="en-US" dirty="0" smtClean="0"/>
              <a:t> 한 </a:t>
            </a:r>
            <a:r>
              <a:rPr lang="ko-KR" altLang="en-US" dirty="0" err="1" smtClean="0"/>
              <a:t>유튜브</a:t>
            </a:r>
            <a:r>
              <a:rPr lang="ko-KR" altLang="en-US" dirty="0" smtClean="0"/>
              <a:t> 영상의 조회수가 </a:t>
            </a:r>
            <a:r>
              <a:rPr lang="en-US" altLang="ko-KR" dirty="0" smtClean="0"/>
              <a:t>50</a:t>
            </a:r>
            <a:r>
              <a:rPr lang="ko-KR" altLang="en-US" dirty="0" err="1" smtClean="0"/>
              <a:t>만정도면</a:t>
            </a:r>
            <a:r>
              <a:rPr lang="ko-KR" altLang="en-US" dirty="0" smtClean="0"/>
              <a:t> 많다고 생각하는데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일 순위보다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5,6,7</a:t>
            </a:r>
            <a:r>
              <a:rPr lang="ko-KR" altLang="en-US" dirty="0" smtClean="0"/>
              <a:t>일 순위가 높아질까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게볼루션이라는</a:t>
            </a:r>
            <a:r>
              <a:rPr lang="ko-KR" altLang="en-US" dirty="0" smtClean="0"/>
              <a:t> 웹사이트에서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게임 랭킹을 제공</a:t>
            </a:r>
            <a:endParaRPr lang="en-US" altLang="ko-KR" dirty="0" smtClean="0"/>
          </a:p>
          <a:p>
            <a:r>
              <a:rPr lang="en-US" altLang="ko-KR" dirty="0" smtClean="0"/>
              <a:t>1. 3</a:t>
            </a:r>
            <a:r>
              <a:rPr lang="ko-KR" altLang="en-US" dirty="0" smtClean="0"/>
              <a:t>개월간의 게임랭킹을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랭킹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 게임에 대한 게임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등록된 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다운로드 회수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문제점이 </a:t>
            </a:r>
            <a:r>
              <a:rPr lang="ko-KR" altLang="en-US" dirty="0" err="1" smtClean="0"/>
              <a:t>두가지</a:t>
            </a:r>
            <a:r>
              <a:rPr lang="ko-KR" altLang="en-US" dirty="0" smtClean="0"/>
              <a:t> 있었음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err="1" smtClean="0"/>
              <a:t>지난순위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다시보기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로그인해야 확인 가능 </a:t>
            </a:r>
            <a:r>
              <a:rPr lang="en-US" altLang="ko-KR" dirty="0" smtClean="0"/>
              <a:t>-&gt; selenium</a:t>
            </a:r>
            <a:r>
              <a:rPr lang="ko-KR" altLang="en-US" dirty="0" smtClean="0"/>
              <a:t>으로 자동로그인 기능 추가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자동입력방지문자입력으로 바로 </a:t>
            </a:r>
            <a:r>
              <a:rPr lang="ko-KR" altLang="en-US" dirty="0" err="1" smtClean="0"/>
              <a:t>안넘어감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=&gt; </a:t>
            </a:r>
            <a:r>
              <a:rPr lang="ko-KR" altLang="en-US" dirty="0" smtClean="0"/>
              <a:t>로그인 수동으로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번거로움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게볼루션</a:t>
            </a:r>
            <a:r>
              <a:rPr lang="ko-KR" altLang="en-US" dirty="0" smtClean="0"/>
              <a:t> 사이트에서 달력을 클릭해 해당하는 날짜 랭킹 가져옴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날짜변경으로 인한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검색어</a:t>
            </a:r>
            <a:r>
              <a:rPr lang="ko-KR" altLang="en-US" dirty="0" smtClean="0"/>
              <a:t> 변경 </a:t>
            </a:r>
            <a:r>
              <a:rPr lang="en-US" altLang="ko-KR" dirty="0" smtClean="0"/>
              <a:t>X, Script</a:t>
            </a:r>
            <a:r>
              <a:rPr lang="ko-KR" altLang="en-US" dirty="0" smtClean="0"/>
              <a:t>도 </a:t>
            </a:r>
            <a:r>
              <a:rPr lang="ko-KR" altLang="en-US" dirty="0" err="1" smtClean="0"/>
              <a:t>못찾음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=&gt; </a:t>
            </a:r>
            <a:r>
              <a:rPr lang="ko-KR" altLang="en-US" dirty="0" smtClean="0"/>
              <a:t>직접 달력 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선택해 클릭하는 구문 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게임 랭킹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게임 정보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크롤링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en-US" altLang="ko-KR" baseline="0" dirty="0" err="1" smtClean="0"/>
              <a:t>pagedown</a:t>
            </a:r>
            <a:r>
              <a:rPr lang="ko-KR" altLang="en-US" baseline="0" dirty="0" smtClean="0"/>
              <a:t>으로 가장 마지막까지 내려간 후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결과가 더 이상 없습니다</a:t>
            </a:r>
            <a:r>
              <a:rPr lang="en-US" altLang="ko-KR" baseline="0" dirty="0" smtClean="0"/>
              <a:t>.’ </a:t>
            </a:r>
            <a:r>
              <a:rPr lang="ko-KR" altLang="en-US" baseline="0" dirty="0" smtClean="0"/>
              <a:t>문구가 나오면 위에 보이는 모든 </a:t>
            </a:r>
            <a:r>
              <a:rPr lang="en-US" altLang="ko-KR" baseline="0" dirty="0" err="1" smtClean="0"/>
              <a:t>url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가져옴</a:t>
            </a:r>
            <a:endParaRPr lang="en-US" altLang="ko-KR" baseline="0" dirty="0" smtClean="0"/>
          </a:p>
          <a:p>
            <a:r>
              <a:rPr lang="ko-KR" altLang="en-US" baseline="0" dirty="0" smtClean="0"/>
              <a:t>영상에 들어가 직접 </a:t>
            </a:r>
            <a:r>
              <a:rPr lang="ko-KR" altLang="en-US" baseline="0" dirty="0" err="1" smtClean="0"/>
              <a:t>크롤링을</a:t>
            </a:r>
            <a:r>
              <a:rPr lang="ko-KR" altLang="en-US" baseline="0" dirty="0" smtClean="0"/>
              <a:t> 하지 않고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을 먼저 </a:t>
            </a:r>
            <a:r>
              <a:rPr lang="ko-KR" altLang="en-US" baseline="0" dirty="0" err="1" smtClean="0"/>
              <a:t>크롤링한</a:t>
            </a:r>
            <a:r>
              <a:rPr lang="ko-KR" altLang="en-US" baseline="0" dirty="0" smtClean="0"/>
              <a:t> 이유는 영상개수도 파악하고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아래가 현재 보이는 화면에서 정보인데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시간 전</a:t>
            </a:r>
            <a:r>
              <a:rPr lang="en-US" altLang="ko-KR" baseline="0" dirty="0" smtClean="0"/>
              <a:t>, 1</a:t>
            </a:r>
            <a:r>
              <a:rPr lang="ko-KR" altLang="en-US" baseline="0" dirty="0" smtClean="0"/>
              <a:t>개월 전 등 정확한 날짜가 </a:t>
            </a:r>
            <a:r>
              <a:rPr lang="ko-KR" altLang="en-US" baseline="0" dirty="0" err="1" smtClean="0"/>
              <a:t>아니였고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오류가 </a:t>
            </a:r>
            <a:r>
              <a:rPr lang="ko-KR" altLang="en-US" baseline="0" dirty="0" err="1" smtClean="0"/>
              <a:t>났을때</a:t>
            </a:r>
            <a:r>
              <a:rPr lang="ko-KR" altLang="en-US" baseline="0" dirty="0" smtClean="0"/>
              <a:t> 처음부터 하는 것을 피하기 위해서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 </a:t>
            </a:r>
            <a:r>
              <a:rPr lang="en-US" altLang="ko-KR" baseline="0" dirty="0" err="1" smtClean="0"/>
              <a:t>url</a:t>
            </a:r>
            <a:r>
              <a:rPr lang="ko-KR" altLang="en-US" baseline="0" dirty="0" smtClean="0"/>
              <a:t>로 들어가 영상의 정보 </a:t>
            </a:r>
            <a:r>
              <a:rPr lang="ko-KR" altLang="en-US" baseline="0" dirty="0" err="1" smtClean="0"/>
              <a:t>크롤링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영상 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좋아요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싫어요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구독자 수</a:t>
            </a:r>
            <a:r>
              <a:rPr lang="ko-KR" altLang="en-US" baseline="0" dirty="0" smtClean="0"/>
              <a:t> 가져왔고</a:t>
            </a:r>
            <a:endParaRPr lang="en-US" altLang="ko-KR" baseline="0" dirty="0" smtClean="0"/>
          </a:p>
          <a:p>
            <a:r>
              <a:rPr lang="ko-KR" altLang="en-US" dirty="0" err="1" smtClean="0"/>
              <a:t>게임별로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50~600</a:t>
            </a:r>
            <a:r>
              <a:rPr lang="ko-KR" altLang="en-US" dirty="0" smtClean="0"/>
              <a:t>개정도로 총 </a:t>
            </a:r>
            <a:r>
              <a:rPr lang="en-US" altLang="ko-KR" dirty="0" smtClean="0"/>
              <a:t>12000</a:t>
            </a:r>
            <a:r>
              <a:rPr lang="ko-KR" altLang="en-US" dirty="0" smtClean="0"/>
              <a:t>개 영상에 대한 정보를 </a:t>
            </a:r>
            <a:r>
              <a:rPr lang="ko-KR" altLang="en-US" dirty="0" err="1" smtClean="0"/>
              <a:t>크롤링</a:t>
            </a:r>
            <a:endParaRPr lang="en-US" altLang="ko-KR" dirty="0" smtClean="0"/>
          </a:p>
          <a:p>
            <a:r>
              <a:rPr lang="ko-KR" altLang="en-US" dirty="0" smtClean="0"/>
              <a:t>페이지 로딩시간과 동적인 페이지 구조로 인한 오류로 인해 </a:t>
            </a:r>
            <a:r>
              <a:rPr lang="en-US" altLang="ko-KR" dirty="0" smtClean="0"/>
              <a:t>18</a:t>
            </a:r>
            <a:r>
              <a:rPr lang="ko-KR" altLang="en-US" dirty="0" smtClean="0"/>
              <a:t>시간 넘게 소요되었습니다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716E-7912-4A83-9356-7CF5051B55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8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12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8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5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14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3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87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6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6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8757-A495-4D22-A2BD-7769B2AEEEC5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6EB6-0986-4AB0-B650-011C8A01D8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8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24291" y="156976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7200" spc="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ko-KR" altLang="en-US" sz="7200" spc="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게임 순위와 </a:t>
            </a:r>
            <a:r>
              <a:rPr lang="ko-KR" altLang="en-US" sz="7200" spc="600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유튜브의</a:t>
            </a:r>
            <a:r>
              <a:rPr lang="ko-KR" altLang="en-US" sz="7200" spc="6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관계 분석</a:t>
            </a:r>
            <a:endParaRPr lang="ko-KR" altLang="en-US" sz="7200" spc="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Group 5"/>
          <p:cNvGrpSpPr/>
          <p:nvPr/>
        </p:nvGrpSpPr>
        <p:grpSpPr>
          <a:xfrm>
            <a:off x="1552575" y="1733225"/>
            <a:ext cx="9115425" cy="2200146"/>
            <a:chOff x="3373820" y="2387816"/>
            <a:chExt cx="2463087" cy="762004"/>
          </a:xfrm>
        </p:grpSpPr>
        <p:pic>
          <p:nvPicPr>
            <p:cNvPr id="8" name="Picture 3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3820" y="2387816"/>
              <a:ext cx="100887" cy="762004"/>
            </a:xfrm>
            <a:prstGeom prst="rect">
              <a:avLst/>
            </a:prstGeom>
          </p:spPr>
        </p:pic>
        <p:pic>
          <p:nvPicPr>
            <p:cNvPr id="9" name="Picture 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736020" y="2387816"/>
              <a:ext cx="100887" cy="762004"/>
            </a:xfrm>
            <a:prstGeom prst="rect">
              <a:avLst/>
            </a:prstGeom>
          </p:spPr>
        </p:pic>
      </p:grp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6149788" y="4157836"/>
            <a:ext cx="4988112" cy="2192163"/>
          </a:xfrm>
        </p:spPr>
        <p:txBody>
          <a:bodyPr>
            <a:normAutofit lnSpcReduction="10000"/>
          </a:bodyPr>
          <a:lstStyle/>
          <a:p>
            <a:pPr algn="l"/>
            <a:r>
              <a:rPr lang="ko-KR" altLang="en-US" dirty="0" smtClean="0"/>
              <a:t>컴퓨터과학과 </a:t>
            </a:r>
            <a:r>
              <a:rPr lang="en-US" altLang="ko-KR" dirty="0" smtClean="0"/>
              <a:t>2016301002 </a:t>
            </a:r>
            <a:r>
              <a:rPr lang="ko-KR" altLang="en-US" dirty="0" err="1" smtClean="0"/>
              <a:t>고강련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가설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데이터 정제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smtClean="0"/>
              <a:t>결과 </a:t>
            </a:r>
            <a:r>
              <a:rPr lang="ko-KR" altLang="en-US" dirty="0" smtClean="0"/>
              <a:t>도출</a:t>
            </a:r>
            <a:endParaRPr lang="en-US" altLang="ko-KR" dirty="0" smtClean="0"/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88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4311512" y="1642610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Youtube</a:t>
            </a:r>
            <a:r>
              <a:rPr 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각 게임 영상 정보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311511" y="2268901"/>
            <a:ext cx="76804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게임이름을 입력한 후 나오는 모든 동영상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크롤링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1)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크롤링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pagedown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으로 마지막까지 검색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보이는 모든 영상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가져옴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영상개수 파악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오류가 났을 때 처음부터 하는 것 피하기 위함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2)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따른 영상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크롤링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영상 제목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조회수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좋아요 수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싫어요 수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이름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구독자 수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 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각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게임별로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달라 최대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600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총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12000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 정보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페이지 로딩시간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동적인 페이지 구조로 인한 오류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=&gt; 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18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시간 소요</a:t>
            </a:r>
            <a:endParaRPr lang="en-US" altLang="ko-KR" sz="16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6" y="2227385"/>
            <a:ext cx="3597775" cy="313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4" y="2238376"/>
            <a:ext cx="4600575" cy="33856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2975" y="1828800"/>
            <a:ext cx="329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‘Brain Out’ </a:t>
            </a:r>
            <a:r>
              <a:rPr lang="ko-KR" altLang="en-US" dirty="0" smtClean="0"/>
              <a:t>게임에 대한 </a:t>
            </a:r>
            <a:r>
              <a:rPr lang="en-US" altLang="ko-KR" dirty="0" err="1" smtClean="0"/>
              <a:t>Url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910485"/>
            <a:ext cx="7024241" cy="2309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91475" y="3438525"/>
            <a:ext cx="367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‘Brain Out’ </a:t>
            </a:r>
            <a:r>
              <a:rPr lang="ko-KR" altLang="en-US" dirty="0" smtClean="0"/>
              <a:t>게임에 대한 영상 정보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6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3427713"/>
            <a:ext cx="3022598" cy="2997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/>
          <p:nvPr/>
        </p:nvSpPr>
        <p:spPr>
          <a:xfrm>
            <a:off x="942976" y="1601094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게임 랭킹 데이터 정제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942975" y="2227385"/>
            <a:ext cx="768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날짜별로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따로 저장한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1~100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위 랭킹 데이터 한 파일로 합침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-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 파일당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하루데이터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 파일에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9/1~11/30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데이터 전부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=&gt;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 하나에 대한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9/1~11/30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랭킹 한번에 검색 가능해짐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992" y="3499051"/>
            <a:ext cx="2439204" cy="284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6" y="4000500"/>
            <a:ext cx="43434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814636" y="4488289"/>
            <a:ext cx="3986214" cy="1995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950992" y="3499051"/>
            <a:ext cx="2439204" cy="284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- 1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게임 랭킹 데이터 정제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942975" y="2227385"/>
            <a:ext cx="7680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1.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날짜별로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따로 저장한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1~100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위 랭킹 데이터 한 파일로 합침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-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 파일당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하루데이터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한 파일에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9/1~11/30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데이터 전부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=&gt;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 하나에 대한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9/1~11/30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랭킹 한번에 검색 가능해짐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2.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게임이 등록된 날짜에 맞춰서 랭킹정보 생기도록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42" y="3797045"/>
            <a:ext cx="2174083" cy="25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4357687" y="5343735"/>
            <a:ext cx="19621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910012" y="4362520"/>
            <a:ext cx="3019425" cy="885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Brain Out = 9/17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-&gt; 9/1~16</a:t>
            </a:r>
            <a:r>
              <a:rPr lang="ko-KR" altLang="en-US" dirty="0" smtClean="0"/>
              <a:t>정보 필요 </a:t>
            </a:r>
            <a:r>
              <a:rPr lang="en-US" altLang="ko-KR" dirty="0" smtClean="0"/>
              <a:t>X</a:t>
            </a:r>
          </a:p>
          <a:p>
            <a:pPr algn="ctr"/>
            <a:r>
              <a:rPr lang="en-US" altLang="ko-KR" dirty="0" smtClean="0"/>
              <a:t>=&gt; 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762" y="4129296"/>
            <a:ext cx="4229100" cy="198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8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- 2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 데이터 정제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942975" y="2227385"/>
            <a:ext cx="7680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데이터 정제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1)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조회수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조회수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47,179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회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 -&gt; ’47,179’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‘2019. 10. 1.’ -&gt; ‘2019_10_01’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3)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구독자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구독자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508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명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 -&gt; ‘508’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5"/>
          <a:stretch/>
        </p:blipFill>
        <p:spPr bwMode="auto">
          <a:xfrm>
            <a:off x="1369180" y="4014251"/>
            <a:ext cx="9386964" cy="4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5109472"/>
            <a:ext cx="944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5135633" y="4478863"/>
            <a:ext cx="0" cy="63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192908" y="4478863"/>
            <a:ext cx="0" cy="63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9612383" y="4489367"/>
            <a:ext cx="0" cy="6306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959105" y="5097804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후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0948987" y="4061891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</a:t>
            </a:r>
            <a:endParaRPr lang="en-US" altLang="ko-K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1" y="1601094"/>
            <a:ext cx="3353829" cy="97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6100761" y="1601095"/>
            <a:ext cx="3320913" cy="9740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695949" y="4014252"/>
            <a:ext cx="996951" cy="4751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15" idx="2"/>
            <a:endCxn id="23" idx="0"/>
          </p:cNvCxnSpPr>
          <p:nvPr/>
        </p:nvCxnSpPr>
        <p:spPr>
          <a:xfrm rot="5400000">
            <a:off x="6258289" y="2511322"/>
            <a:ext cx="1439067" cy="1566793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749" y="5873739"/>
            <a:ext cx="1740302" cy="429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5822749" y="5873739"/>
            <a:ext cx="1740302" cy="42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621656" y="6088717"/>
            <a:ext cx="7228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57335" y="584203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1300</a:t>
            </a:r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8551523" y="5857884"/>
            <a:ext cx="903067" cy="429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- 2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 데이터 정제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13" name="Rectangle 22"/>
          <p:cNvSpPr/>
          <p:nvPr/>
        </p:nvSpPr>
        <p:spPr>
          <a:xfrm>
            <a:off x="942975" y="2227385"/>
            <a:ext cx="76804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데이터 정제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1)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조회수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조회수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47,179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회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 -&gt; ’47,179’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‘2019. 10. 1.’ -&gt; ‘2019_10_01’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3)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구독자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: ‘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구독자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508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명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’ -&gt; ‘508’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 변경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데이터에서 필요한 정보 반환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-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날짜에 따른 조회수와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영상수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필요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영상 수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=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중복된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유튜버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제외한 뒤 카운트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78" y="3771733"/>
            <a:ext cx="2686029" cy="22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45"/>
          <a:stretch/>
        </p:blipFill>
        <p:spPr bwMode="auto">
          <a:xfrm>
            <a:off x="1021553" y="5338741"/>
            <a:ext cx="590737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1021552" y="5296449"/>
            <a:ext cx="5907371" cy="334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39678" y="3771733"/>
            <a:ext cx="2686029" cy="22666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7031108" y="5463789"/>
            <a:ext cx="67461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6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도출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10153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각 날짜에 따른 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3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개월간 랭킹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조회수 비교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731969"/>
            <a:ext cx="11220450" cy="185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도출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486794"/>
            <a:ext cx="101536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게임의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수는 랭킹이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높을때가</a:t>
            </a:r>
            <a:endParaRPr lang="en-US" altLang="ko-KR" sz="24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 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랭킹이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낮을때보다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많을까</a:t>
            </a:r>
            <a:r>
              <a:rPr lang="en-US" altLang="ko-KR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en-US" altLang="ko-KR" sz="24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-&gt; 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랭킹이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en-US" altLang="ko-KR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높지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않을때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비교</a:t>
            </a:r>
            <a:endParaRPr lang="en-US" altLang="ko-KR" sz="24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ex)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평균 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= 5,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그외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평균 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= 3.6</a:t>
            </a:r>
          </a:p>
          <a:p>
            <a:r>
              <a:rPr lang="en-US" altLang="ko-KR" sz="2400" b="1" spc="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=&gt; 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랭킹이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영상수가 더 많다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!</a:t>
            </a:r>
          </a:p>
          <a:p>
            <a:r>
              <a:rPr lang="en-US" altLang="ko-KR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=&gt; True</a:t>
            </a:r>
          </a:p>
          <a:p>
            <a:endParaRPr lang="en-US" altLang="ko-KR" sz="2400" b="1" spc="200" dirty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2. 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게임을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컨텐츠로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한 </a:t>
            </a:r>
            <a:r>
              <a:rPr lang="ko-KR" altLang="en-US" sz="24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영상의 조회수가</a:t>
            </a:r>
            <a:endParaRPr lang="en-US" altLang="ko-KR" sz="24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  </a:t>
            </a:r>
            <a:r>
              <a:rPr lang="ko-KR" altLang="en-US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 경우 게임의 순위에 영향을 미칠까</a:t>
            </a:r>
            <a:r>
              <a:rPr lang="en-US" altLang="ko-KR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</a:p>
          <a:p>
            <a:r>
              <a:rPr lang="en-US" altLang="ko-KR" sz="24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-&gt; 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조회수가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많은날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랭킹과 그 다음날 랭킹을 비교</a:t>
            </a:r>
            <a:endParaRPr lang="en-US" altLang="ko-KR" sz="24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2400" b="1" spc="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ex) 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조회수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많은날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랭킹 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= 3, 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다음날 랭킹 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= 2</a:t>
            </a:r>
          </a:p>
          <a:p>
            <a:r>
              <a:rPr lang="en-US" altLang="ko-KR" sz="2400" b="1" spc="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=&gt; </a:t>
            </a:r>
            <a:r>
              <a:rPr lang="ko-KR" altLang="en-US" sz="2400" b="1" spc="200" dirty="0" err="1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조회수가 게임의 순위에 영향을 미쳤다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!</a:t>
            </a:r>
          </a:p>
          <a:p>
            <a:r>
              <a:rPr lang="en-US" altLang="ko-KR" sz="2400" b="1" spc="2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</a:t>
            </a:r>
            <a:r>
              <a:rPr lang="en-US" altLang="ko-KR" sz="2400" b="1" spc="200" dirty="0" smtClean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	=&gt; True</a:t>
            </a:r>
          </a:p>
        </p:txBody>
      </p:sp>
    </p:spTree>
    <p:extLst>
      <p:ext uri="{BB962C8B-B14F-4D97-AF65-F5344CB8AC3E}">
        <p14:creationId xmlns:p14="http://schemas.microsoft.com/office/powerpoint/2010/main" val="1623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도출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10153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각 날짜에 따른 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3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개월간 랭킹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조회수 비교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731969"/>
            <a:ext cx="11220450" cy="185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214561" y="2731969"/>
            <a:ext cx="586851" cy="1725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116261" y="2731968"/>
            <a:ext cx="586851" cy="1725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2949" y="2731969"/>
            <a:ext cx="586851" cy="1725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509774" y="2731969"/>
            <a:ext cx="586851" cy="1725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8798" y="4908034"/>
            <a:ext cx="772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[TRUE, TRUE, FALSE, TRUE, TRUE] -&gt; [TRUE]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766449" y="2731967"/>
            <a:ext cx="586851" cy="1725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도출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601094"/>
            <a:ext cx="101536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각 날짜에 따른 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3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개월간 랭킹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영상수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조회수 비교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89" y="2325569"/>
            <a:ext cx="3423261" cy="39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6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순서  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5"/>
          <p:cNvGrpSpPr/>
          <p:nvPr/>
        </p:nvGrpSpPr>
        <p:grpSpPr>
          <a:xfrm>
            <a:off x="3025694" y="3374467"/>
            <a:ext cx="2386606" cy="2386606"/>
            <a:chOff x="3865314" y="1566605"/>
            <a:chExt cx="1426531" cy="1426531"/>
          </a:xfrm>
        </p:grpSpPr>
        <p:sp>
          <p:nvSpPr>
            <p:cNvPr id="25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6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grpSp>
        <p:nvGrpSpPr>
          <p:cNvPr id="27" name="Group 8"/>
          <p:cNvGrpSpPr/>
          <p:nvPr/>
        </p:nvGrpSpPr>
        <p:grpSpPr>
          <a:xfrm>
            <a:off x="5018178" y="3374467"/>
            <a:ext cx="2386606" cy="2386606"/>
            <a:chOff x="3865314" y="1566605"/>
            <a:chExt cx="1426531" cy="1426531"/>
          </a:xfrm>
        </p:grpSpPr>
        <p:sp>
          <p:nvSpPr>
            <p:cNvPr id="28" name="Oval 9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29" name="Oval 10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33" name="Teardrop 16"/>
          <p:cNvSpPr/>
          <p:nvPr/>
        </p:nvSpPr>
        <p:spPr>
          <a:xfrm rot="10800000">
            <a:off x="979006" y="1669159"/>
            <a:ext cx="2004483" cy="2004483"/>
          </a:xfrm>
          <a:prstGeom prst="teardrop">
            <a:avLst/>
          </a:prstGeom>
          <a:solidFill>
            <a:srgbClr val="AAC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 dirty="0"/>
          </a:p>
        </p:txBody>
      </p:sp>
      <p:sp>
        <p:nvSpPr>
          <p:cNvPr id="34" name="Teardrop 15"/>
          <p:cNvSpPr/>
          <p:nvPr/>
        </p:nvSpPr>
        <p:spPr>
          <a:xfrm>
            <a:off x="9039164" y="1788734"/>
            <a:ext cx="2004482" cy="2004482"/>
          </a:xfrm>
          <a:prstGeom prst="teardrop">
            <a:avLst/>
          </a:prstGeom>
          <a:solidFill>
            <a:srgbClr val="F7C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1013"/>
          </a:p>
        </p:txBody>
      </p:sp>
      <p:sp>
        <p:nvSpPr>
          <p:cNvPr id="35" name="TextBox 34"/>
          <p:cNvSpPr txBox="1"/>
          <p:nvPr/>
        </p:nvSpPr>
        <p:spPr>
          <a:xfrm>
            <a:off x="1012180" y="3554496"/>
            <a:ext cx="1733551" cy="5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가설 설정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6245" y="3041314"/>
            <a:ext cx="1733551" cy="5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데이터 수집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7525" y="5557560"/>
            <a:ext cx="1733551" cy="5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데이터 수집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04074" y="3635156"/>
            <a:ext cx="1733551" cy="5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결과 도출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6" name="Group 5"/>
          <p:cNvGrpSpPr/>
          <p:nvPr/>
        </p:nvGrpSpPr>
        <p:grpSpPr>
          <a:xfrm>
            <a:off x="6982174" y="3374467"/>
            <a:ext cx="2386606" cy="2386606"/>
            <a:chOff x="3865314" y="1566605"/>
            <a:chExt cx="1426531" cy="1426531"/>
          </a:xfrm>
        </p:grpSpPr>
        <p:sp>
          <p:nvSpPr>
            <p:cNvPr id="37" name="Oval 6"/>
            <p:cNvSpPr/>
            <p:nvPr/>
          </p:nvSpPr>
          <p:spPr>
            <a:xfrm>
              <a:off x="3865314" y="1566605"/>
              <a:ext cx="1426531" cy="14265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174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  <p:sp>
          <p:nvSpPr>
            <p:cNvPr id="38" name="Oval 7"/>
            <p:cNvSpPr/>
            <p:nvPr/>
          </p:nvSpPr>
          <p:spPr>
            <a:xfrm>
              <a:off x="4007590" y="1708881"/>
              <a:ext cx="1141979" cy="11419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sz="1013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7332725" y="3041314"/>
            <a:ext cx="1733551" cy="555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Open Sans Light" panose="020B0306030504020204" pitchFamily="34" charset="0"/>
              </a:rPr>
              <a:t>데이터 정제</a:t>
            </a:r>
            <a:endParaRPr lang="en-US" altLang="ko-KR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Open Sans Light" panose="020B0306030504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54" y="1857013"/>
            <a:ext cx="1761186" cy="16593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66" y="4310907"/>
            <a:ext cx="1719262" cy="51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10" y="4375977"/>
            <a:ext cx="1410580" cy="39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71" y="3912988"/>
            <a:ext cx="1200211" cy="120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"/>
          <a:stretch/>
        </p:blipFill>
        <p:spPr bwMode="auto">
          <a:xfrm>
            <a:off x="9222532" y="1999002"/>
            <a:ext cx="1637746" cy="163615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3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도출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Rectangle 21"/>
          <p:cNvSpPr/>
          <p:nvPr/>
        </p:nvSpPr>
        <p:spPr>
          <a:xfrm>
            <a:off x="942976" y="1486794"/>
            <a:ext cx="101536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앞의 과정을 전체 </a:t>
            </a:r>
            <a:r>
              <a:rPr lang="ko-KR" altLang="en-US" sz="24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모바일</a:t>
            </a:r>
            <a:r>
              <a:rPr lang="ko-KR" altLang="en-US" sz="24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게임에 적용시킨 결과</a:t>
            </a:r>
            <a:endParaRPr lang="en-US" altLang="ko-KR" sz="2400" b="1" spc="200" dirty="0" smtClean="0">
              <a:solidFill>
                <a:srgbClr val="0070C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80" y="2152650"/>
            <a:ext cx="2043112" cy="39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217067" y="2152650"/>
            <a:ext cx="3107533" cy="1549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랭킹이 </a:t>
            </a:r>
            <a:r>
              <a:rPr lang="ko-KR" altLang="en-US" sz="1400" dirty="0" err="1" smtClean="0"/>
              <a:t>낮을때보다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높을때</a:t>
            </a:r>
            <a:r>
              <a:rPr lang="ko-KR" altLang="en-US" sz="1400" dirty="0" smtClean="0"/>
              <a:t> 영상수가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많았던 적이 더 많다</a:t>
            </a:r>
            <a:r>
              <a:rPr lang="en-US" altLang="ko-KR" sz="1400" dirty="0" smtClean="0"/>
              <a:t>!</a:t>
            </a:r>
          </a:p>
          <a:p>
            <a:pPr marL="285750" indent="-285750" algn="ctr">
              <a:buFont typeface="Symbol"/>
              <a:buChar char="Þ"/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유튜버의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컨텐츠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주제는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게임 랭킹 순위에 영향을 받는다</a:t>
            </a:r>
            <a:endParaRPr lang="en-US" altLang="ko-KR" sz="14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55" y="4284444"/>
            <a:ext cx="3295698" cy="1549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/>
              <a:t>유튜브</a:t>
            </a:r>
            <a:r>
              <a:rPr lang="ko-KR" altLang="en-US" sz="1400" dirty="0" smtClean="0"/>
              <a:t> 조회수가 많은 영상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다음날에 게임 순위가 올랐다</a:t>
            </a:r>
            <a:r>
              <a:rPr lang="en-US" altLang="ko-KR" sz="1400" dirty="0" smtClean="0"/>
              <a:t>!</a:t>
            </a:r>
          </a:p>
          <a:p>
            <a:pPr marL="285750" indent="-285750" algn="ctr">
              <a:buFont typeface="Symbol"/>
              <a:buChar char="Þ"/>
            </a:pPr>
            <a:r>
              <a:rPr lang="ko-KR" altLang="en-US" sz="1400" b="1" dirty="0" smtClean="0">
                <a:solidFill>
                  <a:srgbClr val="FF0000"/>
                </a:solidFill>
              </a:rPr>
              <a:t>모든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유튜브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영상 조회수가 게임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   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랭킹 순위에 영향을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주는건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아니다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658" y="2152650"/>
            <a:ext cx="1670073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899" y="2152650"/>
            <a:ext cx="1702759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61815" y="1875651"/>
            <a:ext cx="159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위 </a:t>
            </a:r>
            <a:r>
              <a:rPr lang="en-US" altLang="ko-KR" sz="1200" dirty="0" smtClean="0"/>
              <a:t>-&gt; 2</a:t>
            </a:r>
            <a:r>
              <a:rPr lang="ko-KR" altLang="en-US" sz="1200" dirty="0" err="1" smtClean="0"/>
              <a:t>위포함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위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0" y="187565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위 </a:t>
            </a:r>
            <a:r>
              <a:rPr lang="en-US" altLang="ko-KR" sz="1200" dirty="0" smtClean="0"/>
              <a:t>-&gt; 1</a:t>
            </a:r>
            <a:r>
              <a:rPr lang="ko-KR" altLang="en-US" sz="1200" dirty="0" smtClean="0"/>
              <a:t>위인 것만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03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3"/>
          <p:cNvGrpSpPr/>
          <p:nvPr/>
        </p:nvGrpSpPr>
        <p:grpSpPr>
          <a:xfrm>
            <a:off x="4959565" y="2997503"/>
            <a:ext cx="2260391" cy="585683"/>
            <a:chOff x="3488250" y="526256"/>
            <a:chExt cx="1633987" cy="457200"/>
          </a:xfrm>
        </p:grpSpPr>
        <p:pic>
          <p:nvPicPr>
            <p:cNvPr id="6" name="Picture 44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250" y="526256"/>
              <a:ext cx="60532" cy="457200"/>
            </a:xfrm>
            <a:prstGeom prst="rect">
              <a:avLst/>
            </a:prstGeom>
          </p:spPr>
        </p:pic>
        <p:pic>
          <p:nvPicPr>
            <p:cNvPr id="7" name="Picture 45" descr="03_Braket_Single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5061705" y="526256"/>
              <a:ext cx="60532" cy="457200"/>
            </a:xfrm>
            <a:prstGeom prst="rect">
              <a:avLst/>
            </a:prstGeom>
          </p:spPr>
        </p:pic>
      </p:grpSp>
      <p:sp>
        <p:nvSpPr>
          <p:cNvPr id="8" name="Title 1"/>
          <p:cNvSpPr txBox="1">
            <a:spLocks/>
          </p:cNvSpPr>
          <p:nvPr/>
        </p:nvSpPr>
        <p:spPr>
          <a:xfrm>
            <a:off x="2214561" y="296783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AAC0E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en-US" sz="40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2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942975" y="1749732"/>
            <a:ext cx="10494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게임의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수는 랭킹이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높을때가</a:t>
            </a:r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랭킹이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낮을때보다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많을까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2. 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게임을 </a:t>
            </a:r>
            <a:r>
              <a:rPr lang="ko-KR" altLang="en-US" sz="32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컨텐츠로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한 </a:t>
            </a:r>
            <a:r>
              <a:rPr lang="ko-KR" altLang="en-US" sz="32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영상의 조회수가</a:t>
            </a:r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  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 경우 게임의 순위에 영향을 미칠까</a:t>
            </a:r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</a:p>
          <a:p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목표 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75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942975" y="1749732"/>
            <a:ext cx="10494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게임의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수는 랭킹이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높을때가</a:t>
            </a:r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랭킹이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낮을때보다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많을까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 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2973265"/>
            <a:ext cx="2284489" cy="294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95" y="2973265"/>
            <a:ext cx="2280975" cy="294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515" y="3488524"/>
            <a:ext cx="2876510" cy="214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072664" y="5381421"/>
            <a:ext cx="2277506" cy="53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200525" y="3171825"/>
            <a:ext cx="2284489" cy="5336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중괄호 2"/>
          <p:cNvSpPr/>
          <p:nvPr/>
        </p:nvSpPr>
        <p:spPr>
          <a:xfrm>
            <a:off x="9725025" y="3561178"/>
            <a:ext cx="252411" cy="2067626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3598085" y="4238625"/>
            <a:ext cx="454718" cy="2798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77450" y="4271825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컨텐츠</a:t>
            </a:r>
            <a:r>
              <a:rPr lang="ko-KR" altLang="en-US" dirty="0" smtClean="0"/>
              <a:t> 수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많아질까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961001"/>
            <a:ext cx="3448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6686550" y="2847975"/>
            <a:ext cx="0" cy="336232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942975" y="1749732"/>
            <a:ext cx="104942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2. 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해당 게임을 </a:t>
            </a:r>
            <a:r>
              <a:rPr lang="ko-KR" altLang="en-US" sz="32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컨텐츠로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한 </a:t>
            </a:r>
            <a:r>
              <a:rPr lang="ko-KR" altLang="en-US" sz="3200" b="1" spc="200" dirty="0" err="1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유튜브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영상의 조회수가</a:t>
            </a:r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  </a:t>
            </a:r>
            <a:r>
              <a:rPr lang="ko-KR" altLang="en-US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많을 경우 게임의 순위에 영향을 미칠까</a:t>
            </a:r>
            <a:r>
              <a:rPr lang="en-US" altLang="ko-KR" sz="3200" b="1" spc="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?</a:t>
            </a: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  <a:p>
            <a:endParaRPr lang="en-US" altLang="ko-KR" sz="3200" b="1" spc="200" dirty="0" smtClean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가설 설정 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811" y="3593055"/>
            <a:ext cx="1870107" cy="240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85" y="3552432"/>
            <a:ext cx="1867230" cy="240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190116" y="5511518"/>
            <a:ext cx="1833460" cy="4368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19323" y="3765668"/>
            <a:ext cx="1839082" cy="4368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8296621" y="4682584"/>
            <a:ext cx="366062" cy="2290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597928" y="2800808"/>
            <a:ext cx="0" cy="3362325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742663"/>
            <a:ext cx="3328986" cy="342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314" y="3710425"/>
            <a:ext cx="4357342" cy="54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942975" y="5065492"/>
            <a:ext cx="1138753" cy="163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50314" y="3710425"/>
            <a:ext cx="4357342" cy="547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20" idx="2"/>
            <a:endCxn id="19" idx="0"/>
          </p:cNvCxnSpPr>
          <p:nvPr/>
        </p:nvCxnSpPr>
        <p:spPr>
          <a:xfrm rot="5400000">
            <a:off x="2016785" y="3753292"/>
            <a:ext cx="807768" cy="1816633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90116" y="2990099"/>
            <a:ext cx="448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10/4 </a:t>
            </a:r>
            <a:r>
              <a:rPr lang="ko-KR" altLang="en-US" dirty="0" smtClean="0"/>
              <a:t>순위 보다 </a:t>
            </a:r>
            <a:r>
              <a:rPr lang="en-US" altLang="ko-KR" dirty="0" smtClean="0"/>
              <a:t>10/5 </a:t>
            </a:r>
            <a:r>
              <a:rPr lang="ko-KR" altLang="en-US" dirty="0" smtClean="0"/>
              <a:t>순위가 높아질까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7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4311512" y="1642610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Gevolution</a:t>
            </a:r>
            <a:r>
              <a:rPr 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게임랭킹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정보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크롤링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311511" y="2268901"/>
            <a:ext cx="74015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지난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3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개월 간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(9/1) ~ (11/30)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 랭킹을 하루에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1~100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위까지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100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-&gt;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게임이름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랭킹</a:t>
            </a:r>
            <a:endParaRPr lang="en-US" altLang="ko-KR" sz="16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-&gt; 90 x 100 -&gt; 90000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 정보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2.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상위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50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개 게임에 대해 각 게임의 정보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-&gt;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 이름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등록된 날짜</a:t>
            </a:r>
            <a:r>
              <a:rPr lang="en-US" altLang="ko-KR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다운로드 회수 </a:t>
            </a:r>
            <a:endParaRPr lang="en-US" altLang="ko-KR" sz="1600" b="1" dirty="0" smtClean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- 1  ]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17" y="1642610"/>
            <a:ext cx="2842887" cy="445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987" y="4207892"/>
            <a:ext cx="4423178" cy="20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7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4311512" y="1642610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Gevolution</a:t>
            </a:r>
            <a:r>
              <a:rPr 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게임랭킹</a:t>
            </a:r>
            <a:r>
              <a:rPr lang="en-US" altLang="ko-KR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,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정보 </a:t>
            </a:r>
            <a:r>
              <a:rPr lang="ko-KR" alt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크롤링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311511" y="2268901"/>
            <a:ext cx="7401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로그인 수동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-&gt;“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지난순위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다시보기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” =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로그인을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해야 확인 가능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selenium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을 통한 자동으로 로그인하는 기능 추가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자동화로 자동입력방지문자입력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–&gt;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바로 넘어가지 않음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2. 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검색시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번거로움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날짜변경으로 인한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검색어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변경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X, Script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도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못찾음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직접 달력을 선택하는 구문 추가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검색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- 1  ]</a:t>
            </a:r>
            <a:endParaRPr lang="en-US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7" y="1642609"/>
            <a:ext cx="2949488" cy="35195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2" r="55890" b="85312"/>
          <a:stretch/>
        </p:blipFill>
        <p:spPr bwMode="auto">
          <a:xfrm>
            <a:off x="5576845" y="4927618"/>
            <a:ext cx="5950032" cy="469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6" t="78615" r="20439" b="2872"/>
          <a:stretch/>
        </p:blipFill>
        <p:spPr bwMode="auto">
          <a:xfrm>
            <a:off x="9795350" y="5511355"/>
            <a:ext cx="1731527" cy="658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1" y="3607729"/>
            <a:ext cx="2792281" cy="2458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- 1  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0" y="1496561"/>
            <a:ext cx="4695580" cy="4656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81" r="25265"/>
          <a:stretch/>
        </p:blipFill>
        <p:spPr bwMode="auto">
          <a:xfrm>
            <a:off x="5884859" y="1270001"/>
            <a:ext cx="4362228" cy="27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859" y="4180570"/>
            <a:ext cx="5191120" cy="21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04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41"/>
          <p:cNvCxnSpPr/>
          <p:nvPr/>
        </p:nvCxnSpPr>
        <p:spPr>
          <a:xfrm>
            <a:off x="942975" y="1466848"/>
            <a:ext cx="10239375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21"/>
          <p:cNvSpPr/>
          <p:nvPr/>
        </p:nvSpPr>
        <p:spPr>
          <a:xfrm>
            <a:off x="4311512" y="1642610"/>
            <a:ext cx="7401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200" dirty="0" err="1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Youtube</a:t>
            </a:r>
            <a:r>
              <a:rPr 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 </a:t>
            </a:r>
            <a:r>
              <a:rPr lang="ko-KR" altLang="en-US" sz="3200" b="1" spc="200" dirty="0" smtClean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Black" panose="020F0502020204030203" pitchFamily="34" charset="0"/>
              </a:rPr>
              <a:t>각 게임 영상 정보</a:t>
            </a:r>
            <a:endParaRPr lang="id-ID" sz="3200" b="1" spc="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Black" panose="020F0502020204030203" pitchFamily="34" charset="0"/>
            </a:endParaRPr>
          </a:p>
        </p:txBody>
      </p:sp>
      <p:sp>
        <p:nvSpPr>
          <p:cNvPr id="55" name="Rectangle 22"/>
          <p:cNvSpPr/>
          <p:nvPr/>
        </p:nvSpPr>
        <p:spPr>
          <a:xfrm>
            <a:off x="4311511" y="2268901"/>
            <a:ext cx="74015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게임이름을 입력한 후 나오는 모든 동영상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크롤링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1)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크롤링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-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pagedown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으로 마지막까지 검색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보이는 모든 영상 </a:t>
            </a:r>
            <a:r>
              <a:rPr lang="en-US" altLang="ko-KR" sz="1600" b="1" dirty="0" err="1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url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가져옴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	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-&gt;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영상개수 파악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더 정확한 정보 필요</a:t>
            </a: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                    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오류가 났을 때 처음부터 하는 것 피하기 위함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schemeClr val="bg1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" panose="020F0502020204030203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14561" y="624682"/>
            <a:ext cx="7772400" cy="645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  </a:t>
            </a:r>
            <a:r>
              <a:rPr lang="ko-KR" altLang="en-US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수집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en-US" altLang="ko-KR" sz="3200" b="1" dirty="0" smtClean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 </a:t>
            </a:r>
            <a:r>
              <a:rPr lang="en-US" altLang="ko-KR" sz="3200" b="1" dirty="0">
                <a:solidFill>
                  <a:srgbClr val="545C6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  <a:endParaRPr lang="en-US" altLang="ko-KR" sz="3200" b="1" dirty="0">
              <a:solidFill>
                <a:srgbClr val="AAC0E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1" y="2061498"/>
            <a:ext cx="3290407" cy="244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1" y="1642610"/>
            <a:ext cx="3448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50" y="4542730"/>
            <a:ext cx="2252271" cy="41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216549" y="4554212"/>
            <a:ext cx="2252271" cy="3990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893" y="4207893"/>
            <a:ext cx="4425307" cy="213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4794893" y="4179560"/>
            <a:ext cx="4425307" cy="21646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13443" y="3460386"/>
            <a:ext cx="3095625" cy="5020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3"/>
            <a:endCxn id="22" idx="1"/>
          </p:cNvCxnSpPr>
          <p:nvPr/>
        </p:nvCxnSpPr>
        <p:spPr>
          <a:xfrm>
            <a:off x="3909068" y="3711393"/>
            <a:ext cx="885825" cy="1550511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1051</Words>
  <Application>Microsoft Office PowerPoint</Application>
  <PresentationFormat>사용자 지정</PresentationFormat>
  <Paragraphs>195</Paragraphs>
  <Slides>21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모바일 게임 순위와 유튜브의 관계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DELIGHT</dc:title>
  <dc:creator>user</dc:creator>
  <cp:lastModifiedBy>고</cp:lastModifiedBy>
  <cp:revision>92</cp:revision>
  <dcterms:created xsi:type="dcterms:W3CDTF">2017-09-05T12:06:27Z</dcterms:created>
  <dcterms:modified xsi:type="dcterms:W3CDTF">2019-12-17T17:48:03Z</dcterms:modified>
</cp:coreProperties>
</file>