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5" r:id="rId1"/>
  </p:sldMasterIdLst>
  <p:notesMasterIdLst>
    <p:notesMasterId r:id="rId23"/>
  </p:notesMasterIdLst>
  <p:handoutMasterIdLst>
    <p:handoutMasterId r:id="rId24"/>
  </p:handoutMasterIdLst>
  <p:sldIdLst>
    <p:sldId id="448" r:id="rId2"/>
    <p:sldId id="477" r:id="rId3"/>
    <p:sldId id="449" r:id="rId4"/>
    <p:sldId id="478" r:id="rId5"/>
    <p:sldId id="479" r:id="rId6"/>
    <p:sldId id="480" r:id="rId7"/>
    <p:sldId id="482" r:id="rId8"/>
    <p:sldId id="481" r:id="rId9"/>
    <p:sldId id="483" r:id="rId10"/>
    <p:sldId id="484" r:id="rId11"/>
    <p:sldId id="485" r:id="rId12"/>
    <p:sldId id="495" r:id="rId13"/>
    <p:sldId id="498" r:id="rId14"/>
    <p:sldId id="497" r:id="rId15"/>
    <p:sldId id="499" r:id="rId16"/>
    <p:sldId id="500" r:id="rId17"/>
    <p:sldId id="501" r:id="rId18"/>
    <p:sldId id="502" r:id="rId19"/>
    <p:sldId id="503" r:id="rId20"/>
    <p:sldId id="504" r:id="rId21"/>
    <p:sldId id="505" r:id="rId22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FF66"/>
    <a:srgbClr val="452103"/>
    <a:srgbClr val="006600"/>
    <a:srgbClr val="004800"/>
    <a:srgbClr val="003300"/>
    <a:srgbClr val="3366FF"/>
    <a:srgbClr val="008000"/>
    <a:srgbClr val="660033"/>
    <a:srgbClr val="64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9" autoAdjust="0"/>
    <p:restoredTop sz="99327" autoAdjust="0"/>
  </p:normalViewPr>
  <p:slideViewPr>
    <p:cSldViewPr>
      <p:cViewPr varScale="1">
        <p:scale>
          <a:sx n="69" d="100"/>
          <a:sy n="69" d="100"/>
        </p:scale>
        <p:origin x="-90" y="-156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68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DD48A275-21B7-4D24-8939-FEB38C2091B9}" type="datetimeFigureOut">
              <a:rPr lang="ko-KR" altLang="en-US"/>
              <a:pPr>
                <a:defRPr/>
              </a:pPr>
              <a:t>2017-09-14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CB2A257-DF56-4140-B27F-A5F78F04D3F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137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A1DAE776-5A69-4706-B12D-D69806742015}" type="datetimeFigureOut">
              <a:rPr lang="ko-KR" altLang="en-US"/>
              <a:pPr>
                <a:defRPr/>
              </a:pPr>
              <a:t>2017-09-14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3404C3B4-E7CF-4296-BCD2-DD1443844B5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774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서경about_img_07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9075" y="3810000"/>
            <a:ext cx="8924925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447800" y="3343275"/>
            <a:ext cx="716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800" b="1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IT CookBook, C</a:t>
            </a:r>
            <a:r>
              <a:rPr lang="ko-KR" altLang="en-US" sz="1800" b="1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로 배우는 쉬운 자료구조</a:t>
            </a:r>
            <a:r>
              <a:rPr lang="en-US" altLang="ko-KR" sz="1800" b="1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800" b="1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개정판</a:t>
            </a:r>
            <a:r>
              <a:rPr lang="en-US" altLang="ko-KR" sz="1800" b="1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ko-KR" altLang="en-US" sz="1800" b="1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428868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>
                <a:latin typeface="맑은 고딕" pitchFamily="50" charset="-127"/>
                <a:ea typeface="맑은 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20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800"/>
            </a:lvl3pPr>
            <a:lvl4pPr marL="1076325" indent="-180975">
              <a:buFont typeface="Arial" pitchFamily="34" charset="0"/>
              <a:buChar char="−"/>
              <a:defRPr sz="16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600" b="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pic>
        <p:nvPicPr>
          <p:cNvPr id="6" name="Picture 32" descr="hanbitmedia logo_RGB_7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800" b="1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IT CookBook, C</a:t>
            </a:r>
            <a:r>
              <a:rPr lang="ko-KR" altLang="en-US" sz="1800" b="1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로 배우는 쉬운 자료구조</a:t>
            </a:r>
            <a:r>
              <a:rPr lang="en-US" altLang="ko-KR" sz="1800" b="1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800" b="1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개정판</a:t>
            </a:r>
            <a:r>
              <a:rPr lang="en-US" altLang="ko-KR" sz="1800" b="1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ko-KR" altLang="en-US" sz="1800" b="1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320008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서경대학교 컴퓨터과학과 전공역량강화프로그램</a:t>
            </a:r>
            <a:r>
              <a:rPr lang="en-US" altLang="ko-KR" smtClean="0"/>
              <a:t>-</a:t>
            </a:r>
            <a:r>
              <a:rPr lang="ko-KR" altLang="en-US" smtClean="0"/>
              <a:t>전공심화학습 </a:t>
            </a:r>
            <a:r>
              <a:rPr lang="en-US" altLang="ko-KR" smtClean="0"/>
              <a:t>: Open source &amp; GitHub </a:t>
            </a:r>
            <a:r>
              <a:rPr lang="ko-KR" altLang="en-US" smtClean="0"/>
              <a:t>이지영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2B7B8E-8F93-439E-8B27-9F9FD7191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86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1520" y="6571083"/>
            <a:ext cx="576828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oudy Stout" panose="0202090407030B020401" pitchFamily="18" charset="0"/>
                <a:ea typeface="휴먼중간팸체" panose="02010504000101010101" pitchFamily="2" charset="-127"/>
              </a:defRPr>
            </a:lvl1pPr>
          </a:lstStyle>
          <a:p>
            <a:r>
              <a:rPr lang="ko-KR" altLang="en-US" dirty="0" smtClean="0"/>
              <a:t>서경대학교 컴퓨터과학과 전공역량강화프로그램</a:t>
            </a:r>
            <a:r>
              <a:rPr lang="en-US" altLang="ko-KR" dirty="0" smtClean="0"/>
              <a:t>-</a:t>
            </a:r>
            <a:r>
              <a:rPr lang="ko-KR" altLang="en-US" dirty="0" smtClean="0"/>
              <a:t>전공심화학습 </a:t>
            </a:r>
            <a:r>
              <a:rPr lang="en-US" altLang="ko-KR" sz="1200" b="1" dirty="0" smtClean="0">
                <a:latin typeface="Comic Sans MS" panose="030F0702030302020204" pitchFamily="66" charset="0"/>
              </a:rPr>
              <a:t>: Open source &amp; GitHub</a:t>
            </a:r>
            <a:r>
              <a:rPr lang="ko-KR" altLang="en-US" sz="1200" b="1" dirty="0" smtClean="0">
                <a:latin typeface="Comic Sans MS" panose="030F0702030302020204" pitchFamily="66" charset="0"/>
              </a:rPr>
              <a:t> </a:t>
            </a:r>
            <a:r>
              <a:rPr lang="ko-KR" altLang="en-US" dirty="0" smtClean="0"/>
              <a:t>이지영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2B7B8E-8F93-439E-8B27-9F9FD7191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42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rot="-457314">
            <a:off x="4894263" y="187325"/>
            <a:ext cx="21955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8"/>
          <a:srcRect r="20621"/>
          <a:stretch>
            <a:fillRect/>
          </a:stretch>
        </p:blipFill>
        <p:spPr bwMode="auto">
          <a:xfrm rot="-314808">
            <a:off x="3522663" y="144463"/>
            <a:ext cx="1239837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2"/>
          <p:cNvPicPr>
            <a:picLocks noChangeAspect="1" noChangeArrowheads="1"/>
          </p:cNvPicPr>
          <p:nvPr/>
        </p:nvPicPr>
        <p:blipFill>
          <a:blip r:embed="rId9"/>
          <a:srcRect l="15813" t="22884" r="55692" b="62766"/>
          <a:stretch>
            <a:fillRect/>
          </a:stretch>
        </p:blipFill>
        <p:spPr bwMode="auto">
          <a:xfrm>
            <a:off x="7077075" y="6350"/>
            <a:ext cx="2028825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 descr="서경about_img_07"/>
          <p:cNvPicPr>
            <a:picLocks noChangeAspect="1" noChangeArrowheads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786446" y="5710730"/>
            <a:ext cx="3357554" cy="1145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그림 15" descr="sklogo_New.jpg"/>
          <p:cNvPicPr>
            <a:picLocks noChangeAspect="1"/>
          </p:cNvPicPr>
          <p:nvPr/>
        </p:nvPicPr>
        <p:blipFill>
          <a:blip r:embed="rId11"/>
          <a:srcRect t="22118"/>
          <a:stretch>
            <a:fillRect/>
          </a:stretch>
        </p:blipFill>
        <p:spPr bwMode="auto">
          <a:xfrm>
            <a:off x="7773988" y="576263"/>
            <a:ext cx="1370012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18"/>
          <p:cNvSpPr>
            <a:spLocks noChangeArrowheads="1"/>
          </p:cNvSpPr>
          <p:nvPr/>
        </p:nvSpPr>
        <p:spPr bwMode="auto">
          <a:xfrm>
            <a:off x="7286645" y="6516688"/>
            <a:ext cx="1781156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defRPr/>
            </a:pPr>
            <a:fld id="{33AAA72E-ECC4-4D30-9B95-F15400C0F443}" type="slidenum">
              <a:rPr lang="ko-KR" altLang="en-US" sz="1400" smtClean="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pPr algn="r" eaLnBrk="0" hangingPunct="0">
                <a:defRPr/>
              </a:pPr>
              <a:t>‹#›</a:t>
            </a:fld>
            <a:endParaRPr lang="en-US" altLang="ko-KR" sz="1400" dirty="0">
              <a:solidFill>
                <a:srgbClr val="45210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57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endParaRPr lang="en-US" altLang="ko-KR" dirty="0" smtClean="0"/>
          </a:p>
        </p:txBody>
      </p:sp>
      <p:sp>
        <p:nvSpPr>
          <p:cNvPr id="2058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5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grpFill/>
              <a:ln w="9525">
                <a:solidFill>
                  <a:srgbClr val="92D05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92D05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solidFill>
                <a:srgbClr val="92D050"/>
              </a:solidFill>
              <a:miter lim="800000"/>
              <a:headEnd/>
              <a:tailEnd/>
            </a:ln>
          </p:spPr>
        </p:pic>
      </p:grpSp>
      <p:sp>
        <p:nvSpPr>
          <p:cNvPr id="1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51520" y="6571083"/>
            <a:ext cx="576828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oudy Stout" panose="0202090407030B020401" pitchFamily="18" charset="0"/>
                <a:ea typeface="휴먼중간팸체" panose="02010504000101010101" pitchFamily="2" charset="-127"/>
              </a:defRPr>
            </a:lvl1pPr>
          </a:lstStyle>
          <a:p>
            <a:r>
              <a:rPr lang="ko-KR" altLang="en-US" dirty="0" smtClean="0"/>
              <a:t>서경대학교 컴퓨터과학과 전공역량강화프로그램</a:t>
            </a:r>
            <a:r>
              <a:rPr lang="en-US" altLang="ko-KR" dirty="0" smtClean="0"/>
              <a:t>-</a:t>
            </a:r>
            <a:r>
              <a:rPr lang="ko-KR" altLang="en-US" dirty="0" smtClean="0"/>
              <a:t>전공심화학습 </a:t>
            </a:r>
            <a:r>
              <a:rPr lang="en-US" altLang="ko-KR" sz="1200" b="1" dirty="0" smtClean="0">
                <a:latin typeface="Comic Sans MS" panose="030F0702030302020204" pitchFamily="66" charset="0"/>
              </a:rPr>
              <a:t>: Open source &amp; GitHub</a:t>
            </a:r>
            <a:r>
              <a:rPr lang="ko-KR" altLang="en-US" sz="1200" b="1" dirty="0" smtClean="0">
                <a:latin typeface="Comic Sans MS" panose="030F0702030302020204" pitchFamily="66" charset="0"/>
              </a:rPr>
              <a:t> </a:t>
            </a:r>
            <a:r>
              <a:rPr lang="ko-KR" altLang="en-US" dirty="0" smtClean="0"/>
              <a:t>이지영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8" r:id="rId1"/>
    <p:sldLayoutId id="2147484639" r:id="rId2"/>
    <p:sldLayoutId id="2147484637" r:id="rId3"/>
    <p:sldLayoutId id="2147484640" r:id="rId4"/>
    <p:sldLayoutId id="2147484641" r:id="rId5"/>
    <p:sldLayoutId id="2147484642" r:id="rId6"/>
  </p:sldLayoutIdLst>
  <p:hf sldNum="0"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kern="1200">
          <a:solidFill>
            <a:srgbClr val="0066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itchFamily="2" charset="2"/>
        <a:buChar char="v"/>
        <a:defRPr sz="2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itchFamily="2" charset="2"/>
        <a:buChar char="§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ianychoi/git-github-46020592" TargetMode="External"/><Relationship Id="rId2" Type="http://schemas.openxmlformats.org/officeDocument/2006/relationships/hyperlink" Target="https://www.slideshare.net/ibare/dvcs-git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4"/>
          <a:stretch/>
        </p:blipFill>
        <p:spPr>
          <a:xfrm>
            <a:off x="-2" y="812398"/>
            <a:ext cx="9144000" cy="6055511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컴퓨터과학과</a:t>
            </a: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-</a:t>
            </a: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전공심화프로그램  </a:t>
            </a:r>
            <a:r>
              <a:rPr lang="en-US" altLang="ko-KR" sz="2000" dirty="0" smtClean="0">
                <a:solidFill>
                  <a:schemeClr val="tx2">
                    <a:lumMod val="50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2017.2</a:t>
            </a:r>
            <a:r>
              <a:rPr lang="ko-KR" altLang="en-US" sz="2000" dirty="0" smtClean="0">
                <a:solidFill>
                  <a:schemeClr val="tx2">
                    <a:lumMod val="50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학기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677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4800"/>
                </a:solidFill>
              </a:rPr>
              <a:t>1. GitHub </a:t>
            </a:r>
            <a:r>
              <a:rPr lang="ko-KR" altLang="en-US" dirty="0">
                <a:solidFill>
                  <a:srgbClr val="004800"/>
                </a:solidFill>
              </a:rPr>
              <a:t>활용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Markdown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(.md) </a:t>
            </a:r>
            <a:r>
              <a:rPr lang="ko-KR" altLang="en-US" dirty="0" smtClean="0"/>
              <a:t>만들기</a:t>
            </a:r>
            <a:endParaRPr 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3"/>
          <a:stretch/>
        </p:blipFill>
        <p:spPr>
          <a:xfrm>
            <a:off x="1475656" y="1487551"/>
            <a:ext cx="4248743" cy="5370449"/>
          </a:xfrm>
          <a:prstGeom prst="rect">
            <a:avLst/>
          </a:prstGeom>
          <a:ln>
            <a:solidFill>
              <a:srgbClr val="0000CC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2771800" y="2085943"/>
            <a:ext cx="1008112" cy="37233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78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를 이용한 협업 </a:t>
            </a:r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서경대학교 컴퓨터과학과 전공역량강화프로그램</a:t>
            </a:r>
            <a:r>
              <a:rPr lang="en-US" altLang="ko-KR" smtClean="0"/>
              <a:t>-</a:t>
            </a:r>
            <a:r>
              <a:rPr lang="ko-KR" altLang="en-US" smtClean="0"/>
              <a:t>전공심화학습 </a:t>
            </a:r>
            <a:r>
              <a:rPr lang="en-US" altLang="ko-KR" sz="1200" b="1" smtClean="0">
                <a:latin typeface="Comic Sans MS" panose="030F0702030302020204" pitchFamily="66" charset="0"/>
              </a:rPr>
              <a:t>: Open source &amp; GitHub</a:t>
            </a:r>
            <a:r>
              <a:rPr lang="ko-KR" altLang="en-US" sz="1200" b="1" smtClean="0">
                <a:latin typeface="Comic Sans MS" panose="030F0702030302020204" pitchFamily="66" charset="0"/>
              </a:rPr>
              <a:t> </a:t>
            </a:r>
            <a:r>
              <a:rPr lang="ko-KR" altLang="en-US" smtClean="0"/>
              <a:t>이지영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indent="-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809625" indent="-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162050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smtClean="0"/>
              <a:t>이슈를 이용한 협업</a:t>
            </a:r>
            <a:endParaRPr kumimoji="0" lang="en-US" altLang="ko-KR" dirty="0" smtClean="0"/>
          </a:p>
          <a:p>
            <a:pPr lvl="1"/>
            <a:r>
              <a:rPr kumimoji="0" lang="ko-KR" altLang="en-US" dirty="0" smtClean="0"/>
              <a:t>논의하고 싶은 문제에 대하여 </a:t>
            </a:r>
            <a:r>
              <a:rPr kumimoji="0" lang="ko-KR" altLang="en-US" b="1" dirty="0" smtClean="0"/>
              <a:t>이슈 생성</a:t>
            </a:r>
            <a:r>
              <a:rPr kumimoji="0" lang="en-US" altLang="ko-KR" dirty="0" smtClean="0"/>
              <a:t>(by.. </a:t>
            </a:r>
            <a:r>
              <a:rPr kumimoji="0" lang="en-US" altLang="ko-KR" b="1" dirty="0" smtClean="0"/>
              <a:t>Owner</a:t>
            </a:r>
            <a:r>
              <a:rPr kumimoji="0" lang="en-US" altLang="ko-KR" dirty="0" smtClean="0"/>
              <a:t> or Collaborators)</a:t>
            </a:r>
            <a:endParaRPr kumimoji="0" lang="en-US" dirty="0"/>
          </a:p>
        </p:txBody>
      </p:sp>
      <p:pic>
        <p:nvPicPr>
          <p:cNvPr id="7" name="내용 개체 틀 6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04864"/>
            <a:ext cx="8686800" cy="4548154"/>
          </a:xfr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직사각형 8"/>
          <p:cNvSpPr/>
          <p:nvPr/>
        </p:nvSpPr>
        <p:spPr>
          <a:xfrm>
            <a:off x="920160" y="3128675"/>
            <a:ext cx="1131560" cy="37233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956376" y="3632731"/>
            <a:ext cx="936104" cy="37233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02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를 이용한 협업 </a:t>
            </a:r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서경대학교 컴퓨터과학과 전공역량강화프로그램</a:t>
            </a:r>
            <a:r>
              <a:rPr lang="en-US" altLang="ko-KR" smtClean="0"/>
              <a:t>-</a:t>
            </a:r>
            <a:r>
              <a:rPr lang="ko-KR" altLang="en-US" smtClean="0"/>
              <a:t>전공심화학습 </a:t>
            </a:r>
            <a:r>
              <a:rPr lang="en-US" altLang="ko-KR" sz="1200" b="1" smtClean="0">
                <a:latin typeface="Comic Sans MS" panose="030F0702030302020204" pitchFamily="66" charset="0"/>
              </a:rPr>
              <a:t>: Open source &amp; GitHub</a:t>
            </a:r>
            <a:r>
              <a:rPr lang="ko-KR" altLang="en-US" sz="1200" b="1" smtClean="0">
                <a:latin typeface="Comic Sans MS" panose="030F0702030302020204" pitchFamily="66" charset="0"/>
              </a:rPr>
              <a:t> </a:t>
            </a:r>
            <a:r>
              <a:rPr lang="ko-KR" altLang="en-US" smtClean="0"/>
              <a:t>이지영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indent="-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809625" indent="-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162050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이슈를 이용한 협업</a:t>
            </a:r>
            <a:endParaRPr kumimoji="0" lang="en-US" altLang="ko-KR" dirty="0"/>
          </a:p>
          <a:p>
            <a:pPr lvl="1"/>
            <a:r>
              <a:rPr kumimoji="0" lang="en-US" altLang="ko-KR" dirty="0" smtClean="0"/>
              <a:t>1) </a:t>
            </a:r>
            <a:r>
              <a:rPr kumimoji="0" lang="ko-KR" altLang="en-US" dirty="0" smtClean="0"/>
              <a:t>제목과 내용 작성</a:t>
            </a:r>
            <a:endParaRPr kumimoji="0" lang="en-US" dirty="0"/>
          </a:p>
        </p:txBody>
      </p:sp>
      <p:pic>
        <p:nvPicPr>
          <p:cNvPr id="12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96" y="1916832"/>
            <a:ext cx="8686800" cy="4382065"/>
          </a:xfr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075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를 이용한 협업 </a:t>
            </a:r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서경대학교 컴퓨터과학과 전공역량강화프로그램</a:t>
            </a:r>
            <a:r>
              <a:rPr lang="en-US" altLang="ko-KR" smtClean="0"/>
              <a:t>-</a:t>
            </a:r>
            <a:r>
              <a:rPr lang="ko-KR" altLang="en-US" smtClean="0"/>
              <a:t>전공심화학습 </a:t>
            </a:r>
            <a:r>
              <a:rPr lang="en-US" altLang="ko-KR" sz="1200" b="1" smtClean="0">
                <a:latin typeface="Comic Sans MS" panose="030F0702030302020204" pitchFamily="66" charset="0"/>
              </a:rPr>
              <a:t>: Open source &amp; GitHub</a:t>
            </a:r>
            <a:r>
              <a:rPr lang="ko-KR" altLang="en-US" sz="1200" b="1" smtClean="0">
                <a:latin typeface="Comic Sans MS" panose="030F0702030302020204" pitchFamily="66" charset="0"/>
              </a:rPr>
              <a:t> </a:t>
            </a:r>
            <a:r>
              <a:rPr lang="ko-KR" altLang="en-US" smtClean="0"/>
              <a:t>이지영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indent="-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809625" indent="-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162050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이슈를 이용한 협업</a:t>
            </a:r>
            <a:endParaRPr kumimoji="0" lang="en-US" altLang="ko-KR" dirty="0"/>
          </a:p>
          <a:p>
            <a:pPr lvl="1"/>
            <a:r>
              <a:rPr kumimoji="0" lang="en-US" altLang="ko-KR" dirty="0" smtClean="0"/>
              <a:t>2) label</a:t>
            </a:r>
            <a:r>
              <a:rPr kumimoji="0" lang="ko-KR" altLang="en-US" dirty="0" smtClean="0"/>
              <a:t> 설정하</a:t>
            </a:r>
            <a:r>
              <a:rPr kumimoji="0" lang="ko-KR" altLang="en-US" dirty="0"/>
              <a:t>기</a:t>
            </a:r>
            <a:endParaRPr kumimoji="0" lang="en-US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3"/>
          <a:stretch/>
        </p:blipFill>
        <p:spPr>
          <a:xfrm>
            <a:off x="184302" y="1916832"/>
            <a:ext cx="8924202" cy="339969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직사각형 5"/>
          <p:cNvSpPr/>
          <p:nvPr/>
        </p:nvSpPr>
        <p:spPr>
          <a:xfrm>
            <a:off x="8915400" y="3717032"/>
            <a:ext cx="193104" cy="37233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72200" y="4797152"/>
            <a:ext cx="2376264" cy="37233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44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를 이용한 협업 </a:t>
            </a:r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서경대학교 컴퓨터과학과 전공역량강화프로그램</a:t>
            </a:r>
            <a:r>
              <a:rPr lang="en-US" altLang="ko-KR" smtClean="0"/>
              <a:t>-</a:t>
            </a:r>
            <a:r>
              <a:rPr lang="ko-KR" altLang="en-US" smtClean="0"/>
              <a:t>전공심화학습 </a:t>
            </a:r>
            <a:r>
              <a:rPr lang="en-US" altLang="ko-KR" sz="1200" b="1" smtClean="0">
                <a:latin typeface="Comic Sans MS" panose="030F0702030302020204" pitchFamily="66" charset="0"/>
              </a:rPr>
              <a:t>: Open source &amp; GitHub</a:t>
            </a:r>
            <a:r>
              <a:rPr lang="ko-KR" altLang="en-US" sz="1200" b="1" smtClean="0">
                <a:latin typeface="Comic Sans MS" panose="030F0702030302020204" pitchFamily="66" charset="0"/>
              </a:rPr>
              <a:t> </a:t>
            </a:r>
            <a:r>
              <a:rPr lang="ko-KR" altLang="en-US" smtClean="0"/>
              <a:t>이지영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indent="-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809625" indent="-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162050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이슈를 이용한 협업</a:t>
            </a:r>
            <a:endParaRPr kumimoji="0" lang="en-US" altLang="ko-KR" dirty="0"/>
          </a:p>
          <a:p>
            <a:pPr lvl="1"/>
            <a:r>
              <a:rPr kumimoji="0" lang="en-US" altLang="ko-KR" dirty="0" smtClean="0"/>
              <a:t>3) </a:t>
            </a:r>
            <a:r>
              <a:rPr kumimoji="0" lang="ko-KR" altLang="en-US" dirty="0" smtClean="0"/>
              <a:t>이슈 생성 완성</a:t>
            </a:r>
            <a:endParaRPr kumimoji="0" lang="en-US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1"/>
          <a:stretch/>
        </p:blipFill>
        <p:spPr>
          <a:xfrm>
            <a:off x="156592" y="1830774"/>
            <a:ext cx="8951912" cy="28943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직사각형 9"/>
          <p:cNvSpPr/>
          <p:nvPr/>
        </p:nvSpPr>
        <p:spPr>
          <a:xfrm>
            <a:off x="539552" y="3812346"/>
            <a:ext cx="2808312" cy="37233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19672" y="2336587"/>
            <a:ext cx="216024" cy="2743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4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를 이용한 협업 </a:t>
            </a:r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서경대학교 컴퓨터과학과 전공역량강화프로그램</a:t>
            </a:r>
            <a:r>
              <a:rPr lang="en-US" altLang="ko-KR" smtClean="0"/>
              <a:t>-</a:t>
            </a:r>
            <a:r>
              <a:rPr lang="ko-KR" altLang="en-US" smtClean="0"/>
              <a:t>전공심화학습 </a:t>
            </a:r>
            <a:r>
              <a:rPr lang="en-US" altLang="ko-KR" sz="1200" b="1" smtClean="0">
                <a:latin typeface="Comic Sans MS" panose="030F0702030302020204" pitchFamily="66" charset="0"/>
              </a:rPr>
              <a:t>: Open source &amp; GitHub</a:t>
            </a:r>
            <a:r>
              <a:rPr lang="ko-KR" altLang="en-US" sz="1200" b="1" smtClean="0">
                <a:latin typeface="Comic Sans MS" panose="030F0702030302020204" pitchFamily="66" charset="0"/>
              </a:rPr>
              <a:t> </a:t>
            </a:r>
            <a:r>
              <a:rPr lang="ko-KR" altLang="en-US" smtClean="0"/>
              <a:t>이지영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indent="-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809625" indent="-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162050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이슈를 이용한 협업</a:t>
            </a:r>
            <a:endParaRPr kumimoji="0" lang="en-US" altLang="ko-KR" dirty="0"/>
          </a:p>
          <a:p>
            <a:pPr lvl="1"/>
            <a:r>
              <a:rPr kumimoji="0" lang="ko-KR" altLang="en-US" dirty="0" smtClean="0"/>
              <a:t>해당 </a:t>
            </a:r>
            <a:r>
              <a:rPr kumimoji="0" lang="en-US" altLang="ko-KR" dirty="0" smtClean="0"/>
              <a:t>repository</a:t>
            </a:r>
            <a:r>
              <a:rPr kumimoji="0" lang="ko-KR" altLang="en-US" dirty="0" smtClean="0"/>
              <a:t>를  </a:t>
            </a:r>
            <a:r>
              <a:rPr kumimoji="0" lang="en-US" altLang="ko-KR" b="1" dirty="0" smtClean="0"/>
              <a:t>Watching</a:t>
            </a:r>
            <a:r>
              <a:rPr kumimoji="0" lang="en-US" altLang="ko-KR" dirty="0" smtClean="0"/>
              <a:t> </a:t>
            </a:r>
            <a:r>
              <a:rPr kumimoji="0" lang="ko-KR" altLang="en-US" dirty="0" smtClean="0"/>
              <a:t>설정한 사용자</a:t>
            </a:r>
            <a:endParaRPr kumimoji="0" lang="en-US" altLang="ko-KR" dirty="0" smtClean="0"/>
          </a:p>
          <a:p>
            <a:pPr marL="357187" lvl="1" indent="0">
              <a:buNone/>
            </a:pPr>
            <a:r>
              <a:rPr kumimoji="0" lang="en-US" altLang="ko-KR" dirty="0" smtClean="0"/>
              <a:t>  1)</a:t>
            </a:r>
            <a:r>
              <a:rPr kumimoji="0" lang="ko-KR" altLang="en-US" dirty="0" smtClean="0"/>
              <a:t> 시작 화면에서 새로운 이슈 확인하기</a:t>
            </a:r>
            <a:endParaRPr kumimoji="0" lang="en-US" dirty="0"/>
          </a:p>
        </p:txBody>
      </p:sp>
      <p:pic>
        <p:nvPicPr>
          <p:cNvPr id="6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48880"/>
            <a:ext cx="8686800" cy="3859849"/>
          </a:xfr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직사각형 6"/>
          <p:cNvSpPr/>
          <p:nvPr/>
        </p:nvSpPr>
        <p:spPr>
          <a:xfrm>
            <a:off x="323528" y="2910330"/>
            <a:ext cx="4968552" cy="86409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19390" y="3054346"/>
            <a:ext cx="1224136" cy="372333"/>
          </a:xfrm>
          <a:prstGeom prst="rect">
            <a:avLst/>
          </a:prstGeom>
          <a:noFill/>
          <a:ln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03848" y="3168745"/>
            <a:ext cx="185339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00CC"/>
                </a:solidFill>
                <a:latin typeface="Comic Sans MS" panose="030F0702030302020204" pitchFamily="66" charset="0"/>
                <a:ea typeface="태 나무" panose="02030603000101010101" pitchFamily="18" charset="-127"/>
              </a:rPr>
              <a:t>클릭하여 이슈 확인하기</a:t>
            </a:r>
            <a:r>
              <a:rPr lang="en-US" altLang="ko-KR" sz="1200" dirty="0" smtClean="0">
                <a:solidFill>
                  <a:srgbClr val="0000CC"/>
                </a:solidFill>
                <a:latin typeface="Comic Sans MS" panose="030F0702030302020204" pitchFamily="66" charset="0"/>
                <a:ea typeface="태 나무" panose="02030603000101010101" pitchFamily="18" charset="-127"/>
              </a:rPr>
              <a:t>!</a:t>
            </a:r>
            <a:endParaRPr lang="en-US" sz="1200" dirty="0">
              <a:solidFill>
                <a:srgbClr val="0000CC"/>
              </a:solidFill>
              <a:latin typeface="Comic Sans MS" panose="030F0702030302020204" pitchFamily="66" charset="0"/>
              <a:ea typeface="태 나무" panose="0203060300010101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rot="16200000" flipV="1">
            <a:off x="3038978" y="3083336"/>
            <a:ext cx="0" cy="4572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를 이용한 협업 </a:t>
            </a:r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서경대학교 컴퓨터과학과 전공역량강화프로그램</a:t>
            </a:r>
            <a:r>
              <a:rPr lang="en-US" altLang="ko-KR" smtClean="0"/>
              <a:t>-</a:t>
            </a:r>
            <a:r>
              <a:rPr lang="ko-KR" altLang="en-US" smtClean="0"/>
              <a:t>전공심화학습 </a:t>
            </a:r>
            <a:r>
              <a:rPr lang="en-US" altLang="ko-KR" sz="1200" b="1" smtClean="0">
                <a:latin typeface="Comic Sans MS" panose="030F0702030302020204" pitchFamily="66" charset="0"/>
              </a:rPr>
              <a:t>: Open source &amp; GitHub</a:t>
            </a:r>
            <a:r>
              <a:rPr lang="ko-KR" altLang="en-US" sz="1200" b="1" smtClean="0">
                <a:latin typeface="Comic Sans MS" panose="030F0702030302020204" pitchFamily="66" charset="0"/>
              </a:rPr>
              <a:t> </a:t>
            </a:r>
            <a:r>
              <a:rPr lang="ko-KR" altLang="en-US" smtClean="0"/>
              <a:t>이지영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indent="-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809625" indent="-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162050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이슈를 이용한 협업</a:t>
            </a:r>
            <a:endParaRPr kumimoji="0" lang="en-US" altLang="ko-KR" dirty="0"/>
          </a:p>
          <a:p>
            <a:pPr lvl="1"/>
            <a:r>
              <a:rPr kumimoji="0" lang="ko-KR" altLang="en-US" dirty="0" smtClean="0"/>
              <a:t>해당 </a:t>
            </a:r>
            <a:r>
              <a:rPr kumimoji="0" lang="en-US" altLang="ko-KR" dirty="0" smtClean="0"/>
              <a:t>repository</a:t>
            </a:r>
            <a:r>
              <a:rPr kumimoji="0" lang="ko-KR" altLang="en-US" dirty="0" smtClean="0"/>
              <a:t>를  </a:t>
            </a:r>
            <a:r>
              <a:rPr kumimoji="0" lang="en-US" altLang="ko-KR" b="1" dirty="0" smtClean="0"/>
              <a:t>Watching</a:t>
            </a:r>
            <a:r>
              <a:rPr kumimoji="0" lang="en-US" altLang="ko-KR" dirty="0" smtClean="0"/>
              <a:t> </a:t>
            </a:r>
            <a:r>
              <a:rPr kumimoji="0" lang="ko-KR" altLang="en-US" dirty="0" smtClean="0"/>
              <a:t>설정한 사용자</a:t>
            </a:r>
            <a:endParaRPr kumimoji="0" lang="en-US" altLang="ko-KR" dirty="0" smtClean="0"/>
          </a:p>
          <a:p>
            <a:pPr marL="357187" lvl="1" indent="0">
              <a:buNone/>
            </a:pPr>
            <a:r>
              <a:rPr kumimoji="0" lang="en-US" altLang="ko-KR" dirty="0" smtClean="0"/>
              <a:t>  2)</a:t>
            </a:r>
            <a:r>
              <a:rPr kumimoji="0" lang="ko-KR" altLang="en-US" dirty="0" smtClean="0"/>
              <a:t> 이슈에 대하여 </a:t>
            </a:r>
            <a:r>
              <a:rPr kumimoji="0" lang="en-US" altLang="ko-KR" dirty="0" smtClean="0"/>
              <a:t>comment</a:t>
            </a:r>
            <a:r>
              <a:rPr kumimoji="0" lang="ko-KR" altLang="en-US" dirty="0" smtClean="0"/>
              <a:t>를</a:t>
            </a:r>
            <a:r>
              <a:rPr kumimoji="0" lang="en-US" altLang="ko-KR" dirty="0" smtClean="0"/>
              <a:t> </a:t>
            </a:r>
            <a:r>
              <a:rPr kumimoji="0" lang="ko-KR" altLang="en-US" dirty="0" smtClean="0"/>
              <a:t>달기</a:t>
            </a:r>
            <a:endParaRPr kumimoji="0" lang="en-US" dirty="0"/>
          </a:p>
        </p:txBody>
      </p:sp>
      <p:pic>
        <p:nvPicPr>
          <p:cNvPr id="13" name="내용 개체 틀 4" descr="화면 캡처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15" b="-1"/>
          <a:stretch/>
        </p:blipFill>
        <p:spPr>
          <a:xfrm>
            <a:off x="1331640" y="2133600"/>
            <a:ext cx="7245803" cy="4679776"/>
          </a:xfr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직사각형 13"/>
          <p:cNvSpPr/>
          <p:nvPr/>
        </p:nvSpPr>
        <p:spPr>
          <a:xfrm>
            <a:off x="1403648" y="4437112"/>
            <a:ext cx="7128792" cy="1944216"/>
          </a:xfrm>
          <a:prstGeom prst="rect">
            <a:avLst/>
          </a:prstGeom>
          <a:noFill/>
          <a:ln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43444" y="4539701"/>
            <a:ext cx="615211" cy="37233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83486" y="4400110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ea typeface="태 나무" panose="02030603000101010101" pitchFamily="18" charset="-127"/>
              </a:rPr>
              <a:t>작성</a:t>
            </a:r>
            <a:endParaRPr lang="en-US" sz="1400" dirty="0">
              <a:solidFill>
                <a:srgbClr val="FF0000"/>
              </a:solidFill>
              <a:ea typeface="태 나무" panose="02030603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220072" y="4492532"/>
            <a:ext cx="2597008" cy="1672772"/>
            <a:chOff x="5220072" y="4492532"/>
            <a:chExt cx="2597008" cy="1672772"/>
          </a:xfrm>
        </p:grpSpPr>
        <p:pic>
          <p:nvPicPr>
            <p:cNvPr id="15" name="그림 14" descr="화면 캡처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224" b="39447"/>
            <a:stretch/>
          </p:blipFill>
          <p:spPr>
            <a:xfrm>
              <a:off x="5220072" y="4578990"/>
              <a:ext cx="2597008" cy="1586314"/>
            </a:xfrm>
            <a:prstGeom prst="rect">
              <a:avLst/>
            </a:prstGeom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직사각형 16"/>
            <p:cNvSpPr/>
            <p:nvPr/>
          </p:nvSpPr>
          <p:spPr>
            <a:xfrm>
              <a:off x="6526909" y="4824861"/>
              <a:ext cx="822960" cy="37233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19882" y="4492532"/>
              <a:ext cx="15953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② </a:t>
              </a:r>
              <a:r>
                <a:rPr lang="ko-KR" altLang="en-US" sz="1400" dirty="0" smtClean="0">
                  <a:solidFill>
                    <a:srgbClr val="FF0000"/>
                  </a:solidFill>
                  <a:ea typeface="태 나무" panose="02030603000101010101" pitchFamily="18" charset="-127"/>
                </a:rPr>
                <a:t>작성내용 확인</a:t>
              </a:r>
              <a:endParaRPr lang="en-US" sz="1400" dirty="0">
                <a:solidFill>
                  <a:srgbClr val="FF0000"/>
                </a:solidFill>
                <a:ea typeface="태 나무" panose="02030603000101010101" pitchFamily="18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7521280" y="6369035"/>
            <a:ext cx="922564" cy="37233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18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를 이용한 협업 </a:t>
            </a:r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서경대학교 컴퓨터과학과 전공역량강화프로그램</a:t>
            </a:r>
            <a:r>
              <a:rPr lang="en-US" altLang="ko-KR" smtClean="0"/>
              <a:t>-</a:t>
            </a:r>
            <a:r>
              <a:rPr lang="ko-KR" altLang="en-US" smtClean="0"/>
              <a:t>전공심화학습 </a:t>
            </a:r>
            <a:r>
              <a:rPr lang="en-US" altLang="ko-KR" sz="1200" b="1" smtClean="0">
                <a:latin typeface="Comic Sans MS" panose="030F0702030302020204" pitchFamily="66" charset="0"/>
              </a:rPr>
              <a:t>: Open source &amp; GitHub</a:t>
            </a:r>
            <a:r>
              <a:rPr lang="ko-KR" altLang="en-US" sz="1200" b="1" smtClean="0">
                <a:latin typeface="Comic Sans MS" panose="030F0702030302020204" pitchFamily="66" charset="0"/>
              </a:rPr>
              <a:t> </a:t>
            </a:r>
            <a:r>
              <a:rPr lang="ko-KR" altLang="en-US" smtClean="0"/>
              <a:t>이지영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28600" y="940505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indent="-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809625" indent="-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162050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이슈를 이용한 협업</a:t>
            </a:r>
            <a:endParaRPr kumimoji="0" lang="en-US" altLang="ko-KR" dirty="0"/>
          </a:p>
          <a:p>
            <a:pPr lvl="1"/>
            <a:r>
              <a:rPr kumimoji="0" lang="en-US" dirty="0" smtClean="0"/>
              <a:t>Owner</a:t>
            </a:r>
            <a:r>
              <a:rPr kumimoji="0" lang="ko-KR" altLang="en-US" dirty="0" smtClean="0"/>
              <a:t>와 다른 사용자 간 이슈 커뮤니케이션 진행</a:t>
            </a:r>
            <a:endParaRPr kumimoji="0" lang="en-US" dirty="0"/>
          </a:p>
        </p:txBody>
      </p:sp>
      <p:pic>
        <p:nvPicPr>
          <p:cNvPr id="20" name="그림 19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/>
          <a:stretch/>
        </p:blipFill>
        <p:spPr>
          <a:xfrm>
            <a:off x="1705425" y="1745672"/>
            <a:ext cx="7259063" cy="509541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35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를 이용한 협업 </a:t>
            </a:r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서경대학교 컴퓨터과학과 전공역량강화프로그램</a:t>
            </a:r>
            <a:r>
              <a:rPr lang="en-US" altLang="ko-KR" smtClean="0"/>
              <a:t>-</a:t>
            </a:r>
            <a:r>
              <a:rPr lang="ko-KR" altLang="en-US" smtClean="0"/>
              <a:t>전공심화학습 </a:t>
            </a:r>
            <a:r>
              <a:rPr lang="en-US" altLang="ko-KR" sz="1200" b="1" smtClean="0">
                <a:latin typeface="Comic Sans MS" panose="030F0702030302020204" pitchFamily="66" charset="0"/>
              </a:rPr>
              <a:t>: Open source &amp; GitHub</a:t>
            </a:r>
            <a:r>
              <a:rPr lang="ko-KR" altLang="en-US" sz="1200" b="1" smtClean="0">
                <a:latin typeface="Comic Sans MS" panose="030F0702030302020204" pitchFamily="66" charset="0"/>
              </a:rPr>
              <a:t> </a:t>
            </a:r>
            <a:r>
              <a:rPr lang="ko-KR" altLang="en-US" smtClean="0"/>
              <a:t>이지영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28600" y="940505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indent="-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809625" indent="-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162050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smtClean="0"/>
              <a:t>코드 리뷰를 </a:t>
            </a:r>
            <a:r>
              <a:rPr kumimoji="0" lang="ko-KR" altLang="en-US" dirty="0"/>
              <a:t>이용한 </a:t>
            </a:r>
            <a:r>
              <a:rPr kumimoji="0" lang="ko-KR" altLang="en-US" dirty="0" smtClean="0"/>
              <a:t>협업</a:t>
            </a:r>
            <a:endParaRPr kumimoji="0" lang="en-US" altLang="ko-KR" dirty="0" smtClean="0"/>
          </a:p>
          <a:p>
            <a:pPr marL="357187" lvl="1" indent="0">
              <a:buNone/>
            </a:pPr>
            <a:r>
              <a:rPr kumimoji="0" lang="en-US" altLang="ko-KR" dirty="0" smtClean="0"/>
              <a:t>1) </a:t>
            </a:r>
            <a:r>
              <a:rPr kumimoji="0" lang="en-US" altLang="ko-KR" b="1" dirty="0" smtClean="0"/>
              <a:t>Owner</a:t>
            </a:r>
            <a:r>
              <a:rPr kumimoji="0" lang="ko-KR" altLang="en-US" b="1" dirty="0" smtClean="0"/>
              <a:t>의 </a:t>
            </a:r>
            <a:r>
              <a:rPr kumimoji="0" lang="en-US" altLang="ko-KR" b="1" dirty="0" smtClean="0"/>
              <a:t>Commit</a:t>
            </a:r>
            <a:r>
              <a:rPr kumimoji="0" lang="ko-KR" altLang="en-US" b="1" dirty="0" smtClean="0"/>
              <a:t> 목록</a:t>
            </a:r>
            <a:r>
              <a:rPr kumimoji="0" lang="ko-KR" altLang="en-US" dirty="0" smtClean="0"/>
              <a:t>에서</a:t>
            </a:r>
            <a:r>
              <a:rPr kumimoji="0" lang="en-US" altLang="ko-KR" dirty="0" smtClean="0"/>
              <a:t> </a:t>
            </a:r>
            <a:r>
              <a:rPr kumimoji="0" lang="ko-KR" altLang="en-US" dirty="0" smtClean="0"/>
              <a:t>코드리뷰 할 항목 선택하기</a:t>
            </a:r>
            <a:endParaRPr kumimoji="0" lang="en-US" altLang="ko-KR" dirty="0"/>
          </a:p>
        </p:txBody>
      </p:sp>
      <p:pic>
        <p:nvPicPr>
          <p:cNvPr id="6" name="내용 개체 틀 4" descr="화면 캡처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" t="45851" r="42263" b="916"/>
          <a:stretch/>
        </p:blipFill>
        <p:spPr>
          <a:xfrm>
            <a:off x="4068874" y="3798005"/>
            <a:ext cx="4967622" cy="3042256"/>
          </a:xfr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직사각형 6"/>
          <p:cNvSpPr/>
          <p:nvPr/>
        </p:nvSpPr>
        <p:spPr>
          <a:xfrm>
            <a:off x="4214338" y="6441043"/>
            <a:ext cx="2808312" cy="37233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2"/>
          <a:stretch/>
        </p:blipFill>
        <p:spPr>
          <a:xfrm>
            <a:off x="0" y="1772816"/>
            <a:ext cx="8492836" cy="315999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직사각형 8"/>
          <p:cNvSpPr/>
          <p:nvPr/>
        </p:nvSpPr>
        <p:spPr>
          <a:xfrm>
            <a:off x="52084" y="2263016"/>
            <a:ext cx="837959" cy="2743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9704" y="3198978"/>
            <a:ext cx="1005840" cy="2743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19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를 이용한 협업 </a:t>
            </a:r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서경대학교 컴퓨터과학과 전공역량강화프로그램</a:t>
            </a:r>
            <a:r>
              <a:rPr lang="en-US" altLang="ko-KR" smtClean="0"/>
              <a:t>-</a:t>
            </a:r>
            <a:r>
              <a:rPr lang="ko-KR" altLang="en-US" smtClean="0"/>
              <a:t>전공심화학습 </a:t>
            </a:r>
            <a:r>
              <a:rPr lang="en-US" altLang="ko-KR" sz="1200" b="1" smtClean="0">
                <a:latin typeface="Comic Sans MS" panose="030F0702030302020204" pitchFamily="66" charset="0"/>
              </a:rPr>
              <a:t>: Open source &amp; GitHub</a:t>
            </a:r>
            <a:r>
              <a:rPr lang="ko-KR" altLang="en-US" sz="1200" b="1" smtClean="0">
                <a:latin typeface="Comic Sans MS" panose="030F0702030302020204" pitchFamily="66" charset="0"/>
              </a:rPr>
              <a:t> </a:t>
            </a:r>
            <a:r>
              <a:rPr lang="ko-KR" altLang="en-US" smtClean="0"/>
              <a:t>이지영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28600" y="940505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indent="-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809625" indent="-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162050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smtClean="0"/>
              <a:t>코드 리뷰를 </a:t>
            </a:r>
            <a:r>
              <a:rPr kumimoji="0" lang="ko-KR" altLang="en-US" dirty="0"/>
              <a:t>이용한 </a:t>
            </a:r>
            <a:r>
              <a:rPr kumimoji="0" lang="ko-KR" altLang="en-US" dirty="0" smtClean="0"/>
              <a:t>협업</a:t>
            </a:r>
            <a:endParaRPr kumimoji="0" lang="en-US" altLang="ko-KR" dirty="0" smtClean="0"/>
          </a:p>
          <a:p>
            <a:pPr marL="357187" lvl="1" indent="0">
              <a:buNone/>
            </a:pPr>
            <a:r>
              <a:rPr kumimoji="0" lang="en-US" altLang="ko-KR" dirty="0" smtClean="0"/>
              <a:t>2) </a:t>
            </a:r>
            <a:r>
              <a:rPr kumimoji="0" lang="ko-KR" altLang="en-US" dirty="0" smtClean="0"/>
              <a:t>상세보기에서 수정할 부분이나 질문을 </a:t>
            </a:r>
            <a:r>
              <a:rPr kumimoji="0" lang="en-US" altLang="ko-KR" dirty="0" smtClean="0"/>
              <a:t>comment</a:t>
            </a:r>
            <a:r>
              <a:rPr kumimoji="0" lang="ko-KR" altLang="en-US" dirty="0" smtClean="0"/>
              <a:t>로 입력하기</a:t>
            </a:r>
            <a:endParaRPr kumimoji="0" lang="en-US" altLang="ko-KR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7" t="28971" r="28674"/>
          <a:stretch/>
        </p:blipFill>
        <p:spPr bwMode="auto">
          <a:xfrm>
            <a:off x="1249108" y="1844674"/>
            <a:ext cx="7499356" cy="49252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001702" y="3816750"/>
            <a:ext cx="365760" cy="2743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57777" y="4234800"/>
            <a:ext cx="7390687" cy="221853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164288" y="6048998"/>
            <a:ext cx="1512168" cy="365760"/>
          </a:xfrm>
          <a:prstGeom prst="rect">
            <a:avLst/>
          </a:prstGeom>
          <a:noFill/>
          <a:ln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03361" y="3475128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①</a:t>
            </a:r>
            <a:r>
              <a:rPr lang="ko-KR" altLang="en-US" sz="1600" dirty="0" smtClean="0">
                <a:solidFill>
                  <a:srgbClr val="FF0000"/>
                </a:solidFill>
                <a:ea typeface="태 나무" panose="02030603000101010101" pitchFamily="18" charset="-127"/>
              </a:rPr>
              <a:t>수정할 부분 클릭</a:t>
            </a:r>
            <a:endParaRPr lang="en-US" sz="1600" dirty="0">
              <a:solidFill>
                <a:srgbClr val="FF0000"/>
              </a:solidFill>
              <a:ea typeface="태 나무" panose="02030603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59832" y="478404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②</a:t>
            </a:r>
            <a:r>
              <a:rPr lang="ko-KR" altLang="en-US" sz="1600" dirty="0" smtClean="0">
                <a:solidFill>
                  <a:srgbClr val="FF0000"/>
                </a:solidFill>
                <a:ea typeface="태 나무" panose="02030603000101010101" pitchFamily="18" charset="-127"/>
              </a:rPr>
              <a:t>내용입력</a:t>
            </a:r>
            <a:endParaRPr lang="en-US" sz="1600" dirty="0">
              <a:solidFill>
                <a:srgbClr val="FF0000"/>
              </a:solidFill>
              <a:ea typeface="태 나무" panose="02030603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23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4"/>
          <a:stretch/>
        </p:blipFill>
        <p:spPr>
          <a:xfrm>
            <a:off x="-2" y="812398"/>
            <a:ext cx="9144000" cy="6055511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3</a:t>
            </a:r>
            <a:r>
              <a:rPr lang="ko-KR" altLang="en-US" sz="4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부</a:t>
            </a:r>
            <a:r>
              <a:rPr lang="en-US" altLang="ko-KR" sz="4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. </a:t>
            </a:r>
            <a:r>
              <a:rPr lang="en-US" altLang="ko-KR" sz="4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GitHub </a:t>
            </a:r>
            <a:r>
              <a:rPr lang="ko-KR" altLang="en-US" sz="4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활용</a:t>
            </a:r>
            <a:endParaRPr lang="en-US" altLang="ko-KR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4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   </a:t>
            </a:r>
            <a:r>
              <a:rPr lang="en-US" altLang="ko-KR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1</a:t>
            </a:r>
            <a:r>
              <a:rPr lang="en-US" altLang="ko-KR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. </a:t>
            </a:r>
            <a:r>
              <a:rPr lang="en-US" altLang="ko-KR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GitHub </a:t>
            </a:r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주요 </a:t>
            </a:r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메뉴</a:t>
            </a:r>
            <a:endParaRPr lang="en-US" altLang="ko-KR" sz="2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733425" lvl="3" indent="0">
              <a:buNone/>
            </a:pPr>
            <a:r>
              <a:rPr lang="en-US" altLang="ko-KR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2. </a:t>
            </a:r>
            <a:r>
              <a:rPr lang="en-US" altLang="ko-KR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GitHub</a:t>
            </a:r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를 이용한 협업</a:t>
            </a:r>
            <a:endParaRPr lang="en-US" altLang="ko-KR" sz="2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컴퓨터과학과</a:t>
            </a: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-</a:t>
            </a: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전공심화프로그램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42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를 이용한 협업 </a:t>
            </a:r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서경대학교 컴퓨터과학과 전공역량강화프로그램</a:t>
            </a:r>
            <a:r>
              <a:rPr lang="en-US" altLang="ko-KR" smtClean="0"/>
              <a:t>-</a:t>
            </a:r>
            <a:r>
              <a:rPr lang="ko-KR" altLang="en-US" smtClean="0"/>
              <a:t>전공심화학습 </a:t>
            </a:r>
            <a:r>
              <a:rPr lang="en-US" altLang="ko-KR" sz="1200" b="1" smtClean="0">
                <a:latin typeface="Comic Sans MS" panose="030F0702030302020204" pitchFamily="66" charset="0"/>
              </a:rPr>
              <a:t>: Open source &amp; GitHub</a:t>
            </a:r>
            <a:r>
              <a:rPr lang="ko-KR" altLang="en-US" sz="1200" b="1" smtClean="0">
                <a:latin typeface="Comic Sans MS" panose="030F0702030302020204" pitchFamily="66" charset="0"/>
              </a:rPr>
              <a:t> </a:t>
            </a:r>
            <a:r>
              <a:rPr lang="ko-KR" altLang="en-US" smtClean="0"/>
              <a:t>이지영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28600" y="940505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indent="-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809625" indent="-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162050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smtClean="0"/>
              <a:t>코드 리뷰를 </a:t>
            </a:r>
            <a:r>
              <a:rPr kumimoji="0" lang="ko-KR" altLang="en-US" dirty="0"/>
              <a:t>이용한 </a:t>
            </a:r>
            <a:endParaRPr kumimoji="0" lang="en-US" altLang="ko-KR" dirty="0" smtClean="0"/>
          </a:p>
          <a:p>
            <a:pPr marL="0" indent="0">
              <a:buNone/>
            </a:pPr>
            <a:r>
              <a:rPr kumimoji="0" lang="ko-KR" altLang="en-US" dirty="0" smtClean="0"/>
              <a:t>협업</a:t>
            </a:r>
            <a:endParaRPr kumimoji="0" lang="en-US" altLang="ko-KR" dirty="0" smtClean="0"/>
          </a:p>
          <a:p>
            <a:pPr lvl="1"/>
            <a:r>
              <a:rPr kumimoji="0" lang="en-US" altLang="ko-KR" dirty="0" smtClean="0"/>
              <a:t>3) </a:t>
            </a:r>
            <a:r>
              <a:rPr kumimoji="0" lang="ko-KR" altLang="en-US" dirty="0" smtClean="0"/>
              <a:t>코드 수정에 대하여 </a:t>
            </a:r>
            <a:endParaRPr kumimoji="0" lang="en-US" altLang="ko-KR" dirty="0" smtClean="0"/>
          </a:p>
          <a:p>
            <a:pPr marL="357187" lvl="1" indent="0">
              <a:buNone/>
            </a:pPr>
            <a:r>
              <a:rPr kumimoji="0" lang="en-US" altLang="ko-KR" b="1" dirty="0" smtClean="0"/>
              <a:t>     Comment</a:t>
            </a:r>
            <a:r>
              <a:rPr kumimoji="0" lang="ko-KR" altLang="en-US" dirty="0" smtClean="0"/>
              <a:t>를 이용한 </a:t>
            </a:r>
            <a:endParaRPr kumimoji="0" lang="en-US" altLang="ko-KR" dirty="0" smtClean="0"/>
          </a:p>
          <a:p>
            <a:pPr marL="357187" lvl="1" indent="0">
              <a:buNone/>
            </a:pPr>
            <a:r>
              <a:rPr kumimoji="0" lang="en-US" altLang="ko-KR" dirty="0"/>
              <a:t> </a:t>
            </a:r>
            <a:r>
              <a:rPr kumimoji="0" lang="en-US" altLang="ko-KR" dirty="0" smtClean="0"/>
              <a:t>    </a:t>
            </a:r>
            <a:r>
              <a:rPr kumimoji="0" lang="ko-KR" altLang="en-US" dirty="0" smtClean="0"/>
              <a:t>커뮤니케이션 </a:t>
            </a:r>
            <a:r>
              <a:rPr kumimoji="0" lang="ko-KR" altLang="en-US" dirty="0"/>
              <a:t>진행</a:t>
            </a:r>
            <a:endParaRPr kumimoji="0" lang="en-US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8"/>
          <a:stretch/>
        </p:blipFill>
        <p:spPr>
          <a:xfrm>
            <a:off x="3812692" y="440262"/>
            <a:ext cx="5223804" cy="63731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612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를 이용한 협업 </a:t>
            </a:r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서경대학교 컴퓨터과학과 전공역량강화프로그램</a:t>
            </a:r>
            <a:r>
              <a:rPr lang="en-US" altLang="ko-KR" smtClean="0"/>
              <a:t>-</a:t>
            </a:r>
            <a:r>
              <a:rPr lang="ko-KR" altLang="en-US" smtClean="0"/>
              <a:t>전공심화학습 </a:t>
            </a:r>
            <a:r>
              <a:rPr lang="en-US" altLang="ko-KR" sz="1200" b="1" smtClean="0">
                <a:latin typeface="Comic Sans MS" panose="030F0702030302020204" pitchFamily="66" charset="0"/>
              </a:rPr>
              <a:t>: Open source &amp; GitHub</a:t>
            </a:r>
            <a:r>
              <a:rPr lang="ko-KR" altLang="en-US" sz="1200" b="1" smtClean="0">
                <a:latin typeface="Comic Sans MS" panose="030F0702030302020204" pitchFamily="66" charset="0"/>
              </a:rPr>
              <a:t> </a:t>
            </a:r>
            <a:r>
              <a:rPr lang="ko-KR" altLang="en-US" smtClean="0"/>
              <a:t>이지영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28600" y="940505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indent="-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809625" indent="-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162050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/>
              <a:t>Open Project</a:t>
            </a:r>
            <a:r>
              <a:rPr kumimoji="0" lang="ko-KR" altLang="en-US" dirty="0" smtClean="0"/>
              <a:t> 참여 방법</a:t>
            </a:r>
            <a:endParaRPr kumimoji="0" lang="en-US" altLang="ko-KR" dirty="0" smtClean="0"/>
          </a:p>
          <a:p>
            <a:pPr marL="814387" lvl="1" indent="-457200">
              <a:lnSpc>
                <a:spcPct val="150000"/>
              </a:lnSpc>
              <a:buFont typeface="+mj-lt"/>
              <a:buAutoNum type="arabicParenR"/>
            </a:pPr>
            <a:r>
              <a:rPr kumimoji="0" lang="ko-KR" altLang="en-US" dirty="0" smtClean="0"/>
              <a:t>관심 있는 프로젝트 검색</a:t>
            </a:r>
            <a:endParaRPr kumimoji="0" lang="en-US" altLang="ko-KR" dirty="0" smtClean="0"/>
          </a:p>
          <a:p>
            <a:pPr marL="814387" lvl="1" indent="-457200">
              <a:lnSpc>
                <a:spcPct val="150000"/>
              </a:lnSpc>
              <a:buFont typeface="+mj-lt"/>
              <a:buAutoNum type="arabicParenR"/>
            </a:pPr>
            <a:r>
              <a:rPr kumimoji="0" lang="ko-KR" altLang="en-US" dirty="0" smtClean="0"/>
              <a:t>검색결과 </a:t>
            </a:r>
            <a:r>
              <a:rPr kumimoji="0" lang="en-US" altLang="ko-KR" dirty="0" smtClean="0"/>
              <a:t>Repository</a:t>
            </a:r>
            <a:r>
              <a:rPr kumimoji="0" lang="ko-KR" altLang="en-US" dirty="0" smtClean="0"/>
              <a:t>에서 </a:t>
            </a:r>
            <a:r>
              <a:rPr kumimoji="0" lang="en-US" altLang="ko-KR" b="1" dirty="0" smtClean="0"/>
              <a:t>Watching</a:t>
            </a:r>
            <a:r>
              <a:rPr kumimoji="0" lang="en-US" altLang="ko-KR" dirty="0" smtClean="0"/>
              <a:t> </a:t>
            </a:r>
            <a:r>
              <a:rPr kumimoji="0" lang="ko-KR" altLang="en-US" dirty="0" smtClean="0"/>
              <a:t>설정하여</a:t>
            </a:r>
            <a:r>
              <a:rPr kumimoji="0" lang="en-US" altLang="ko-KR" dirty="0"/>
              <a:t> </a:t>
            </a:r>
            <a:r>
              <a:rPr kumimoji="0" lang="ko-KR" altLang="en-US" dirty="0" smtClean="0"/>
              <a:t>진행사항 </a:t>
            </a:r>
            <a:r>
              <a:rPr kumimoji="0" lang="en-US" altLang="ko-KR" dirty="0" smtClean="0"/>
              <a:t>following.</a:t>
            </a:r>
          </a:p>
          <a:p>
            <a:pPr marL="814387" lvl="1" indent="-457200">
              <a:lnSpc>
                <a:spcPct val="150000"/>
              </a:lnSpc>
              <a:buFont typeface="+mj-lt"/>
              <a:buAutoNum type="arabicParenR"/>
            </a:pPr>
            <a:r>
              <a:rPr kumimoji="0" lang="ko-KR" altLang="en-US" b="1" dirty="0" smtClean="0"/>
              <a:t>이슈와</a:t>
            </a:r>
            <a:r>
              <a:rPr kumimoji="0" lang="en-US" altLang="ko-KR" b="1" dirty="0" smtClean="0"/>
              <a:t> comment</a:t>
            </a:r>
            <a:r>
              <a:rPr kumimoji="0" lang="ko-KR" altLang="en-US" b="1" dirty="0" smtClean="0"/>
              <a:t>로 적극</a:t>
            </a:r>
            <a:r>
              <a:rPr kumimoji="0" lang="en-US" altLang="ko-KR" b="1" dirty="0" smtClean="0"/>
              <a:t> </a:t>
            </a:r>
            <a:r>
              <a:rPr kumimoji="0" lang="ko-KR" altLang="en-US" b="1" dirty="0" smtClean="0"/>
              <a:t>참여하기</a:t>
            </a:r>
            <a:r>
              <a:rPr kumimoji="0" lang="en-US" altLang="ko-KR" b="1" dirty="0" smtClean="0"/>
              <a:t>!!</a:t>
            </a:r>
          </a:p>
          <a:p>
            <a:pPr marL="814387" lvl="1" indent="-457200">
              <a:lnSpc>
                <a:spcPct val="150000"/>
              </a:lnSpc>
              <a:buFont typeface="+mj-lt"/>
              <a:buAutoNum type="arabicParenR"/>
            </a:pPr>
            <a:r>
              <a:rPr kumimoji="0" lang="en-US" altLang="ko-KR" dirty="0" smtClean="0"/>
              <a:t>Repository</a:t>
            </a:r>
            <a:r>
              <a:rPr kumimoji="0" lang="ko-KR" altLang="en-US" dirty="0" smtClean="0"/>
              <a:t>를 </a:t>
            </a:r>
            <a:r>
              <a:rPr kumimoji="0" lang="en-US" altLang="ko-KR" dirty="0" smtClean="0"/>
              <a:t>fork</a:t>
            </a:r>
            <a:r>
              <a:rPr kumimoji="0" lang="ko-KR" altLang="en-US" dirty="0" smtClean="0"/>
              <a:t>하여 소스 분석 </a:t>
            </a:r>
            <a:r>
              <a:rPr kumimoji="0" lang="en-US" altLang="ko-KR" dirty="0" smtClean="0"/>
              <a:t>&amp; </a:t>
            </a:r>
            <a:r>
              <a:rPr kumimoji="0" lang="ko-KR" altLang="en-US" dirty="0" smtClean="0"/>
              <a:t>공부하여</a:t>
            </a:r>
            <a:r>
              <a:rPr kumimoji="0" lang="en-US" altLang="ko-KR" dirty="0" smtClean="0"/>
              <a:t>, </a:t>
            </a:r>
            <a:r>
              <a:rPr kumimoji="0" lang="ko-KR" altLang="en-US" dirty="0" smtClean="0"/>
              <a:t>소스 수정하고 </a:t>
            </a:r>
            <a:r>
              <a:rPr kumimoji="0" lang="en-US" altLang="ko-KR" dirty="0" smtClean="0"/>
              <a:t>Pull Request </a:t>
            </a:r>
            <a:r>
              <a:rPr kumimoji="0" lang="ko-KR" altLang="en-US" dirty="0" smtClean="0"/>
              <a:t>요청하여 </a:t>
            </a:r>
            <a:r>
              <a:rPr kumimoji="0" lang="en-US" altLang="ko-KR" b="1" dirty="0" smtClean="0"/>
              <a:t>Contributor </a:t>
            </a:r>
            <a:r>
              <a:rPr kumimoji="0" lang="ko-KR" altLang="en-US" b="1" dirty="0" smtClean="0"/>
              <a:t>되기</a:t>
            </a:r>
            <a:r>
              <a:rPr kumimoji="0" lang="en-US" altLang="ko-KR" b="1" dirty="0" smtClean="0"/>
              <a:t>!!!!</a:t>
            </a:r>
          </a:p>
          <a:p>
            <a:pPr marL="814387" lvl="1" indent="-457200">
              <a:lnSpc>
                <a:spcPct val="150000"/>
              </a:lnSpc>
              <a:buFont typeface="+mj-lt"/>
              <a:buAutoNum type="arabicParenR"/>
            </a:pPr>
            <a:r>
              <a:rPr kumimoji="0" lang="en-US" altLang="ko-KR" b="1" dirty="0" smtClean="0"/>
              <a:t>GitHub</a:t>
            </a:r>
            <a:r>
              <a:rPr kumimoji="0" lang="ko-KR" altLang="en-US" b="1" dirty="0" smtClean="0"/>
              <a:t>를 활용하여 경력관리하기</a:t>
            </a:r>
            <a:r>
              <a:rPr kumimoji="0" lang="en-US" altLang="ko-KR" b="1" dirty="0" smtClean="0"/>
              <a:t>!!</a:t>
            </a:r>
            <a:endParaRPr kumimoji="0" lang="en-US" altLang="ko-KR" b="1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6" r="16140"/>
          <a:stretch/>
        </p:blipFill>
        <p:spPr>
          <a:xfrm>
            <a:off x="4251262" y="4797152"/>
            <a:ext cx="4785234" cy="201622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26"/>
          <a:stretch/>
        </p:blipFill>
        <p:spPr>
          <a:xfrm>
            <a:off x="251520" y="4495962"/>
            <a:ext cx="3932382" cy="23174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974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4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altLang="ko-KR" dirty="0" smtClean="0">
                <a:solidFill>
                  <a:srgbClr val="004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 </a:t>
            </a:r>
            <a:r>
              <a:rPr lang="ko-KR" altLang="en-US" dirty="0" smtClean="0">
                <a:solidFill>
                  <a:srgbClr val="004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활용</a:t>
            </a:r>
            <a:endParaRPr lang="ko-KR" altLang="en-US" dirty="0">
              <a:solidFill>
                <a:srgbClr val="0048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 </a:t>
            </a:r>
            <a:r>
              <a:rPr lang="ko-KR" altLang="en-US" dirty="0" smtClean="0"/>
              <a:t>흐름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b="1" dirty="0" smtClean="0"/>
              <a:t>jQuery </a:t>
            </a:r>
            <a:r>
              <a:rPr lang="en-US" dirty="0" smtClean="0"/>
              <a:t>repository </a:t>
            </a:r>
            <a:r>
              <a:rPr lang="ko-KR" altLang="en-US" dirty="0" smtClean="0"/>
              <a:t>사용</a:t>
            </a:r>
            <a:r>
              <a:rPr lang="en-US" dirty="0" smtClean="0"/>
              <a:t> </a:t>
            </a:r>
            <a:r>
              <a:rPr lang="ko-KR" altLang="en-US" dirty="0"/>
              <a:t>예</a:t>
            </a:r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z="1400" smtClean="0">
                <a:latin typeface="휴먼중간팸체" panose="02010504000101010101" pitchFamily="2" charset="-127"/>
                <a:ea typeface="휴먼중간팸체" panose="02010504000101010101" pitchFamily="2" charset="-127"/>
              </a:rPr>
              <a:t>서경대학교 컴퓨터과학과 전공역량강화프로그램</a:t>
            </a:r>
            <a:r>
              <a:rPr lang="en-US" altLang="ko-KR" sz="1400" smtClean="0">
                <a:latin typeface="휴먼중간팸체" panose="02010504000101010101" pitchFamily="2" charset="-127"/>
                <a:ea typeface="휴먼중간팸체" panose="02010504000101010101" pitchFamily="2" charset="-127"/>
              </a:rPr>
              <a:t>-</a:t>
            </a:r>
            <a:r>
              <a:rPr lang="ko-KR" altLang="en-US" sz="1400" smtClean="0">
                <a:latin typeface="휴먼중간팸체" panose="02010504000101010101" pitchFamily="2" charset="-127"/>
                <a:ea typeface="휴먼중간팸체" panose="02010504000101010101" pitchFamily="2" charset="-127"/>
              </a:rPr>
              <a:t>전공심화학습 </a:t>
            </a:r>
            <a:r>
              <a:rPr lang="en-US" altLang="ko-KR" sz="1400" smtClean="0">
                <a:latin typeface="휴먼중간팸체" panose="02010504000101010101" pitchFamily="2" charset="-127"/>
                <a:ea typeface="휴먼중간팸체" panose="02010504000101010101" pitchFamily="2" charset="-127"/>
              </a:rPr>
              <a:t>: Open source &amp; GitHub </a:t>
            </a:r>
            <a:r>
              <a:rPr lang="ko-KR" altLang="en-US" sz="1400" smtClean="0">
                <a:latin typeface="휴먼중간팸체" panose="02010504000101010101" pitchFamily="2" charset="-127"/>
                <a:ea typeface="휴먼중간팸체" panose="02010504000101010101" pitchFamily="2" charset="-127"/>
              </a:rPr>
              <a:t>이지영</a:t>
            </a:r>
            <a:endParaRPr lang="ko-KR" altLang="en-US" sz="1400" dirty="0">
              <a:latin typeface="휴먼중간팸체" panose="02010504000101010101" pitchFamily="2" charset="-127"/>
              <a:ea typeface="휴먼중간팸체" panose="02010504000101010101" pitchFamily="2" charset="-127"/>
            </a:endParaRPr>
          </a:p>
        </p:txBody>
      </p:sp>
      <p:pic>
        <p:nvPicPr>
          <p:cNvPr id="15" name="그림 1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16832"/>
            <a:ext cx="5913025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5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4800"/>
                </a:solidFill>
              </a:rPr>
              <a:t>1. GitHub </a:t>
            </a:r>
            <a:r>
              <a:rPr lang="ko-KR" altLang="en-US" dirty="0">
                <a:solidFill>
                  <a:srgbClr val="004800"/>
                </a:solidFill>
              </a:rPr>
              <a:t>활용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 </a:t>
            </a:r>
            <a:r>
              <a:rPr lang="ko-KR" altLang="en-US" dirty="0" smtClean="0"/>
              <a:t>주요 메뉴 </a:t>
            </a:r>
            <a:r>
              <a:rPr lang="en-US" altLang="ko-KR" dirty="0" smtClean="0"/>
              <a:t>:  repository </a:t>
            </a:r>
            <a:r>
              <a:rPr lang="ko-KR" altLang="en-US" dirty="0" smtClean="0"/>
              <a:t>만들기</a:t>
            </a:r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서경대학교 컴퓨터과학과 전공역량강화프로그램</a:t>
            </a:r>
            <a:r>
              <a:rPr lang="en-US" altLang="ko-KR" smtClean="0"/>
              <a:t>-</a:t>
            </a:r>
            <a:r>
              <a:rPr lang="ko-KR" altLang="en-US" smtClean="0"/>
              <a:t>전공심화학습 </a:t>
            </a:r>
            <a:r>
              <a:rPr lang="en-US" altLang="ko-KR" sz="1200" b="1" smtClean="0">
                <a:latin typeface="Comic Sans MS" panose="030F0702030302020204" pitchFamily="66" charset="0"/>
              </a:rPr>
              <a:t>: Open source &amp; GitHub</a:t>
            </a:r>
            <a:r>
              <a:rPr lang="ko-KR" altLang="en-US" sz="1200" b="1" smtClean="0">
                <a:latin typeface="Comic Sans MS" panose="030F0702030302020204" pitchFamily="66" charset="0"/>
              </a:rPr>
              <a:t> </a:t>
            </a:r>
            <a:r>
              <a:rPr lang="ko-KR" altLang="en-US" smtClean="0"/>
              <a:t>이지영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7" t="7778"/>
          <a:stretch/>
        </p:blipFill>
        <p:spPr bwMode="auto">
          <a:xfrm>
            <a:off x="94057" y="1412776"/>
            <a:ext cx="9033771" cy="508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724128" y="1316182"/>
            <a:ext cx="1656184" cy="74466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46377" y="6025582"/>
            <a:ext cx="936104" cy="37233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43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4800"/>
                </a:solidFill>
              </a:rPr>
              <a:t>1. GitHub </a:t>
            </a:r>
            <a:r>
              <a:rPr lang="ko-KR" altLang="en-US" dirty="0">
                <a:solidFill>
                  <a:srgbClr val="004800"/>
                </a:solidFill>
              </a:rPr>
              <a:t>활용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 </a:t>
            </a:r>
            <a:r>
              <a:rPr lang="ko-KR" altLang="en-US" dirty="0" smtClean="0"/>
              <a:t>주요 메뉴</a:t>
            </a:r>
            <a:endParaRPr lang="en-US" altLang="ko-KR" dirty="0" smtClean="0"/>
          </a:p>
          <a:p>
            <a:pPr marL="357187" lvl="1" indent="0">
              <a:buNone/>
            </a:pPr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서경대학교 컴퓨터과학과 전공역량강화프로그램</a:t>
            </a:r>
            <a:r>
              <a:rPr lang="en-US" altLang="ko-KR" smtClean="0"/>
              <a:t>-</a:t>
            </a:r>
            <a:r>
              <a:rPr lang="ko-KR" altLang="en-US" smtClean="0"/>
              <a:t>전공심화학습 </a:t>
            </a:r>
            <a:r>
              <a:rPr lang="en-US" altLang="ko-KR" sz="1200" b="1" smtClean="0">
                <a:latin typeface="Comic Sans MS" panose="030F0702030302020204" pitchFamily="66" charset="0"/>
              </a:rPr>
              <a:t>: Open source &amp; GitHub</a:t>
            </a:r>
            <a:r>
              <a:rPr lang="ko-KR" altLang="en-US" sz="1200" b="1" smtClean="0">
                <a:latin typeface="Comic Sans MS" panose="030F0702030302020204" pitchFamily="66" charset="0"/>
              </a:rPr>
              <a:t> </a:t>
            </a:r>
            <a:r>
              <a:rPr lang="ko-KR" altLang="en-US" smtClean="0"/>
              <a:t>이지영</a:t>
            </a:r>
            <a:endParaRPr lang="ko-KR" altLang="en-US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5625"/>
            <a:ext cx="9144000" cy="394771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298873" y="3084377"/>
            <a:ext cx="781921" cy="37233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8" name="설명선 2 7"/>
          <p:cNvSpPr/>
          <p:nvPr/>
        </p:nvSpPr>
        <p:spPr>
          <a:xfrm>
            <a:off x="7956376" y="1124744"/>
            <a:ext cx="1110563" cy="432048"/>
          </a:xfrm>
          <a:prstGeom prst="borderCallout2">
            <a:avLst>
              <a:gd name="adj1" fmla="val 95711"/>
              <a:gd name="adj2" fmla="val 81972"/>
              <a:gd name="adj3" fmla="val 180689"/>
              <a:gd name="adj4" fmla="val 82376"/>
              <a:gd name="adj5" fmla="val 447601"/>
              <a:gd name="adj6" fmla="val 7189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repository </a:t>
            </a:r>
            <a:r>
              <a:rPr lang="ko-KR" altLang="en-US" sz="1400" dirty="0" smtClean="0">
                <a:solidFill>
                  <a:schemeClr val="tx1"/>
                </a:solidFill>
              </a:rPr>
              <a:t>복사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61718" y="2552611"/>
            <a:ext cx="822960" cy="37233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2" name="설명선 2 11"/>
          <p:cNvSpPr/>
          <p:nvPr/>
        </p:nvSpPr>
        <p:spPr>
          <a:xfrm>
            <a:off x="2987824" y="390809"/>
            <a:ext cx="3312368" cy="576064"/>
          </a:xfrm>
          <a:prstGeom prst="borderCallout2">
            <a:avLst>
              <a:gd name="adj1" fmla="val 98116"/>
              <a:gd name="adj2" fmla="val 12411"/>
              <a:gd name="adj3" fmla="val 238409"/>
              <a:gd name="adj4" fmla="val -135"/>
              <a:gd name="adj5" fmla="val 385872"/>
              <a:gd name="adj6" fmla="val 1522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Fork</a:t>
            </a:r>
            <a:r>
              <a:rPr lang="ko-KR" altLang="en-US" sz="1400" dirty="0" smtClean="0">
                <a:solidFill>
                  <a:schemeClr val="tx1"/>
                </a:solidFill>
              </a:rPr>
              <a:t>한 저장소를 수정한 후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다시 원본 저장소에 병합해달라고 요청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설명선 2 12"/>
          <p:cNvSpPr/>
          <p:nvPr/>
        </p:nvSpPr>
        <p:spPr>
          <a:xfrm>
            <a:off x="4283968" y="1819672"/>
            <a:ext cx="1182571" cy="457200"/>
          </a:xfrm>
          <a:prstGeom prst="borderCallout2">
            <a:avLst>
              <a:gd name="adj1" fmla="val 95711"/>
              <a:gd name="adj2" fmla="val 81972"/>
              <a:gd name="adj3" fmla="val 144325"/>
              <a:gd name="adj4" fmla="val 102293"/>
              <a:gd name="adj5" fmla="val 181899"/>
              <a:gd name="adj6" fmla="val 11992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repository</a:t>
            </a:r>
            <a:r>
              <a:rPr lang="ko-KR" altLang="en-US" sz="1400" dirty="0" smtClean="0">
                <a:solidFill>
                  <a:schemeClr val="tx1"/>
                </a:solidFill>
              </a:rPr>
              <a:t> 검색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93013" y="2564904"/>
            <a:ext cx="707180" cy="37233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711" y="2470990"/>
            <a:ext cx="390960" cy="46624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6" name="설명선 2 15"/>
          <p:cNvSpPr/>
          <p:nvPr/>
        </p:nvSpPr>
        <p:spPr>
          <a:xfrm>
            <a:off x="27711" y="1340768"/>
            <a:ext cx="1303929" cy="736848"/>
          </a:xfrm>
          <a:prstGeom prst="borderCallout2">
            <a:avLst>
              <a:gd name="adj1" fmla="val 99472"/>
              <a:gd name="adj2" fmla="val 12850"/>
              <a:gd name="adj3" fmla="val 124282"/>
              <a:gd name="adj4" fmla="val 9739"/>
              <a:gd name="adj5" fmla="val 149879"/>
              <a:gd name="adj6" fmla="val 1140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자기 </a:t>
            </a:r>
            <a:r>
              <a:rPr lang="en-US" altLang="ko-KR" sz="1400" dirty="0" smtClean="0">
                <a:solidFill>
                  <a:schemeClr val="tx1"/>
                </a:solidFill>
              </a:rPr>
              <a:t>GitHub </a:t>
            </a:r>
            <a:r>
              <a:rPr lang="ko-KR" altLang="en-US" sz="1400" dirty="0" smtClean="0">
                <a:solidFill>
                  <a:schemeClr val="tx1"/>
                </a:solidFill>
              </a:rPr>
              <a:t>시작화면으로 돌아가기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5985" y="3168677"/>
            <a:ext cx="457200" cy="2743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72225" y="3154822"/>
            <a:ext cx="640080" cy="2743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endCxn id="17" idx="0"/>
          </p:cNvCxnSpPr>
          <p:nvPr/>
        </p:nvCxnSpPr>
        <p:spPr>
          <a:xfrm flipH="1">
            <a:off x="534585" y="2348880"/>
            <a:ext cx="228600" cy="8197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1603341" y="3284984"/>
            <a:ext cx="29324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5536" y="2055293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Comic Sans MS" panose="030F0702030302020204" pitchFamily="66" charset="0"/>
                <a:ea typeface="태 나무" panose="02030603000101010101" pitchFamily="18" charset="-127"/>
              </a:rPr>
              <a:t>Repository owner</a:t>
            </a:r>
            <a:r>
              <a:rPr lang="ko-KR" altLang="en-US" sz="1200" dirty="0" smtClean="0">
                <a:solidFill>
                  <a:srgbClr val="FF0000"/>
                </a:solidFill>
                <a:latin typeface="Comic Sans MS" panose="030F0702030302020204" pitchFamily="66" charset="0"/>
                <a:ea typeface="태 나무" panose="02030603000101010101" pitchFamily="18" charset="-127"/>
              </a:rPr>
              <a:t>의 </a:t>
            </a:r>
            <a:endParaRPr lang="en-US" altLang="ko-KR" sz="1200" dirty="0" smtClean="0">
              <a:solidFill>
                <a:srgbClr val="FF0000"/>
              </a:solidFill>
              <a:latin typeface="Comic Sans MS" panose="030F0702030302020204" pitchFamily="66" charset="0"/>
              <a:ea typeface="태 나무" panose="02030603000101010101" pitchFamily="18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Comic Sans MS" panose="030F0702030302020204" pitchFamily="66" charset="0"/>
                <a:ea typeface="태 나무" panose="02030603000101010101" pitchFamily="18" charset="-127"/>
              </a:rPr>
              <a:t>Username</a:t>
            </a:r>
            <a:endParaRPr lang="en-US" sz="1200" dirty="0">
              <a:solidFill>
                <a:srgbClr val="FF0000"/>
              </a:solidFill>
              <a:latin typeface="Comic Sans MS" panose="030F0702030302020204" pitchFamily="66" charset="0"/>
              <a:ea typeface="태 나무" panose="02030603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72491" y="3107703"/>
            <a:ext cx="1284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Comic Sans MS" panose="030F0702030302020204" pitchFamily="66" charset="0"/>
                <a:ea typeface="태 나무" panose="02030603000101010101" pitchFamily="18" charset="-127"/>
              </a:rPr>
              <a:t>repository </a:t>
            </a:r>
            <a:r>
              <a:rPr lang="ko-KR" altLang="en-US" sz="1200" dirty="0" smtClean="0">
                <a:solidFill>
                  <a:srgbClr val="FF0000"/>
                </a:solidFill>
                <a:latin typeface="Comic Sans MS" panose="030F0702030302020204" pitchFamily="66" charset="0"/>
                <a:ea typeface="태 나무" panose="02030603000101010101" pitchFamily="18" charset="-127"/>
              </a:rPr>
              <a:t>이름</a:t>
            </a:r>
            <a:endParaRPr lang="en-US" sz="1200" dirty="0">
              <a:solidFill>
                <a:srgbClr val="FF0000"/>
              </a:solidFill>
              <a:latin typeface="Comic Sans MS" panose="030F0702030302020204" pitchFamily="66" charset="0"/>
              <a:ea typeface="태 나무" panose="02030603000101010101" pitchFamily="18" charset="-127"/>
            </a:endParaRPr>
          </a:p>
        </p:txBody>
      </p:sp>
      <p:sp>
        <p:nvSpPr>
          <p:cNvPr id="27" name="설명선 2 26"/>
          <p:cNvSpPr/>
          <p:nvPr/>
        </p:nvSpPr>
        <p:spPr>
          <a:xfrm>
            <a:off x="4067944" y="1124744"/>
            <a:ext cx="1656184" cy="457200"/>
          </a:xfrm>
          <a:prstGeom prst="borderCallout2">
            <a:avLst>
              <a:gd name="adj1" fmla="val 95711"/>
              <a:gd name="adj2" fmla="val 81972"/>
              <a:gd name="adj3" fmla="val 274628"/>
              <a:gd name="adj4" fmla="val 140774"/>
              <a:gd name="adj5" fmla="val 439475"/>
              <a:gd name="adj6" fmla="val 15757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Repository</a:t>
            </a:r>
            <a:r>
              <a:rPr lang="ko-KR" altLang="en-US" sz="1400" dirty="0" smtClean="0">
                <a:solidFill>
                  <a:schemeClr val="tx1"/>
                </a:solidFill>
              </a:rPr>
              <a:t>의 활동내역 알림 신청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41084" y="3128675"/>
            <a:ext cx="822960" cy="37233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30483" y="4794419"/>
            <a:ext cx="822960" cy="274320"/>
          </a:xfrm>
          <a:prstGeom prst="rect">
            <a:avLst/>
          </a:prstGeom>
          <a:noFill/>
          <a:ln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0" name="설명선 2 29"/>
          <p:cNvSpPr/>
          <p:nvPr/>
        </p:nvSpPr>
        <p:spPr>
          <a:xfrm>
            <a:off x="3965492" y="4051920"/>
            <a:ext cx="1280160" cy="457200"/>
          </a:xfrm>
          <a:prstGeom prst="borderCallout2">
            <a:avLst>
              <a:gd name="adj1" fmla="val 95711"/>
              <a:gd name="adj2" fmla="val 81972"/>
              <a:gd name="adj3" fmla="val 144325"/>
              <a:gd name="adj4" fmla="val 102293"/>
              <a:gd name="adj5" fmla="val 181899"/>
              <a:gd name="adj6" fmla="val 119928"/>
            </a:avLst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tag(</a:t>
            </a:r>
            <a:r>
              <a:rPr lang="ko-KR" altLang="en-US" sz="1400" dirty="0" smtClean="0">
                <a:solidFill>
                  <a:schemeClr val="tx1"/>
                </a:solidFill>
              </a:rPr>
              <a:t>버전표시</a:t>
            </a:r>
            <a:r>
              <a:rPr lang="en-US" altLang="ko-KR" sz="1400" dirty="0" smtClean="0">
                <a:solidFill>
                  <a:schemeClr val="tx1"/>
                </a:solidFill>
              </a:rPr>
              <a:t>) </a:t>
            </a:r>
            <a:r>
              <a:rPr lang="ko-KR" altLang="en-US" sz="1400" dirty="0" smtClean="0">
                <a:solidFill>
                  <a:schemeClr val="tx1"/>
                </a:solidFill>
              </a:rPr>
              <a:t>개수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93455" y="4810864"/>
            <a:ext cx="1018201" cy="274320"/>
          </a:xfrm>
          <a:prstGeom prst="rect">
            <a:avLst/>
          </a:prstGeom>
          <a:noFill/>
          <a:ln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2" name="설명선 2 31"/>
          <p:cNvSpPr/>
          <p:nvPr/>
        </p:nvSpPr>
        <p:spPr>
          <a:xfrm>
            <a:off x="6300192" y="4068365"/>
            <a:ext cx="1920240" cy="457200"/>
          </a:xfrm>
          <a:prstGeom prst="borderCallout2">
            <a:avLst>
              <a:gd name="adj1" fmla="val 98741"/>
              <a:gd name="adj2" fmla="val 58884"/>
              <a:gd name="adj3" fmla="val 129173"/>
              <a:gd name="adj4" fmla="val 70459"/>
              <a:gd name="adj5" fmla="val 172808"/>
              <a:gd name="adj6" fmla="val 69146"/>
            </a:avLst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Pull Request</a:t>
            </a:r>
            <a:r>
              <a:rPr lang="ko-KR" altLang="en-US" sz="1400" dirty="0" smtClean="0">
                <a:solidFill>
                  <a:schemeClr val="tx1"/>
                </a:solidFill>
              </a:rPr>
              <a:t>가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받아들여진 사용자 수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15034" y="4148937"/>
            <a:ext cx="365760" cy="274320"/>
          </a:xfrm>
          <a:prstGeom prst="rect">
            <a:avLst/>
          </a:prstGeom>
          <a:noFill/>
          <a:ln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8790029" y="3938490"/>
            <a:ext cx="0" cy="27432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884368" y="3573016"/>
            <a:ext cx="1188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00CC"/>
                </a:solidFill>
                <a:latin typeface="Comic Sans MS" panose="030F0702030302020204" pitchFamily="66" charset="0"/>
                <a:ea typeface="태 나무" panose="02030603000101010101" pitchFamily="18" charset="-127"/>
              </a:rPr>
              <a:t>Repository</a:t>
            </a:r>
            <a:r>
              <a:rPr lang="ko-KR" altLang="en-US" sz="1200" dirty="0" smtClean="0">
                <a:solidFill>
                  <a:srgbClr val="0000CC"/>
                </a:solidFill>
                <a:latin typeface="Comic Sans MS" panose="030F0702030302020204" pitchFamily="66" charset="0"/>
                <a:ea typeface="태 나무" panose="02030603000101010101" pitchFamily="18" charset="-127"/>
              </a:rPr>
              <a:t>의</a:t>
            </a:r>
            <a:r>
              <a:rPr lang="en-US" altLang="ko-KR" sz="1200" dirty="0" smtClean="0">
                <a:solidFill>
                  <a:srgbClr val="0000CC"/>
                </a:solidFill>
                <a:latin typeface="Comic Sans MS" panose="030F0702030302020204" pitchFamily="66" charset="0"/>
                <a:ea typeface="태 나무" panose="02030603000101010101" pitchFamily="18" charset="-127"/>
              </a:rPr>
              <a:t> </a:t>
            </a:r>
          </a:p>
          <a:p>
            <a:r>
              <a:rPr lang="en-US" altLang="ko-KR" sz="1200" dirty="0" smtClean="0">
                <a:solidFill>
                  <a:srgbClr val="0000CC"/>
                </a:solidFill>
                <a:latin typeface="Comic Sans MS" panose="030F0702030302020204" pitchFamily="66" charset="0"/>
                <a:ea typeface="태 나무" panose="02030603000101010101" pitchFamily="18" charset="-127"/>
              </a:rPr>
              <a:t>description </a:t>
            </a:r>
            <a:r>
              <a:rPr lang="ko-KR" altLang="en-US" sz="1200" dirty="0" smtClean="0">
                <a:solidFill>
                  <a:srgbClr val="0000CC"/>
                </a:solidFill>
                <a:latin typeface="Comic Sans MS" panose="030F0702030302020204" pitchFamily="66" charset="0"/>
                <a:ea typeface="태 나무" panose="02030603000101010101" pitchFamily="18" charset="-127"/>
              </a:rPr>
              <a:t>입력</a:t>
            </a:r>
            <a:endParaRPr lang="en-US" sz="1200" dirty="0">
              <a:solidFill>
                <a:srgbClr val="0000CC"/>
              </a:solidFill>
              <a:latin typeface="Comic Sans MS" panose="030F0702030302020204" pitchFamily="66" charset="0"/>
              <a:ea typeface="태 나무" panose="0203060300010101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3367" y="3645024"/>
            <a:ext cx="548640" cy="274320"/>
          </a:xfrm>
          <a:prstGeom prst="rect">
            <a:avLst/>
          </a:prstGeom>
          <a:noFill/>
          <a:ln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908" y="4047455"/>
            <a:ext cx="166263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00CC"/>
                </a:solidFill>
                <a:latin typeface="Comic Sans MS" panose="030F0702030302020204" pitchFamily="66" charset="0"/>
                <a:ea typeface="태 나무" panose="02030603000101010101" pitchFamily="18" charset="-127"/>
              </a:rPr>
              <a:t>Repository</a:t>
            </a:r>
            <a:r>
              <a:rPr lang="ko-KR" altLang="en-US" sz="1200" dirty="0" smtClean="0">
                <a:solidFill>
                  <a:srgbClr val="0000CC"/>
                </a:solidFill>
                <a:latin typeface="Comic Sans MS" panose="030F0702030302020204" pitchFamily="66" charset="0"/>
                <a:ea typeface="태 나무" panose="02030603000101010101" pitchFamily="18" charset="-127"/>
              </a:rPr>
              <a:t>의</a:t>
            </a:r>
            <a:r>
              <a:rPr lang="en-US" altLang="ko-KR" sz="1200" dirty="0" smtClean="0">
                <a:solidFill>
                  <a:srgbClr val="0000CC"/>
                </a:solidFill>
                <a:latin typeface="Comic Sans MS" panose="030F0702030302020204" pitchFamily="66" charset="0"/>
                <a:ea typeface="태 나무" panose="02030603000101010101" pitchFamily="18" charset="-127"/>
              </a:rPr>
              <a:t> </a:t>
            </a:r>
          </a:p>
          <a:p>
            <a:r>
              <a:rPr lang="ko-KR" altLang="en-US" sz="1200" dirty="0" err="1" smtClean="0">
                <a:solidFill>
                  <a:srgbClr val="0000CC"/>
                </a:solidFill>
                <a:latin typeface="Comic Sans MS" panose="030F0702030302020204" pitchFamily="66" charset="0"/>
                <a:ea typeface="태 나무" panose="02030603000101010101" pitchFamily="18" charset="-127"/>
              </a:rPr>
              <a:t>루트디렉토리로</a:t>
            </a:r>
            <a:r>
              <a:rPr lang="ko-KR" altLang="en-US" sz="1200" dirty="0" smtClean="0">
                <a:solidFill>
                  <a:srgbClr val="0000CC"/>
                </a:solidFill>
                <a:latin typeface="Comic Sans MS" panose="030F0702030302020204" pitchFamily="66" charset="0"/>
                <a:ea typeface="태 나무" panose="02030603000101010101" pitchFamily="18" charset="-127"/>
              </a:rPr>
              <a:t> 이동</a:t>
            </a:r>
            <a:endParaRPr lang="en-US" sz="1200" dirty="0">
              <a:solidFill>
                <a:srgbClr val="0000CC"/>
              </a:solidFill>
              <a:latin typeface="Comic Sans MS" panose="030F0702030302020204" pitchFamily="66" charset="0"/>
              <a:ea typeface="태 나무" panose="02030603000101010101" pitchFamily="18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395536" y="3847193"/>
            <a:ext cx="0" cy="27432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949269" y="3645024"/>
            <a:ext cx="1080120" cy="293466"/>
          </a:xfrm>
          <a:prstGeom prst="rect">
            <a:avLst/>
          </a:prstGeom>
          <a:noFill/>
          <a:ln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85229" y="4335487"/>
            <a:ext cx="135646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00CC"/>
                </a:solidFill>
                <a:latin typeface="Comic Sans MS" panose="030F0702030302020204" pitchFamily="66" charset="0"/>
                <a:ea typeface="태 나무" panose="02030603000101010101" pitchFamily="18" charset="-127"/>
              </a:rPr>
              <a:t>Pull Request</a:t>
            </a:r>
            <a:r>
              <a:rPr lang="ko-KR" altLang="en-US" sz="1200" dirty="0" smtClean="0">
                <a:solidFill>
                  <a:srgbClr val="0000CC"/>
                </a:solidFill>
                <a:latin typeface="Comic Sans MS" panose="030F0702030302020204" pitchFamily="66" charset="0"/>
                <a:ea typeface="태 나무" panose="02030603000101010101" pitchFamily="18" charset="-127"/>
              </a:rPr>
              <a:t>목록</a:t>
            </a:r>
            <a:endParaRPr lang="en-US" sz="1200" dirty="0">
              <a:solidFill>
                <a:srgbClr val="0000CC"/>
              </a:solidFill>
              <a:latin typeface="Comic Sans MS" panose="030F0702030302020204" pitchFamily="66" charset="0"/>
              <a:ea typeface="태 나무" panose="02030603000101010101" pitchFamily="18" charset="-127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2195736" y="3861048"/>
            <a:ext cx="0" cy="54864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8790029" y="5288915"/>
            <a:ext cx="318475" cy="37233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endCxn id="43" idx="2"/>
          </p:cNvCxnSpPr>
          <p:nvPr/>
        </p:nvCxnSpPr>
        <p:spPr>
          <a:xfrm flipV="1">
            <a:off x="8748464" y="5661248"/>
            <a:ext cx="200803" cy="648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41612" y="6309320"/>
            <a:ext cx="159210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Comic Sans MS" panose="030F0702030302020204" pitchFamily="66" charset="0"/>
                <a:ea typeface="태 나무" panose="02030603000101010101" pitchFamily="18" charset="-127"/>
              </a:rPr>
              <a:t>repository </a:t>
            </a:r>
            <a:r>
              <a:rPr lang="ko-KR" altLang="en-US" sz="1200" dirty="0" smtClean="0">
                <a:solidFill>
                  <a:srgbClr val="FF0000"/>
                </a:solidFill>
                <a:latin typeface="Comic Sans MS" panose="030F0702030302020204" pitchFamily="66" charset="0"/>
                <a:ea typeface="태 나무" panose="02030603000101010101" pitchFamily="18" charset="-127"/>
              </a:rPr>
              <a:t>주소보</a:t>
            </a:r>
            <a:r>
              <a:rPr lang="ko-KR" altLang="en-US" sz="1200" dirty="0">
                <a:solidFill>
                  <a:srgbClr val="FF0000"/>
                </a:solidFill>
                <a:latin typeface="Comic Sans MS" panose="030F0702030302020204" pitchFamily="66" charset="0"/>
                <a:ea typeface="태 나무" panose="02030603000101010101" pitchFamily="18" charset="-127"/>
              </a:rPr>
              <a:t>기</a:t>
            </a:r>
            <a:endParaRPr lang="en-US" sz="1200" dirty="0">
              <a:solidFill>
                <a:srgbClr val="FF0000"/>
              </a:solidFill>
              <a:latin typeface="Comic Sans MS" panose="030F0702030302020204" pitchFamily="66" charset="0"/>
              <a:ea typeface="태 나무" panose="0203060300010101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696053" y="5802388"/>
            <a:ext cx="457200" cy="1828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6939349" y="5985284"/>
            <a:ext cx="20028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7398327" y="5943719"/>
            <a:ext cx="350667" cy="2354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386055" y="60766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Comic Sans MS" panose="030F0702030302020204" pitchFamily="66" charset="0"/>
                <a:ea typeface="태 나무" panose="02030603000101010101" pitchFamily="18" charset="-127"/>
              </a:rPr>
              <a:t>세부내용보기</a:t>
            </a:r>
            <a:endParaRPr lang="en-US" sz="1200" dirty="0">
              <a:solidFill>
                <a:srgbClr val="FF0000"/>
              </a:solidFill>
              <a:latin typeface="Comic Sans MS" panose="030F0702030302020204" pitchFamily="66" charset="0"/>
              <a:ea typeface="태 나무" panose="02030603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75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4800"/>
                </a:solidFill>
              </a:rPr>
              <a:t>1. GitHub </a:t>
            </a:r>
            <a:r>
              <a:rPr lang="ko-KR" altLang="en-US" dirty="0">
                <a:solidFill>
                  <a:srgbClr val="004800"/>
                </a:solidFill>
              </a:rPr>
              <a:t>활용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 repository </a:t>
            </a:r>
            <a:r>
              <a:rPr lang="ko-KR" altLang="en-US" dirty="0" smtClean="0"/>
              <a:t>사용자권한</a:t>
            </a:r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서경대학교 컴퓨터과학과 전공역량강화프로그램</a:t>
            </a:r>
            <a:r>
              <a:rPr lang="en-US" altLang="ko-KR" smtClean="0"/>
              <a:t>-</a:t>
            </a:r>
            <a:r>
              <a:rPr lang="ko-KR" altLang="en-US" smtClean="0"/>
              <a:t>전공심화학습 </a:t>
            </a:r>
            <a:r>
              <a:rPr lang="en-US" altLang="ko-KR" sz="1200" b="1" smtClean="0">
                <a:latin typeface="Comic Sans MS" panose="030F0702030302020204" pitchFamily="66" charset="0"/>
              </a:rPr>
              <a:t>: Open source &amp; GitHub</a:t>
            </a:r>
            <a:r>
              <a:rPr lang="ko-KR" altLang="en-US" sz="1200" b="1" smtClean="0">
                <a:latin typeface="Comic Sans MS" panose="030F0702030302020204" pitchFamily="66" charset="0"/>
              </a:rPr>
              <a:t> </a:t>
            </a:r>
            <a:r>
              <a:rPr lang="ko-KR" altLang="en-US" smtClean="0"/>
              <a:t>이지영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267095"/>
              </p:ext>
            </p:extLst>
          </p:nvPr>
        </p:nvGraphicFramePr>
        <p:xfrm>
          <a:off x="659904" y="1484784"/>
          <a:ext cx="75124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4464496"/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사용자유형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권한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관리자 </a:t>
                      </a:r>
                      <a:r>
                        <a:rPr lang="en-US" altLang="ko-KR" sz="1400" dirty="0" smtClean="0"/>
                        <a:t>Owner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읽기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b="1" dirty="0" smtClean="0"/>
                        <a:t>쓰기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협업자</a:t>
                      </a:r>
                      <a:r>
                        <a:rPr lang="ko-KR" altLang="en-US" sz="1400" dirty="0" smtClean="0"/>
                        <a:t> 초대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baseline="0" dirty="0" smtClean="0"/>
                        <a:t>소유권이전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400" dirty="0" err="1" smtClean="0"/>
                        <a:t>협업자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Collaborator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읽기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b="1" dirty="0" smtClean="0"/>
                        <a:t>쓰기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일반 사용자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읽기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그림 7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05" b="3452"/>
          <a:stretch/>
        </p:blipFill>
        <p:spPr>
          <a:xfrm>
            <a:off x="432048" y="3496814"/>
            <a:ext cx="8676456" cy="336086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5148064" y="3834899"/>
            <a:ext cx="822960" cy="37233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2978" y="4697433"/>
            <a:ext cx="822960" cy="37233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99792" y="6511488"/>
            <a:ext cx="822960" cy="2743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781488" y="6527934"/>
            <a:ext cx="1188720" cy="2743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64170" y="6372036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③</a:t>
            </a:r>
            <a:r>
              <a:rPr lang="ko-KR" altLang="en-US" sz="1400" dirty="0" smtClean="0">
                <a:solidFill>
                  <a:srgbClr val="FF0000"/>
                </a:solidFill>
                <a:latin typeface="Comic Sans MS" panose="030F0702030302020204" pitchFamily="66" charset="0"/>
                <a:ea typeface="태 나무" panose="02030603000101010101" pitchFamily="18" charset="-127"/>
              </a:rPr>
              <a:t>추가할 </a:t>
            </a:r>
            <a:r>
              <a:rPr lang="en-US" altLang="ko-KR" sz="1400" dirty="0" smtClean="0">
                <a:solidFill>
                  <a:srgbClr val="FF0000"/>
                </a:solidFill>
                <a:latin typeface="Comic Sans MS" panose="030F0702030302020204" pitchFamily="66" charset="0"/>
                <a:ea typeface="태 나무" panose="02030603000101010101" pitchFamily="18" charset="-127"/>
              </a:rPr>
              <a:t>user name </a:t>
            </a:r>
            <a:r>
              <a:rPr lang="ko-KR" altLang="en-US" sz="1400" dirty="0" smtClean="0">
                <a:solidFill>
                  <a:srgbClr val="FF0000"/>
                </a:solidFill>
                <a:latin typeface="Comic Sans MS" panose="030F0702030302020204" pitchFamily="66" charset="0"/>
                <a:ea typeface="태 나무" panose="02030603000101010101" pitchFamily="18" charset="-127"/>
              </a:rPr>
              <a:t>입력</a:t>
            </a:r>
            <a:endParaRPr lang="en-US" sz="1400" dirty="0">
              <a:solidFill>
                <a:srgbClr val="FF0000"/>
              </a:solidFill>
              <a:latin typeface="Comic Sans MS" panose="030F0702030302020204" pitchFamily="66" charset="0"/>
              <a:ea typeface="태 나무" panose="02030603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48064" y="35162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①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8311" y="43651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②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68870" y="64440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④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3203684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smtClean="0">
                <a:latin typeface="Comic Sans MS" panose="030F0702030302020204" pitchFamily="66" charset="0"/>
                <a:ea typeface="태 나무" panose="02030603000101010101" pitchFamily="18" charset="-127"/>
              </a:rPr>
              <a:t>Collaborator</a:t>
            </a:r>
            <a:r>
              <a:rPr lang="en-US" altLang="ko-KR" sz="1800" dirty="0" smtClean="0">
                <a:ea typeface="태 나무" panose="02030603000101010101" pitchFamily="18" charset="-127"/>
              </a:rPr>
              <a:t> </a:t>
            </a:r>
            <a:r>
              <a:rPr lang="ko-KR" altLang="en-US" sz="1800" dirty="0" smtClean="0">
                <a:ea typeface="태 나무" panose="02030603000101010101" pitchFamily="18" charset="-127"/>
              </a:rPr>
              <a:t>등록하기</a:t>
            </a:r>
            <a:r>
              <a:rPr lang="en-US" altLang="ko-KR" sz="1800" dirty="0" smtClean="0">
                <a:ea typeface="태 나무" panose="02030603000101010101" pitchFamily="18" charset="-127"/>
              </a:rPr>
              <a:t>:</a:t>
            </a:r>
            <a:endParaRPr lang="en-US" sz="1800" dirty="0">
              <a:ea typeface="태 나무" panose="02030603000101010101" pitchFamily="18" charset="-127"/>
            </a:endParaRPr>
          </a:p>
        </p:txBody>
      </p:sp>
      <p:pic>
        <p:nvPicPr>
          <p:cNvPr id="14" name="그림 1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280" y="3606942"/>
            <a:ext cx="2888720" cy="2846394"/>
          </a:xfrm>
          <a:prstGeom prst="rect">
            <a:avLst/>
          </a:prstGeom>
          <a:ln>
            <a:solidFill>
              <a:srgbClr val="0000CC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7197403" y="6142157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⑤</a:t>
            </a:r>
            <a:r>
              <a:rPr lang="ko-KR" altLang="en-US" sz="1400" dirty="0" smtClean="0">
                <a:solidFill>
                  <a:srgbClr val="FF0000"/>
                </a:solidFill>
                <a:ea typeface="태 나무" panose="02030603000101010101" pitchFamily="18" charset="-127"/>
              </a:rPr>
              <a:t>수락요청메일 발송</a:t>
            </a:r>
            <a:endParaRPr lang="en-US" sz="1400" dirty="0">
              <a:solidFill>
                <a:srgbClr val="FF0000"/>
              </a:solidFill>
              <a:ea typeface="태 나무" panose="02030603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003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4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altLang="ko-KR" dirty="0" smtClean="0">
                <a:solidFill>
                  <a:srgbClr val="004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 </a:t>
            </a:r>
            <a:r>
              <a:rPr lang="ko-KR" altLang="en-US" dirty="0" smtClean="0">
                <a:solidFill>
                  <a:srgbClr val="004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활용</a:t>
            </a:r>
            <a:endParaRPr lang="ko-KR" altLang="en-US" dirty="0">
              <a:solidFill>
                <a:srgbClr val="0048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참고자료 </a:t>
            </a:r>
            <a:endParaRPr lang="en-US" dirty="0" smtClean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b="1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www.slideshare.net/ibare/dvcs-git</a:t>
            </a:r>
            <a:endParaRPr lang="en-US" b="1" dirty="0" smtClean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www.slideshare.net/ianychoi/git-github-46020592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z="1400" smtClean="0">
                <a:latin typeface="휴먼중간팸체" panose="02010504000101010101" pitchFamily="2" charset="-127"/>
                <a:ea typeface="휴먼중간팸체" panose="02010504000101010101" pitchFamily="2" charset="-127"/>
              </a:rPr>
              <a:t>서경대학교 컴퓨터과학과 전공역량강화프로그램</a:t>
            </a:r>
            <a:r>
              <a:rPr lang="en-US" altLang="ko-KR" sz="1400" smtClean="0">
                <a:latin typeface="휴먼중간팸체" panose="02010504000101010101" pitchFamily="2" charset="-127"/>
                <a:ea typeface="휴먼중간팸체" panose="02010504000101010101" pitchFamily="2" charset="-127"/>
              </a:rPr>
              <a:t>-</a:t>
            </a:r>
            <a:r>
              <a:rPr lang="ko-KR" altLang="en-US" sz="1400" smtClean="0">
                <a:latin typeface="휴먼중간팸체" panose="02010504000101010101" pitchFamily="2" charset="-127"/>
                <a:ea typeface="휴먼중간팸체" panose="02010504000101010101" pitchFamily="2" charset="-127"/>
              </a:rPr>
              <a:t>전공심화학습 </a:t>
            </a:r>
            <a:r>
              <a:rPr lang="en-US" altLang="ko-KR" sz="1400" smtClean="0">
                <a:latin typeface="휴먼중간팸체" panose="02010504000101010101" pitchFamily="2" charset="-127"/>
                <a:ea typeface="휴먼중간팸체" panose="02010504000101010101" pitchFamily="2" charset="-127"/>
              </a:rPr>
              <a:t>: Open source &amp; GitHub </a:t>
            </a:r>
            <a:r>
              <a:rPr lang="ko-KR" altLang="en-US" sz="1400" smtClean="0">
                <a:latin typeface="휴먼중간팸체" panose="02010504000101010101" pitchFamily="2" charset="-127"/>
                <a:ea typeface="휴먼중간팸체" panose="02010504000101010101" pitchFamily="2" charset="-127"/>
              </a:rPr>
              <a:t>이지영</a:t>
            </a:r>
            <a:endParaRPr lang="ko-KR" altLang="en-US" sz="1400" dirty="0">
              <a:latin typeface="휴먼중간팸체" panose="02010504000101010101" pitchFamily="2" charset="-127"/>
              <a:ea typeface="휴먼중간팸체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206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4800"/>
                </a:solidFill>
              </a:rPr>
              <a:t>1. GitHub </a:t>
            </a:r>
            <a:r>
              <a:rPr lang="ko-KR" altLang="en-US" dirty="0">
                <a:solidFill>
                  <a:srgbClr val="004800"/>
                </a:solidFill>
              </a:rPr>
              <a:t>활용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Markdown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(.md) </a:t>
            </a:r>
            <a:r>
              <a:rPr lang="ko-KR" altLang="en-US" dirty="0" smtClean="0"/>
              <a:t>만들기</a:t>
            </a:r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서경대학교 컴퓨터과학과 전공역량강화프로그램</a:t>
            </a:r>
            <a:r>
              <a:rPr lang="en-US" altLang="ko-KR" smtClean="0"/>
              <a:t>-</a:t>
            </a:r>
            <a:r>
              <a:rPr lang="ko-KR" altLang="en-US" smtClean="0"/>
              <a:t>전공심화학습 </a:t>
            </a:r>
            <a:r>
              <a:rPr lang="en-US" altLang="ko-KR" sz="1200" b="1" smtClean="0">
                <a:latin typeface="Comic Sans MS" panose="030F0702030302020204" pitchFamily="66" charset="0"/>
              </a:rPr>
              <a:t>: Open source &amp; GitHub</a:t>
            </a:r>
            <a:r>
              <a:rPr lang="ko-KR" altLang="en-US" sz="1200" b="1" smtClean="0">
                <a:latin typeface="Comic Sans MS" panose="030F0702030302020204" pitchFamily="66" charset="0"/>
              </a:rPr>
              <a:t> </a:t>
            </a:r>
            <a:r>
              <a:rPr lang="ko-KR" altLang="en-US" smtClean="0"/>
              <a:t>이지영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9144000" cy="377866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405224" y="4613133"/>
            <a:ext cx="966976" cy="37233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95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4800"/>
                </a:solidFill>
              </a:rPr>
              <a:t>1. GitHub </a:t>
            </a:r>
            <a:r>
              <a:rPr lang="ko-KR" altLang="en-US" dirty="0">
                <a:solidFill>
                  <a:srgbClr val="004800"/>
                </a:solidFill>
              </a:rPr>
              <a:t>활용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Markdown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(.md) </a:t>
            </a:r>
            <a:r>
              <a:rPr lang="ko-KR" altLang="en-US" dirty="0" smtClean="0"/>
              <a:t>만들기</a:t>
            </a:r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서경대학교 컴퓨터과학과 전공역량강화프로그램</a:t>
            </a:r>
            <a:r>
              <a:rPr lang="en-US" altLang="ko-KR" smtClean="0"/>
              <a:t>-</a:t>
            </a:r>
            <a:r>
              <a:rPr lang="ko-KR" altLang="en-US" smtClean="0"/>
              <a:t>전공심화학습 </a:t>
            </a:r>
            <a:r>
              <a:rPr lang="en-US" altLang="ko-KR" sz="1200" b="1" smtClean="0">
                <a:latin typeface="Comic Sans MS" panose="030F0702030302020204" pitchFamily="66" charset="0"/>
              </a:rPr>
              <a:t>: Open source &amp; GitHub</a:t>
            </a:r>
            <a:r>
              <a:rPr lang="ko-KR" altLang="en-US" sz="1200" b="1" smtClean="0">
                <a:latin typeface="Comic Sans MS" panose="030F0702030302020204" pitchFamily="66" charset="0"/>
              </a:rPr>
              <a:t> </a:t>
            </a:r>
            <a:r>
              <a:rPr lang="ko-KR" altLang="en-US" smtClean="0"/>
              <a:t>이지영</a:t>
            </a:r>
            <a:endParaRPr lang="ko-KR" altLang="en-US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59"/>
          <a:stretch/>
        </p:blipFill>
        <p:spPr>
          <a:xfrm>
            <a:off x="251520" y="1412640"/>
            <a:ext cx="7848872" cy="5431179"/>
          </a:xfrm>
          <a:prstGeom prst="rect">
            <a:avLst/>
          </a:prstGeom>
          <a:ln>
            <a:solidFill>
              <a:srgbClr val="0000CC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259632" y="2002833"/>
            <a:ext cx="1851640" cy="37233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584" y="3113257"/>
            <a:ext cx="2520280" cy="373056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31553" y="1684220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①</a:t>
            </a:r>
            <a:r>
              <a:rPr lang="ko-KR" altLang="en-US" sz="1600" dirty="0" smtClean="0">
                <a:solidFill>
                  <a:srgbClr val="FF0000"/>
                </a:solidFill>
                <a:ea typeface="태 나무" panose="02030603000101010101" pitchFamily="18" charset="-127"/>
              </a:rPr>
              <a:t>파일이름  입력</a:t>
            </a:r>
            <a:endParaRPr lang="en-US" sz="1600" dirty="0">
              <a:solidFill>
                <a:srgbClr val="FF0000"/>
              </a:solidFill>
              <a:ea typeface="태 나무" panose="02030603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7732" y="278092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②</a:t>
            </a:r>
            <a:r>
              <a:rPr lang="ko-KR" altLang="en-US" sz="1600" dirty="0" smtClean="0">
                <a:solidFill>
                  <a:srgbClr val="FF0000"/>
                </a:solidFill>
                <a:ea typeface="태 나무" panose="02030603000101010101" pitchFamily="18" charset="-127"/>
              </a:rPr>
              <a:t>내용입력</a:t>
            </a:r>
            <a:endParaRPr lang="en-US" sz="1600" dirty="0">
              <a:solidFill>
                <a:srgbClr val="FF0000"/>
              </a:solidFill>
              <a:ea typeface="태 나무" panose="02030603000101010101" pitchFamily="18" charset="-127"/>
            </a:endParaRPr>
          </a:p>
        </p:txBody>
      </p:sp>
      <p:pic>
        <p:nvPicPr>
          <p:cNvPr id="14" name="그림 13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"/>
          <a:stretch/>
        </p:blipFill>
        <p:spPr>
          <a:xfrm>
            <a:off x="4454796" y="3223190"/>
            <a:ext cx="4653708" cy="351817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5139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3202</TotalTime>
  <Words>646</Words>
  <Application>Microsoft Office PowerPoint</Application>
  <PresentationFormat>화면 슬라이드 쇼(4:3)</PresentationFormat>
  <Paragraphs>124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마스터</vt:lpstr>
      <vt:lpstr>컴퓨터과학과-전공심화프로그램  2017.2학기</vt:lpstr>
      <vt:lpstr>컴퓨터과학과-전공심화프로그램</vt:lpstr>
      <vt:lpstr>1. GitHub 활용</vt:lpstr>
      <vt:lpstr>1. GitHub 활용</vt:lpstr>
      <vt:lpstr>1. GitHub 활용</vt:lpstr>
      <vt:lpstr>1. GitHub 활용</vt:lpstr>
      <vt:lpstr>1. GitHub 활용</vt:lpstr>
      <vt:lpstr>1. GitHub 활용</vt:lpstr>
      <vt:lpstr>1. GitHub 활용</vt:lpstr>
      <vt:lpstr>1. GitHub 활용</vt:lpstr>
      <vt:lpstr>2.  GitHub를 이용한 협업 </vt:lpstr>
      <vt:lpstr>2.  GitHub를 이용한 협업 </vt:lpstr>
      <vt:lpstr>2.  GitHub를 이용한 협업 </vt:lpstr>
      <vt:lpstr>2.  GitHub를 이용한 협업 </vt:lpstr>
      <vt:lpstr>2.  GitHub를 이용한 협업 </vt:lpstr>
      <vt:lpstr>2.  GitHub를 이용한 협업 </vt:lpstr>
      <vt:lpstr>2.  GitHub를 이용한 협업 </vt:lpstr>
      <vt:lpstr>2.  GitHub를 이용한 협업 </vt:lpstr>
      <vt:lpstr>2.  GitHub를 이용한 협업 </vt:lpstr>
      <vt:lpstr>2.  GitHub를 이용한 협업 </vt:lpstr>
      <vt:lpstr>2.  GitHub를 이용한 협업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J.Ann LEE</cp:lastModifiedBy>
  <cp:revision>351</cp:revision>
  <dcterms:created xsi:type="dcterms:W3CDTF">2011-01-05T15:14:06Z</dcterms:created>
  <dcterms:modified xsi:type="dcterms:W3CDTF">2017-09-14T11:24:10Z</dcterms:modified>
</cp:coreProperties>
</file>