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13" r:id="rId2"/>
    <p:sldId id="270" r:id="rId3"/>
    <p:sldId id="311" r:id="rId4"/>
    <p:sldId id="314" r:id="rId5"/>
    <p:sldId id="278" r:id="rId6"/>
    <p:sldId id="310" r:id="rId7"/>
    <p:sldId id="339" r:id="rId8"/>
    <p:sldId id="312" r:id="rId9"/>
    <p:sldId id="315" r:id="rId10"/>
    <p:sldId id="316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35" r:id="rId25"/>
    <p:sldId id="336" r:id="rId26"/>
    <p:sldId id="337" r:id="rId27"/>
    <p:sldId id="341" r:id="rId28"/>
    <p:sldId id="338" r:id="rId29"/>
    <p:sldId id="342" r:id="rId30"/>
    <p:sldId id="343" r:id="rId31"/>
    <p:sldId id="344" r:id="rId32"/>
    <p:sldId id="269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5B"/>
    <a:srgbClr val="FFFAEB"/>
    <a:srgbClr val="FFDE67"/>
    <a:srgbClr val="FFD743"/>
    <a:srgbClr val="FF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796" autoAdjust="0"/>
  </p:normalViewPr>
  <p:slideViewPr>
    <p:cSldViewPr snapToGrid="0">
      <p:cViewPr>
        <p:scale>
          <a:sx n="66" d="100"/>
          <a:sy n="66" d="100"/>
        </p:scale>
        <p:origin x="6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2E4-3628-4946-870D-C7A092D7318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394B-5C68-4B0C-9A8B-2AE3CAADD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0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서경대는 </a:t>
            </a:r>
            <a:r>
              <a:rPr lang="en-US" altLang="ko-KR" dirty="0"/>
              <a:t>20</a:t>
            </a:r>
            <a:r>
              <a:rPr lang="ko-KR" altLang="en-US" dirty="0"/>
              <a:t>대 비율도 많지만 </a:t>
            </a:r>
            <a:r>
              <a:rPr lang="ko-KR" altLang="en-US" dirty="0" err="1"/>
              <a:t>중장년층</a:t>
            </a:r>
            <a:r>
              <a:rPr lang="ko-KR" altLang="en-US" dirty="0"/>
              <a:t> 비율이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5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3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7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7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00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6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3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 비율이 압도적 매출도 </a:t>
            </a:r>
            <a:r>
              <a:rPr lang="en-US" altLang="ko-KR" dirty="0"/>
              <a:t>20</a:t>
            </a:r>
            <a:r>
              <a:rPr lang="ko-KR" altLang="en-US" dirty="0"/>
              <a:t>대가 압도적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29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78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1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신촌은 </a:t>
            </a:r>
            <a:r>
              <a:rPr lang="en-US" altLang="ko-KR" dirty="0"/>
              <a:t>20,30</a:t>
            </a:r>
            <a:r>
              <a:rPr lang="ko-KR" altLang="en-US" dirty="0"/>
              <a:t>대가 고루고루 있다  심지어 </a:t>
            </a:r>
            <a:r>
              <a:rPr lang="en-US" altLang="ko-KR" dirty="0"/>
              <a:t>60</a:t>
            </a:r>
            <a:r>
              <a:rPr lang="ko-KR" altLang="en-US" dirty="0"/>
              <a:t>대도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5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2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A01C-C63A-485C-BE38-1EDD50793BC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72674&amp;ref=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5018" y="2580959"/>
            <a:ext cx="6421963" cy="146338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F2BC6-BC0D-4813-99EE-50605E9C36EF}"/>
              </a:ext>
            </a:extLst>
          </p:cNvPr>
          <p:cNvSpPr txBox="1"/>
          <p:nvPr/>
        </p:nvSpPr>
        <p:spPr>
          <a:xfrm>
            <a:off x="2820101" y="1873073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서경대 학교 앞 상권 살리기</a:t>
            </a:r>
            <a:endParaRPr lang="en-US" altLang="ko-KR" sz="4000" b="1" dirty="0">
              <a:ln>
                <a:solidFill>
                  <a:schemeClr val="bg1">
                    <a:alpha val="13000"/>
                  </a:schemeClr>
                </a:solidFill>
              </a:ln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F82F0-3E10-41B7-9536-BF9264861FA7}"/>
              </a:ext>
            </a:extLst>
          </p:cNvPr>
          <p:cNvSpPr txBox="1"/>
          <p:nvPr/>
        </p:nvSpPr>
        <p:spPr>
          <a:xfrm>
            <a:off x="3716180" y="5309073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산업경영시스템공학과 </a:t>
            </a:r>
            <a:r>
              <a:rPr lang="en-US" altLang="ko-KR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14 </a:t>
            </a:r>
            <a:r>
              <a:rPr lang="ko-KR" altLang="en-US" sz="2400" b="1" dirty="0" err="1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우효재</a:t>
            </a:r>
            <a:endParaRPr lang="en-US" altLang="ko-KR" sz="2400" b="1" dirty="0">
              <a:ln>
                <a:solidFill>
                  <a:schemeClr val="bg1">
                    <a:alpha val="13000"/>
                  </a:schemeClr>
                </a:solidFill>
              </a:ln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1BC4C-DC14-46E4-A175-3235E793A3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3634" y="1087262"/>
            <a:ext cx="884727" cy="8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225" y="14920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C3FD49-9D64-45D3-8DB1-92B36237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7" y="2022546"/>
            <a:ext cx="6620183" cy="3049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A43FB1-7E7F-4527-8A4B-2FC20577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0" y="2156234"/>
            <a:ext cx="5083239" cy="27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49466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홍익대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59D44-B217-42B9-B7D4-FB4D28541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" y="1995445"/>
            <a:ext cx="6691683" cy="3048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C0DAF2-CAD3-48FB-B7DA-65E2F560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08" y="2189984"/>
            <a:ext cx="4893952" cy="26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443" y="1398606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A750C-E949-4FCE-9E66-AEF7726F5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1" y="1981451"/>
            <a:ext cx="6373887" cy="2983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0BBDB9-2594-4B74-8900-979873870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3" y="1981451"/>
            <a:ext cx="5066007" cy="27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7508" y="14416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64426-048F-425A-8B6A-4BB77AE5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3" y="1942392"/>
            <a:ext cx="6424271" cy="2973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561F0-C361-4689-B851-F8A391809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91" y="2070259"/>
            <a:ext cx="5393116" cy="24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5294" y="1291106"/>
            <a:ext cx="5456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Pearson’s correlation coefficient </a:t>
            </a:r>
            <a:r>
              <a:rPr lang="ko-KR" altLang="en-US" sz="2400" dirty="0"/>
              <a:t>사용</a:t>
            </a:r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</a:t>
            </a:r>
            <a:r>
              <a:rPr lang="ko-KR" altLang="en-US" sz="2400" dirty="0"/>
              <a:t>→기본베이스만 먼저 분석</a:t>
            </a:r>
            <a:br>
              <a:rPr lang="ko-KR" altLang="en-US" sz="2400" dirty="0">
                <a:hlinkClick r:id="rId3"/>
              </a:rPr>
            </a:br>
            <a:endParaRPr lang="ko-KR" altLang="en-US" sz="2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E6C2E-5B81-4DC4-8C38-38A6049E5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12" y="2322258"/>
            <a:ext cx="7264366" cy="38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3574" y="1632031"/>
            <a:ext cx="545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매출액과 유동인구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column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을 합침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ADC78-5C33-4760-92DA-5EA91C2E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6" y="2222468"/>
            <a:ext cx="1025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3574" y="1632031"/>
            <a:ext cx="545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매출액과 유동인구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column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을 합침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ADC78-5C33-4760-92DA-5EA91C2E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6" y="2222468"/>
            <a:ext cx="1025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64091" y="1756139"/>
            <a:ext cx="7729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상관계수는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0.45 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이므로 뚜렷한 </a:t>
            </a:r>
            <a:r>
              <a:rPr lang="ko-KR" altLang="en-US" sz="24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양적 상관관계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를 가짐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8C19B-5F06-4C9E-89B6-BE4F1A8C0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07" y="2515564"/>
            <a:ext cx="4622954" cy="328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134428-8B98-44F4-BD0D-08AAD40FB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95" y="3423709"/>
            <a:ext cx="5422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56701" y="1632032"/>
            <a:ext cx="73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평균값을 구하고 매출액을 기준으로 상관계수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C863D-FCD0-479B-AEC2-980ED690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4" y="3068109"/>
            <a:ext cx="5651500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B74F74-A684-47BA-9D10-FEFC8F910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5" y="2526416"/>
            <a:ext cx="4804470" cy="30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30401-3801-434A-947F-B4FF3972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" y="1835854"/>
            <a:ext cx="3049930" cy="2982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8ED0A0-7D99-47E7-A92A-09416218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44" y="1835854"/>
            <a:ext cx="3049930" cy="2997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DF29C2-9800-42A1-8608-8F1D891C2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61" y="1820558"/>
            <a:ext cx="3049931" cy="299779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61388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096" y="641022"/>
            <a:ext cx="1745776" cy="13761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975" y="9625"/>
            <a:ext cx="1186543" cy="845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44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Index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31E1EF-AB36-4D75-B999-A4E22833E1EA}"/>
              </a:ext>
            </a:extLst>
          </p:cNvPr>
          <p:cNvSpPr/>
          <p:nvPr/>
        </p:nvSpPr>
        <p:spPr>
          <a:xfrm>
            <a:off x="2361398" y="1362415"/>
            <a:ext cx="3811604" cy="492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주제 선정 동기 및 목표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상권의 개념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골목상권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발달상권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수집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SNS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네이버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서울우리마을가게</a:t>
            </a:r>
            <a:endParaRPr lang="en-US" altLang="ko-KR" dirty="0"/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공공데이터포털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 startAt="4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분석과정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서울시 타 대학들의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서경대학교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460859-81D9-4449-8C6E-91E3ED520354}"/>
              </a:ext>
            </a:extLst>
          </p:cNvPr>
          <p:cNvSpPr/>
          <p:nvPr/>
        </p:nvSpPr>
        <p:spPr>
          <a:xfrm>
            <a:off x="6743508" y="1362415"/>
            <a:ext cx="4109987" cy="324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분석결과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서울시 타 대학들의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서경대학교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결과도출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프로젝트를 하면서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학습한내용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어려웠던 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발생했던 문제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해결점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39B227-1DAC-4234-AE2B-E5821E2CBBAE}"/>
              </a:ext>
            </a:extLst>
          </p:cNvPr>
          <p:cNvCxnSpPr/>
          <p:nvPr/>
        </p:nvCxnSpPr>
        <p:spPr>
          <a:xfrm>
            <a:off x="6173002" y="1501541"/>
            <a:ext cx="0" cy="43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거주인구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717480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465003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면적크기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524E9-A8E2-49A2-98BC-2C61EB6AB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9" y="1530448"/>
            <a:ext cx="3311656" cy="3255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60D2F3-0E60-4C70-A198-A88B8BD30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2" y="1528391"/>
            <a:ext cx="3311656" cy="3328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DB57F7-CE2D-458F-AD82-532A35D8F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92" y="1528391"/>
            <a:ext cx="3353400" cy="32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5329397" y="505059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점포개수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7A906-79C9-4A83-9109-1118E6618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1580261"/>
            <a:ext cx="34115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35AC9-FF47-4557-AF62-5AC6275AD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1352927"/>
            <a:ext cx="5182781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거주인구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61388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4DB624-3C30-41FF-BE3E-045FA794B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05" y="1669439"/>
            <a:ext cx="3364885" cy="33096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34F22C-C803-4F68-88F9-79A4495BF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1" y="1628804"/>
            <a:ext cx="3390904" cy="33909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D312E7-DD03-4D51-97A5-7B209D940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68" y="1628805"/>
            <a:ext cx="3390903" cy="33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896590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465003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면적크기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8087A8-0026-4338-AACA-4FEF04D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33" y="1692288"/>
            <a:ext cx="3208688" cy="32086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CBC132-B7D9-4228-B2D4-ECB64C446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09" y="1692288"/>
            <a:ext cx="3208688" cy="32086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1A2D1D1-77FC-448D-AC81-DB225CB9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3" y="1692288"/>
            <a:ext cx="3208688" cy="32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5329397" y="505059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점포개수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EE4BA9-C3F6-4431-8DCE-88AA7A7D8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15" y="1041129"/>
            <a:ext cx="3857033" cy="37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분석결과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282773" y="2180504"/>
            <a:ext cx="833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근소한 차이로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였지만 서경대 주변에는 직장인이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거의 없기 때문에 대학생 유동인구를 늘리기로 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0B7B1-3380-4809-9921-0E4C5C270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" y="3429000"/>
            <a:ext cx="5460815" cy="728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7E22AC-223F-4A0E-ABE8-138DF9CAC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1" y="3401746"/>
            <a:ext cx="5112645" cy="7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847606" y="1912148"/>
            <a:ext cx="8996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학교 주변에 유동인구가 없는 이유는 학교 안에 교통시설이 편하기 때문이다 따라서 학교안의 유동인구를 밖으로 나오게 하는 방법이 최선이라 생각했고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또한 주변 거주인구를 끌어 들여야 한다고 생각했다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BEC93-A8AC-47F9-9E11-D7A29B4472DB}"/>
              </a:ext>
            </a:extLst>
          </p:cNvPr>
          <p:cNvSpPr/>
          <p:nvPr/>
        </p:nvSpPr>
        <p:spPr>
          <a:xfrm>
            <a:off x="1620322" y="3084004"/>
            <a:ext cx="8996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학교 앞 골목상권의 접근성을 편리하게 하여 유동인구 높이기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학교 앞 골목상권 앞 거주지역 인구를 끌어들이기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새로운 버스 노선 만들기 및 정류장 추가하기 </a:t>
            </a:r>
            <a:endParaRPr lang="en-US" altLang="ko-KR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신축 아파트의 거주인구 끌어 들이기</a:t>
            </a:r>
          </a:p>
          <a:p>
            <a:pPr algn="ctr"/>
            <a:endParaRPr lang="ko-KR" altLang="en-US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29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A3C22-6D64-44B9-913D-9DF2436E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5" y="825362"/>
            <a:ext cx="6519961" cy="554881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A941250-B137-44E6-84C2-BA6A05D25EE5}"/>
              </a:ext>
            </a:extLst>
          </p:cNvPr>
          <p:cNvSpPr/>
          <p:nvPr/>
        </p:nvSpPr>
        <p:spPr>
          <a:xfrm rot="20218558">
            <a:off x="3925941" y="1780732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027DFD-D89A-4958-A514-72E5FAD848F4}"/>
              </a:ext>
            </a:extLst>
          </p:cNvPr>
          <p:cNvSpPr/>
          <p:nvPr/>
        </p:nvSpPr>
        <p:spPr>
          <a:xfrm rot="6261661">
            <a:off x="4261575" y="2025724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B8B1361-0043-4382-A140-F56586CFB5B9}"/>
              </a:ext>
            </a:extLst>
          </p:cNvPr>
          <p:cNvSpPr/>
          <p:nvPr/>
        </p:nvSpPr>
        <p:spPr>
          <a:xfrm rot="7217240">
            <a:off x="3852964" y="2811729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53EA425-1317-4DFD-BC76-1F9DB0FF57F6}"/>
              </a:ext>
            </a:extLst>
          </p:cNvPr>
          <p:cNvSpPr/>
          <p:nvPr/>
        </p:nvSpPr>
        <p:spPr>
          <a:xfrm rot="4027042">
            <a:off x="3531786" y="3774019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BEF94DA-4334-41FD-92E2-C551AA9EA5C3}"/>
              </a:ext>
            </a:extLst>
          </p:cNvPr>
          <p:cNvSpPr/>
          <p:nvPr/>
        </p:nvSpPr>
        <p:spPr>
          <a:xfrm rot="21030463">
            <a:off x="6345283" y="3445926"/>
            <a:ext cx="1055802" cy="23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02E53D-0225-4AB9-BCF7-A03D9E8E9C08}"/>
              </a:ext>
            </a:extLst>
          </p:cNvPr>
          <p:cNvSpPr/>
          <p:nvPr/>
        </p:nvSpPr>
        <p:spPr>
          <a:xfrm rot="4331099">
            <a:off x="7648767" y="3627218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F386A57-2B46-4563-98C7-088FC5EE6962}"/>
              </a:ext>
            </a:extLst>
          </p:cNvPr>
          <p:cNvSpPr/>
          <p:nvPr/>
        </p:nvSpPr>
        <p:spPr>
          <a:xfrm rot="4331099">
            <a:off x="8121678" y="4823470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4ED32E-C719-42DF-884C-CA7EA65B4BC3}"/>
              </a:ext>
            </a:extLst>
          </p:cNvPr>
          <p:cNvSpPr/>
          <p:nvPr/>
        </p:nvSpPr>
        <p:spPr>
          <a:xfrm>
            <a:off x="3387121" y="2654734"/>
            <a:ext cx="1453732" cy="1411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A3F2A80-077B-4A05-9BBF-171383D3DB72}"/>
              </a:ext>
            </a:extLst>
          </p:cNvPr>
          <p:cNvSpPr/>
          <p:nvPr/>
        </p:nvSpPr>
        <p:spPr>
          <a:xfrm>
            <a:off x="4952836" y="3187845"/>
            <a:ext cx="1453732" cy="1411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D6E417-6A2F-4AFE-8F81-21C6DC1D0E4B}"/>
              </a:ext>
            </a:extLst>
          </p:cNvPr>
          <p:cNvSpPr/>
          <p:nvPr/>
        </p:nvSpPr>
        <p:spPr>
          <a:xfrm>
            <a:off x="8871736" y="5781370"/>
            <a:ext cx="1256782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길음역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788162-E6E6-49E3-BA91-D2EA2D261884}"/>
              </a:ext>
            </a:extLst>
          </p:cNvPr>
          <p:cNvSpPr/>
          <p:nvPr/>
        </p:nvSpPr>
        <p:spPr>
          <a:xfrm>
            <a:off x="4299081" y="6024036"/>
            <a:ext cx="125678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성신여대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26899E9-5034-484D-82B9-020A14ED57FA}"/>
              </a:ext>
            </a:extLst>
          </p:cNvPr>
          <p:cNvSpPr/>
          <p:nvPr/>
        </p:nvSpPr>
        <p:spPr>
          <a:xfrm rot="4027042">
            <a:off x="4018889" y="5009392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2297F-D287-4370-8FE1-5EC3035E4E3D}"/>
              </a:ext>
            </a:extLst>
          </p:cNvPr>
          <p:cNvSpPr txBox="1"/>
          <p:nvPr/>
        </p:nvSpPr>
        <p:spPr>
          <a:xfrm>
            <a:off x="4358782" y="2571378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A6A0F-D188-4833-B24E-683D79576688}"/>
              </a:ext>
            </a:extLst>
          </p:cNvPr>
          <p:cNvSpPr txBox="1"/>
          <p:nvPr/>
        </p:nvSpPr>
        <p:spPr>
          <a:xfrm>
            <a:off x="5727563" y="4038111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434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67D1D8-AA71-40B3-89BD-45D60770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17" y="1183242"/>
            <a:ext cx="6153965" cy="5207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493385" y="4206941"/>
            <a:ext cx="317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1000</a:t>
            </a:r>
            <a:r>
              <a:rPr lang="ko-KR" altLang="en-US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세대 거주인구를 통한 상권발달 </a:t>
            </a:r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B8B1361-0043-4382-A140-F56586CFB5B9}"/>
              </a:ext>
            </a:extLst>
          </p:cNvPr>
          <p:cNvSpPr/>
          <p:nvPr/>
        </p:nvSpPr>
        <p:spPr>
          <a:xfrm rot="7217240">
            <a:off x="3852964" y="2811729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4ED32E-C719-42DF-884C-CA7EA65B4BC3}"/>
              </a:ext>
            </a:extLst>
          </p:cNvPr>
          <p:cNvSpPr/>
          <p:nvPr/>
        </p:nvSpPr>
        <p:spPr>
          <a:xfrm>
            <a:off x="4251510" y="3175370"/>
            <a:ext cx="1005930" cy="955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788162-E6E6-49E3-BA91-D2EA2D261884}"/>
              </a:ext>
            </a:extLst>
          </p:cNvPr>
          <p:cNvSpPr/>
          <p:nvPr/>
        </p:nvSpPr>
        <p:spPr>
          <a:xfrm>
            <a:off x="1356256" y="3622417"/>
            <a:ext cx="145293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2297F-D287-4370-8FE1-5EC3035E4E3D}"/>
              </a:ext>
            </a:extLst>
          </p:cNvPr>
          <p:cNvSpPr txBox="1"/>
          <p:nvPr/>
        </p:nvSpPr>
        <p:spPr>
          <a:xfrm>
            <a:off x="4604898" y="2819889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A6A0F-D188-4833-B24E-683D79576688}"/>
              </a:ext>
            </a:extLst>
          </p:cNvPr>
          <p:cNvSpPr txBox="1"/>
          <p:nvPr/>
        </p:nvSpPr>
        <p:spPr>
          <a:xfrm>
            <a:off x="5727563" y="4038111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22222D-8925-47C3-ACB1-93385C22A7FB}"/>
              </a:ext>
            </a:extLst>
          </p:cNvPr>
          <p:cNvSpPr/>
          <p:nvPr/>
        </p:nvSpPr>
        <p:spPr>
          <a:xfrm>
            <a:off x="1223585" y="3004555"/>
            <a:ext cx="1695845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1"/>
                </a:solidFill>
              </a:rPr>
              <a:t>북한산파크뷰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0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722E88-3890-42FE-8E32-6944730E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4" y="0"/>
            <a:ext cx="1028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2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</a:t>
            </a:r>
            <a:r>
              <a:rPr lang="en-US" altLang="ko-KR" sz="3600" kern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학습한내용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571188" y="2151727"/>
            <a:ext cx="36271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 분석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상권에 대한 내용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논문 및 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여러가지 분석 툴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데이터분석 책 학습</a:t>
            </a:r>
          </a:p>
        </p:txBody>
      </p:sp>
    </p:spTree>
    <p:extLst>
      <p:ext uri="{BB962C8B-B14F-4D97-AF65-F5344CB8AC3E}">
        <p14:creationId xmlns:p14="http://schemas.microsoft.com/office/powerpoint/2010/main" val="368448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7. </a:t>
            </a:r>
            <a:r>
              <a:rPr lang="ko-KR" altLang="en-US" sz="36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어려웠던점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149047" y="1997839"/>
            <a:ext cx="7939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데이터파일을 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전처리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하는 과정이 어려움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Csv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파일이 자꾸 오류가 떠서 반복작업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 분석 하는 변수 찾기가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계속되는 코드 오류가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결과물 도출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애초에 유동인구와 주거인구가 너무나도 열악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77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249915"/>
            <a:ext cx="12192000" cy="2229717"/>
            <a:chOff x="0" y="2191859"/>
            <a:chExt cx="12192000" cy="2229717"/>
          </a:xfrm>
        </p:grpSpPr>
        <p:sp>
          <p:nvSpPr>
            <p:cNvPr id="8" name="TextBox 7"/>
            <p:cNvSpPr txBox="1"/>
            <p:nvPr/>
          </p:nvSpPr>
          <p:spPr>
            <a:xfrm>
              <a:off x="0" y="3019871"/>
              <a:ext cx="121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감사합니다</a:t>
              </a:r>
              <a:r>
                <a:rPr lang="en-US" altLang="ko-KR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.</a:t>
              </a:r>
              <a:endParaRPr lang="ko-KR" altLang="en-US" sz="60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3636" y="2191859"/>
              <a:ext cx="884727" cy="8847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0" y="395991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Thank You</a:t>
              </a:r>
              <a:endParaRPr lang="ko-KR" altLang="en-US" sz="2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57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주제선정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923021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3A7B6-D97F-49FA-BFF2-7592AEBC8D86}"/>
              </a:ext>
            </a:extLst>
          </p:cNvPr>
          <p:cNvSpPr/>
          <p:nvPr/>
        </p:nvSpPr>
        <p:spPr>
          <a:xfrm>
            <a:off x="3197899" y="1852888"/>
            <a:ext cx="6244164" cy="204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매번 학교에서 성신여대로 가는 건 시간이 아까움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학교 앞에는 왜 상권이 없는 걸까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?</a:t>
            </a: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③ 어떻게 하면 살려볼 수 있을까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399205" cy="12210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0F10F-DF4A-4D0C-B1A1-A50A6BF84CA6}"/>
              </a:ext>
            </a:extLst>
          </p:cNvPr>
          <p:cNvSpPr/>
          <p:nvPr/>
        </p:nvSpPr>
        <p:spPr>
          <a:xfrm>
            <a:off x="2177236" y="1315481"/>
            <a:ext cx="624416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주제선정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9E7D7-7205-4FAA-ACB3-FEE14440CDB9}"/>
              </a:ext>
            </a:extLst>
          </p:cNvPr>
          <p:cNvSpPr/>
          <p:nvPr/>
        </p:nvSpPr>
        <p:spPr>
          <a:xfrm>
            <a:off x="2177236" y="4333320"/>
            <a:ext cx="624416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목표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41892-9415-47EF-B8C3-C3F5BC9FD4D4}"/>
              </a:ext>
            </a:extLst>
          </p:cNvPr>
          <p:cNvSpPr/>
          <p:nvPr/>
        </p:nvSpPr>
        <p:spPr>
          <a:xfrm>
            <a:off x="2830664" y="4813708"/>
            <a:ext cx="6244164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학교 앞 상권을 살리기 위해선 어떻게 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해야할지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8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2-1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골목상권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961994"/>
            <a:ext cx="9906001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2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대로변이 아닌 거주지 안의 좁은 도로를 따라 형성되는 상업 세력의 범위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3A7B6-D97F-49FA-BFF2-7592AEBC8D86}"/>
              </a:ext>
            </a:extLst>
          </p:cNvPr>
          <p:cNvSpPr/>
          <p:nvPr/>
        </p:nvSpPr>
        <p:spPr>
          <a:xfrm>
            <a:off x="4706515" y="3147597"/>
            <a:ext cx="6244164" cy="199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생활밀접업종을 포함한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발달상권에 포함되지 않는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③ 배후지가 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주거밀집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지역에 포함되는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④ 전통시장에 포함되지 않는 점포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BC7A9-F81C-4F4E-BB82-A8FC621D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13" y="3248305"/>
            <a:ext cx="2323548" cy="18941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2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발달상권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7683" y="2304348"/>
            <a:ext cx="9906001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dirty="0"/>
              <a:t>유통산업발전법 제</a:t>
            </a:r>
            <a:r>
              <a:rPr lang="en-US" altLang="ko-KR" sz="2000" dirty="0"/>
              <a:t>5</a:t>
            </a:r>
            <a:r>
              <a:rPr lang="ko-KR" altLang="en-US" sz="2000" dirty="0"/>
              <a:t>조의 법조항에 따라 </a:t>
            </a:r>
            <a:r>
              <a:rPr lang="en-US" altLang="ko-KR" sz="2000" dirty="0"/>
              <a:t>2</a:t>
            </a:r>
            <a:r>
              <a:rPr lang="ko-KR" altLang="en-US" sz="2000" dirty="0"/>
              <a:t>천 </a:t>
            </a:r>
            <a:r>
              <a:rPr lang="ko-KR" altLang="en-US" sz="2000" dirty="0" err="1"/>
              <a:t>제곱미터</a:t>
            </a:r>
            <a:r>
              <a:rPr lang="ko-KR" altLang="en-US" sz="2000" dirty="0"/>
              <a:t> 이내 </a:t>
            </a:r>
            <a:r>
              <a:rPr lang="en-US" altLang="ko-KR" sz="2000" dirty="0"/>
              <a:t>50</a:t>
            </a:r>
            <a:r>
              <a:rPr lang="ko-KR" altLang="en-US" sz="2000" dirty="0"/>
              <a:t>개 이상의 상점이 분포하는 경우 “</a:t>
            </a:r>
            <a:r>
              <a:rPr lang="ko-KR" altLang="en-US" sz="2000" dirty="0" err="1"/>
              <a:t>상점가”라</a:t>
            </a:r>
            <a:r>
              <a:rPr lang="ko-KR" altLang="en-US" sz="2000" dirty="0"/>
              <a:t>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배후지를 고려하지 않은 도보이동이 가능한</a:t>
            </a:r>
            <a:br>
              <a:rPr lang="ko-KR" altLang="en-US" sz="2000" dirty="0"/>
            </a:br>
            <a:r>
              <a:rPr lang="ko-KR" altLang="en-US" sz="2000" dirty="0"/>
              <a:t>범위내의 상가업소밀집지역을 발달상권으로 정의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6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1ED31-5AAF-470C-82AD-52A70D22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01" y="969934"/>
            <a:ext cx="6265224" cy="56460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상권위치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3188473" y="291142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6A06E-E40A-4AC3-8ACF-8D7A9EA907BD}"/>
              </a:ext>
            </a:extLst>
          </p:cNvPr>
          <p:cNvSpPr/>
          <p:nvPr/>
        </p:nvSpPr>
        <p:spPr>
          <a:xfrm rot="10800000" flipV="1">
            <a:off x="4132725" y="3055995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C8EEF-C536-432C-B7D9-B8B8399FACE3}"/>
              </a:ext>
            </a:extLst>
          </p:cNvPr>
          <p:cNvSpPr/>
          <p:nvPr/>
        </p:nvSpPr>
        <p:spPr>
          <a:xfrm rot="10800000" flipV="1">
            <a:off x="6190878" y="65561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FF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79496-AF29-4F28-A177-85E270664D59}"/>
              </a:ext>
            </a:extLst>
          </p:cNvPr>
          <p:cNvSpPr/>
          <p:nvPr/>
        </p:nvSpPr>
        <p:spPr>
          <a:xfrm rot="10800000" flipV="1">
            <a:off x="5821695" y="3864389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이태원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506896-4106-4AB2-9A51-C652BADF7471}"/>
              </a:ext>
            </a:extLst>
          </p:cNvPr>
          <p:cNvSpPr/>
          <p:nvPr/>
        </p:nvSpPr>
        <p:spPr>
          <a:xfrm rot="10800000" flipV="1">
            <a:off x="8187822" y="3605600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6B5812-544B-4165-86C7-28D7D56C8F7F}"/>
              </a:ext>
            </a:extLst>
          </p:cNvPr>
          <p:cNvSpPr/>
          <p:nvPr/>
        </p:nvSpPr>
        <p:spPr>
          <a:xfrm rot="10800000" flipV="1">
            <a:off x="7020867" y="5354439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강남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827C8-E7B2-4DCC-BE85-A2F97CB59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3" y="984264"/>
            <a:ext cx="3657600" cy="316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33677F-D204-4F0C-A1A4-E480980B1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8" y="984264"/>
            <a:ext cx="3283232" cy="3138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AFD7C1-F86E-4D90-8A1E-3FF13687C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56" y="1003154"/>
            <a:ext cx="3971565" cy="31389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969ED1-F493-4DF2-923B-ADB2D415D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78" y="3226619"/>
            <a:ext cx="3733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3114823" cy="11415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3-1 SNS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분석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4421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4BC85-E205-477F-B66D-DDD8F872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248473"/>
            <a:ext cx="5765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1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4633523" cy="136596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3-2 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네이버뉴스</a:t>
            </a:r>
            <a:r>
              <a:rPr lang="en-US" altLang="ko-KR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&amp;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블로그분석</a:t>
            </a:r>
            <a:endParaRPr lang="en-US" altLang="ko-KR" sz="28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2839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AF4E3-097E-42A7-AC59-5BB74E8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8" y="2149502"/>
            <a:ext cx="607060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632</Words>
  <Application>Microsoft Office PowerPoint</Application>
  <PresentationFormat>와이드스크린</PresentationFormat>
  <Paragraphs>178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아리따-돋움(TTF)-Medium</vt:lpstr>
      <vt:lpstr>tvN 즐거운이야기 Bold</vt:lpstr>
      <vt:lpstr>a장미다방</vt:lpstr>
      <vt:lpstr>Arial</vt:lpstr>
      <vt:lpstr>아리따-돋움(TTF)-Light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woohyojae</cp:lastModifiedBy>
  <cp:revision>102</cp:revision>
  <dcterms:created xsi:type="dcterms:W3CDTF">2016-11-29T12:43:39Z</dcterms:created>
  <dcterms:modified xsi:type="dcterms:W3CDTF">2019-12-16T15:30:01Z</dcterms:modified>
</cp:coreProperties>
</file>