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74" r:id="rId4"/>
    <p:sldId id="276" r:id="rId5"/>
    <p:sldId id="279" r:id="rId6"/>
    <p:sldId id="267" r:id="rId7"/>
    <p:sldId id="278" r:id="rId8"/>
    <p:sldId id="260" r:id="rId9"/>
    <p:sldId id="261" r:id="rId10"/>
    <p:sldId id="262" r:id="rId11"/>
    <p:sldId id="263" r:id="rId12"/>
    <p:sldId id="265" r:id="rId13"/>
    <p:sldId id="277" r:id="rId14"/>
    <p:sldId id="266" r:id="rId15"/>
    <p:sldId id="268" r:id="rId16"/>
    <p:sldId id="269" r:id="rId17"/>
    <p:sldId id="275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1E8E6-EF58-4D89-AEDC-5ABDF0280A9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253EF-370E-4B0D-801C-A2D76BAD4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8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7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7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6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0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8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3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8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1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5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78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7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1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4762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별">
            <a:extLst>
              <a:ext uri="{FF2B5EF4-FFF2-40B4-BE49-F238E27FC236}">
                <a16:creationId xmlns:a16="http://schemas.microsoft.com/office/drawing/2014/main" id="{7A45B085-4961-40EC-A292-99D59762F0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36153"/>
          <a:stretch/>
        </p:blipFill>
        <p:spPr>
          <a:xfrm rot="1079858">
            <a:off x="6627585" y="1899257"/>
            <a:ext cx="1077141" cy="68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53FAD-6069-4F2C-BDEF-DF6DE1DC7B42}"/>
              </a:ext>
            </a:extLst>
          </p:cNvPr>
          <p:cNvGrpSpPr/>
          <p:nvPr/>
        </p:nvGrpSpPr>
        <p:grpSpPr>
          <a:xfrm>
            <a:off x="2264305" y="1489945"/>
            <a:ext cx="1637037" cy="903737"/>
            <a:chOff x="10489278" y="5884867"/>
            <a:chExt cx="1637037" cy="9037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3A3C307-8E41-4E97-845F-A37816853A88}"/>
                </a:ext>
              </a:extLst>
            </p:cNvPr>
            <p:cNvGrpSpPr/>
            <p:nvPr/>
          </p:nvGrpSpPr>
          <p:grpSpPr>
            <a:xfrm>
              <a:off x="11252637" y="5918698"/>
              <a:ext cx="227275" cy="200523"/>
              <a:chOff x="11300859" y="5991022"/>
              <a:chExt cx="227275" cy="136960"/>
            </a:xfrm>
            <a:solidFill>
              <a:srgbClr val="ECE7D4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36CCFB3C-192B-419B-A3FB-7D237344746A}"/>
                  </a:ext>
                </a:extLst>
              </p:cNvPr>
              <p:cNvSpPr/>
              <p:nvPr/>
            </p:nvSpPr>
            <p:spPr>
              <a:xfrm>
                <a:off x="11300859" y="5991022"/>
                <a:ext cx="223200" cy="136960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A521A442-0D14-41CF-B17B-D4BC6416DDF5}"/>
                  </a:ext>
                </a:extLst>
              </p:cNvPr>
              <p:cNvSpPr/>
              <p:nvPr/>
            </p:nvSpPr>
            <p:spPr>
              <a:xfrm rot="11097747">
                <a:off x="11308534" y="5999247"/>
                <a:ext cx="219600" cy="118800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F0EC8C-2F22-40BD-B9A3-BAC2A1B463EA}"/>
                </a:ext>
              </a:extLst>
            </p:cNvPr>
            <p:cNvSpPr/>
            <p:nvPr/>
          </p:nvSpPr>
          <p:spPr>
            <a:xfrm>
              <a:off x="10507397" y="6118357"/>
              <a:ext cx="1600798" cy="6702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22F05-4423-4280-9974-FC1B390E3B7E}"/>
                </a:ext>
              </a:extLst>
            </p:cNvPr>
            <p:cNvSpPr txBox="1"/>
            <p:nvPr/>
          </p:nvSpPr>
          <p:spPr>
            <a:xfrm>
              <a:off x="10489278" y="6341510"/>
              <a:ext cx="163703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데이터 </a:t>
              </a:r>
              <a:r>
                <a:rPr lang="ko-KR" altLang="en-US" sz="1500" b="1" dirty="0" err="1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크롤링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C1BE15E-3FB4-49F5-8E61-ABCDFAD186A5}"/>
                </a:ext>
              </a:extLst>
            </p:cNvPr>
            <p:cNvGrpSpPr/>
            <p:nvPr/>
          </p:nvGrpSpPr>
          <p:grpSpPr>
            <a:xfrm>
              <a:off x="11269915" y="5884867"/>
              <a:ext cx="219676" cy="61580"/>
              <a:chOff x="11316400" y="5953245"/>
              <a:chExt cx="219733" cy="61580"/>
            </a:xfrm>
            <a:solidFill>
              <a:srgbClr val="ECE7D4"/>
            </a:solidFill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DB84D4AD-91FB-4702-89A8-5197645F14AA}"/>
                  </a:ext>
                </a:extLst>
              </p:cNvPr>
              <p:cNvSpPr/>
              <p:nvPr/>
            </p:nvSpPr>
            <p:spPr>
              <a:xfrm rot="381329">
                <a:off x="11316400" y="5953245"/>
                <a:ext cx="63500" cy="40642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96BDD3F1-2BC3-47A8-8597-8FA8C413C2FB}"/>
                  </a:ext>
                </a:extLst>
              </p:cNvPr>
              <p:cNvSpPr/>
              <p:nvPr/>
            </p:nvSpPr>
            <p:spPr>
              <a:xfrm rot="381329">
                <a:off x="11367681" y="5958415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817E9404-936C-498E-95F2-D26EC069136B}"/>
                  </a:ext>
                </a:extLst>
              </p:cNvPr>
              <p:cNvSpPr/>
              <p:nvPr/>
            </p:nvSpPr>
            <p:spPr>
              <a:xfrm rot="381329">
                <a:off x="11415469" y="5963798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21F7D701-C6F2-42BA-B3B2-97EF1005912C}"/>
                  </a:ext>
                </a:extLst>
              </p:cNvPr>
              <p:cNvSpPr/>
              <p:nvPr/>
            </p:nvSpPr>
            <p:spPr>
              <a:xfrm rot="381329">
                <a:off x="11473300" y="5961885"/>
                <a:ext cx="62833" cy="5061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6879C-39D6-4BE5-A6C2-DF8232CA70E9}"/>
                </a:ext>
              </a:extLst>
            </p:cNvPr>
            <p:cNvSpPr/>
            <p:nvPr/>
          </p:nvSpPr>
          <p:spPr>
            <a:xfrm rot="388992">
              <a:off x="11252425" y="5980701"/>
              <a:ext cx="219075" cy="195278"/>
            </a:xfrm>
            <a:prstGeom prst="rect">
              <a:avLst/>
            </a:prstGeom>
            <a:solidFill>
              <a:srgbClr val="EC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299560-840B-4878-A844-985E7C296B6C}"/>
                </a:ext>
              </a:extLst>
            </p:cNvPr>
            <p:cNvGrpSpPr/>
            <p:nvPr/>
          </p:nvGrpSpPr>
          <p:grpSpPr>
            <a:xfrm>
              <a:off x="11239660" y="6166036"/>
              <a:ext cx="220502" cy="52833"/>
              <a:chOff x="11292549" y="6183601"/>
              <a:chExt cx="220502" cy="52833"/>
            </a:xfrm>
            <a:solidFill>
              <a:srgbClr val="ECE7D4"/>
            </a:solidFill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2996C4AF-E01C-4134-8243-4AE3A941218D}"/>
                  </a:ext>
                </a:extLst>
              </p:cNvPr>
              <p:cNvSpPr/>
              <p:nvPr/>
            </p:nvSpPr>
            <p:spPr>
              <a:xfrm rot="381329" flipH="1" flipV="1">
                <a:off x="11449551" y="6200434"/>
                <a:ext cx="63500" cy="36000"/>
              </a:xfrm>
              <a:prstGeom prst="triangle">
                <a:avLst>
                  <a:gd name="adj" fmla="val 713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FAFDF55C-7767-4FEC-8A4B-D96A8213C172}"/>
                  </a:ext>
                </a:extLst>
              </p:cNvPr>
              <p:cNvSpPr/>
              <p:nvPr/>
            </p:nvSpPr>
            <p:spPr>
              <a:xfrm rot="381329" flipH="1" flipV="1">
                <a:off x="11389211" y="6193016"/>
                <a:ext cx="63198" cy="36000"/>
              </a:xfrm>
              <a:prstGeom prst="triangle">
                <a:avLst>
                  <a:gd name="adj" fmla="val 587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3FC67DF9-FCC9-492B-AEA9-6E2877A991D7}"/>
                  </a:ext>
                </a:extLst>
              </p:cNvPr>
              <p:cNvSpPr/>
              <p:nvPr/>
            </p:nvSpPr>
            <p:spPr>
              <a:xfrm rot="381329" flipH="1" flipV="1">
                <a:off x="11339900" y="6189040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96D3D8F4-157E-4C3F-8E74-D7133263B6B1}"/>
                  </a:ext>
                </a:extLst>
              </p:cNvPr>
              <p:cNvSpPr/>
              <p:nvPr/>
            </p:nvSpPr>
            <p:spPr>
              <a:xfrm rot="381329" flipH="1" flipV="1">
                <a:off x="11292549" y="6183601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E3AEEA-2736-44C9-8530-7DE119759CB4}"/>
              </a:ext>
            </a:extLst>
          </p:cNvPr>
          <p:cNvSpPr txBox="1"/>
          <p:nvPr/>
        </p:nvSpPr>
        <p:spPr>
          <a:xfrm>
            <a:off x="1704244" y="4128770"/>
            <a:ext cx="8300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산업경영시스템공학과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2016316034</a:t>
            </a:r>
          </a:p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 </a:t>
            </a:r>
          </a:p>
          <a:p>
            <a:pPr algn="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정바다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C2B2EB-0369-4C53-8E84-056C8B77DB18}"/>
              </a:ext>
            </a:extLst>
          </p:cNvPr>
          <p:cNvSpPr txBox="1"/>
          <p:nvPr/>
        </p:nvSpPr>
        <p:spPr>
          <a:xfrm>
            <a:off x="2037708" y="2572925"/>
            <a:ext cx="8116584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rgbClr val="81D0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챗봇</a:t>
            </a:r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 실시간 영화 순위 알려줘</a:t>
            </a:r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!</a:t>
            </a:r>
            <a:endParaRPr lang="en-US" altLang="ko-KR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B0E7C48-4BB6-41C4-9EA1-74A025A28604}"/>
              </a:ext>
            </a:extLst>
          </p:cNvPr>
          <p:cNvGrpSpPr/>
          <p:nvPr/>
        </p:nvGrpSpPr>
        <p:grpSpPr>
          <a:xfrm>
            <a:off x="2264305" y="3515947"/>
            <a:ext cx="7740000" cy="69182"/>
            <a:chOff x="3638707" y="4202813"/>
            <a:chExt cx="5659655" cy="39227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31E9C4-789C-473E-B3B4-A57E160A4B7F}"/>
                </a:ext>
              </a:extLst>
            </p:cNvPr>
            <p:cNvCxnSpPr/>
            <p:nvPr/>
          </p:nvCxnSpPr>
          <p:spPr>
            <a:xfrm>
              <a:off x="3638707" y="4202813"/>
              <a:ext cx="5659655" cy="0"/>
            </a:xfrm>
            <a:prstGeom prst="line">
              <a:avLst/>
            </a:prstGeom>
            <a:ln w="38100">
              <a:gradFill flip="none" rotWithShape="1">
                <a:gsLst>
                  <a:gs pos="52000">
                    <a:srgbClr val="F4916E">
                      <a:lumMod val="84000"/>
                      <a:lumOff val="16000"/>
                      <a:alpha val="91000"/>
                    </a:srgbClr>
                  </a:gs>
                  <a:gs pos="26000">
                    <a:srgbClr val="F4916E"/>
                  </a:gs>
                  <a:gs pos="39000">
                    <a:srgbClr val="FE9A62"/>
                  </a:gs>
                  <a:gs pos="89000">
                    <a:srgbClr val="FF7979"/>
                  </a:gs>
                  <a:gs pos="13000">
                    <a:srgbClr val="F9AC5F"/>
                  </a:gs>
                  <a:gs pos="0">
                    <a:srgbClr val="FF4343">
                      <a:alpha val="30000"/>
                    </a:srgbClr>
                  </a:gs>
                  <a:gs pos="77000">
                    <a:srgbClr val="F9AC5F"/>
                  </a:gs>
                  <a:gs pos="63000">
                    <a:srgbClr val="FF7979"/>
                  </a:gs>
                  <a:gs pos="100000">
                    <a:srgbClr val="F4916E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29475A8-E01C-4E65-A6B0-D1DC39A55571}"/>
                </a:ext>
              </a:extLst>
            </p:cNvPr>
            <p:cNvCxnSpPr/>
            <p:nvPr/>
          </p:nvCxnSpPr>
          <p:spPr>
            <a:xfrm>
              <a:off x="3638707" y="4242040"/>
              <a:ext cx="5659655" cy="0"/>
            </a:xfrm>
            <a:prstGeom prst="line">
              <a:avLst/>
            </a:prstGeom>
            <a:ln w="38100">
              <a:gradFill flip="none" rotWithShape="1">
                <a:gsLst>
                  <a:gs pos="52000">
                    <a:srgbClr val="F4916E">
                      <a:lumMod val="84000"/>
                      <a:lumOff val="16000"/>
                      <a:alpha val="91000"/>
                    </a:srgbClr>
                  </a:gs>
                  <a:gs pos="26000">
                    <a:srgbClr val="F4916E"/>
                  </a:gs>
                  <a:gs pos="39000">
                    <a:srgbClr val="FE9A62"/>
                  </a:gs>
                  <a:gs pos="89000">
                    <a:srgbClr val="FF7979"/>
                  </a:gs>
                  <a:gs pos="13000">
                    <a:srgbClr val="F9AC5F"/>
                  </a:gs>
                  <a:gs pos="0">
                    <a:srgbClr val="FF4343">
                      <a:alpha val="30000"/>
                    </a:srgbClr>
                  </a:gs>
                  <a:gs pos="77000">
                    <a:srgbClr val="F9AC5F"/>
                  </a:gs>
                  <a:gs pos="63000">
                    <a:srgbClr val="FF7979"/>
                  </a:gs>
                  <a:gs pos="100000">
                    <a:srgbClr val="F4916E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챗봇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24" y="400589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048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logging.basicConfig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(format='%(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asctime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)s - %(name)s - %(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levelname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)s - %(message)s', level=logging.INFO)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logger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logging.getLogger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(__name__)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token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‘Telegram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제공해주는 자기 </a:t>
            </a:r>
            <a:r>
              <a:rPr lang="ko-KR" alt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토큰입력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  <a:endParaRPr lang="ko-KR" altLang="en-US" sz="1600" b="1" dirty="0">
              <a:solidFill>
                <a:srgbClr val="00B0F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1956913"/>
            <a:ext cx="6014323" cy="558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41760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Hello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(bot,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updata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bot.send_message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chat_id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updata.message.chat_id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text="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안녕하세요 </a:t>
            </a:r>
            <a:r>
              <a:rPr lang="en-US" altLang="ko-KR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")</a:t>
            </a:r>
          </a:p>
          <a:p>
            <a:pPr defTabSz="508000"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Naver_movie_ranklist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(self, update):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session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requests.Session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'</a:t>
            </a:r>
            <a:r>
              <a:rPr lang="en-US" sz="1600" dirty="0" smtClean="0">
                <a:solidFill>
                  <a:srgbClr val="7030A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http://movie.naver.com/movie/running/</a:t>
            </a:r>
            <a:r>
              <a:rPr lang="en-US" sz="1600" dirty="0" err="1" smtClean="0">
                <a:solidFill>
                  <a:srgbClr val="7030A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current.nhn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영화 순위 </a:t>
            </a:r>
            <a:r>
              <a:rPr lang="en-US" altLang="ko-KR" sz="14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2545108"/>
            <a:ext cx="6014323" cy="7542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728438" y="5222632"/>
            <a:ext cx="8793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737231" y="5495194"/>
            <a:ext cx="56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048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self.addr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session.get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self.addr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soup =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BeautifulSoup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req.text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"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html.parser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titles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soup.find_all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('dl', class_='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lst_dsc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3299938"/>
            <a:ext cx="6014323" cy="555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10" y="2227386"/>
            <a:ext cx="5500812" cy="3091960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1657938" y="3675810"/>
            <a:ext cx="1392993" cy="154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67" idx="0"/>
          </p:cNvCxnSpPr>
          <p:nvPr/>
        </p:nvCxnSpPr>
        <p:spPr>
          <a:xfrm rot="5400000" flipH="1" flipV="1">
            <a:off x="3752689" y="1116346"/>
            <a:ext cx="1161210" cy="3957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368291" y="1274253"/>
            <a:ext cx="5311781" cy="966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영화 순위 홈페이지에서</a:t>
            </a:r>
            <a:endParaRPr lang="en-US" sz="2000" b="1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Ctrl + U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 활용하여 </a:t>
            </a:r>
            <a:r>
              <a:rPr lang="en-US" altLang="ko-KR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</a:t>
            </a:r>
            <a:endParaRPr lang="en-US" sz="2000" b="1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585270" y="2417885"/>
            <a:ext cx="1635538" cy="2110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7869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rank = 1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for title in titles: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update.message.reply_text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(rank) + '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</a:t>
            </a:r>
            <a:r>
              <a:rPr lang="en-US" altLang="ko-KR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'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title.find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('a').text + "\n"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              + "Link : "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title.find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('a')['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href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'] + "\n"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              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rank += 1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if (rank == 11):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break                                                                     10</a:t>
            </a:r>
            <a:r>
              <a:rPr lang="ko-KR" altLang="en-US" sz="10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위에서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stop &gt;</a:t>
            </a:r>
            <a:endParaRPr lang="ko-KR" altLang="en-US" sz="1600" b="1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3833337"/>
            <a:ext cx="6014323" cy="1052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930662" y="5864469"/>
            <a:ext cx="2259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406953" y="5469591"/>
            <a:ext cx="345733" cy="38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Code main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41760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main() 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updater = Updater(token)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updater.dispatcher</a:t>
            </a: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print("Bot started")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updater.start_polling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dp.add_handler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('start', start))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dp.add_handler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movierank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',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show_ranklist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4960951"/>
            <a:ext cx="6014323" cy="967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Code main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230960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updater.idle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updater.stop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if __name__ == '__main__':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main()</a:t>
            </a:r>
            <a:endParaRPr lang="ko-KR" altLang="en-US" sz="1600" b="1" dirty="0">
              <a:solidFill>
                <a:srgbClr val="00B0F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5964846"/>
            <a:ext cx="6014323" cy="619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PyCham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RUN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79306" y="274576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639176" y="2703697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86149" y="268967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83299" y="335135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83299" y="524299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83299" y="637798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87773" y="2831938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711081" y="4081925"/>
            <a:ext cx="5311781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Bot started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updater = Updater(token)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83299" y="372967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83299" y="410800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83299" y="448633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83299" y="4864666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83299" y="562132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83299" y="599965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7" y="1633092"/>
            <a:ext cx="10581940" cy="23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시연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/hello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안녕하세요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/hello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안녕하세요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09" y="553253"/>
            <a:ext cx="3047729" cy="5651867"/>
          </a:xfrm>
          <a:prstGeom prst="rect">
            <a:avLst/>
          </a:prstGeom>
        </p:spPr>
      </p:pic>
      <p:grpSp>
        <p:nvGrpSpPr>
          <p:cNvPr id="93" name="Double Tap">
            <a:extLst>
              <a:ext uri="{FF2B5EF4-FFF2-40B4-BE49-F238E27FC236}">
                <a16:creationId xmlns:a16="http://schemas.microsoft.com/office/drawing/2014/main" id="{CE6AB00F-B602-462A-84B0-DF271A8C4BC9}"/>
              </a:ext>
            </a:extLst>
          </p:cNvPr>
          <p:cNvGrpSpPr>
            <a:grpSpLocks noChangeAspect="1"/>
          </p:cNvGrpSpPr>
          <p:nvPr/>
        </p:nvGrpSpPr>
        <p:grpSpPr>
          <a:xfrm>
            <a:off x="2370224" y="2251477"/>
            <a:ext cx="555584" cy="816350"/>
            <a:chOff x="2640013" y="1482726"/>
            <a:chExt cx="984250" cy="1446213"/>
          </a:xfrm>
        </p:grpSpPr>
        <p:sp>
          <p:nvSpPr>
            <p:cNvPr id="94" name="Touch Point Inner">
              <a:extLst>
                <a:ext uri="{FF2B5EF4-FFF2-40B4-BE49-F238E27FC236}">
                  <a16:creationId xmlns:a16="http://schemas.microsoft.com/office/drawing/2014/main" id="{EA4C3108-6730-41F9-BB07-E394B78BBC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ouch Point Outer">
              <a:extLst>
                <a:ext uri="{FF2B5EF4-FFF2-40B4-BE49-F238E27FC236}">
                  <a16:creationId xmlns:a16="http://schemas.microsoft.com/office/drawing/2014/main" id="{6669385D-C985-47C0-937E-BD2873CA2B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Hand">
              <a:extLst>
                <a:ext uri="{FF2B5EF4-FFF2-40B4-BE49-F238E27FC236}">
                  <a16:creationId xmlns:a16="http://schemas.microsoft.com/office/drawing/2014/main" id="{BE71FBC9-72B7-484A-8A7B-D872EE677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2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039 0.38565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38565 L 0.00039 0.38519 C -0.04662 0.38866 -0.02422 0.38611 -0.06081 0.3919 C -0.06354 0.39213 -0.06641 0.39236 -0.06927 0.39306 C -0.08229 0.39583 -0.06615 0.3919 -0.08138 0.39653 C -0.08451 0.39769 -0.08776 0.39815 -0.09128 0.39907 C -0.11107 0.40602 -0.09597 0.40278 -0.11029 0.40509 C -0.11198 0.40602 -0.11393 0.40671 -0.11589 0.40764 C -0.12136 0.41042 -0.12487 0.41273 -0.12956 0.41597 C -0.13034 0.41736 -0.13099 0.41898 -0.13242 0.41968 C -0.13347 0.4206 -0.13503 0.42037 -0.13646 0.42083 C -0.14362 0.42431 -0.14336 0.42454 -0.14662 0.42801 L -0.14662 0.42778 " pathEditMode="relative" rAng="0" ptsTypes="AAAAAAAAAAAAA">
                                      <p:cBhvr>
                                        <p:cTn id="13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영화 순위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실시간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NAVER MOIVE RANK 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네이버 실시간 영화 순위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31" y="528238"/>
            <a:ext cx="3073591" cy="5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-3419" y="0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7B88FB-BF0C-42E8-BC0D-62D74A5FAC75}"/>
              </a:ext>
            </a:extLst>
          </p:cNvPr>
          <p:cNvGrpSpPr/>
          <p:nvPr/>
        </p:nvGrpSpPr>
        <p:grpSpPr>
          <a:xfrm>
            <a:off x="-3419" y="2487055"/>
            <a:ext cx="12204000" cy="1635572"/>
            <a:chOff x="-3419" y="2487055"/>
            <a:chExt cx="12204000" cy="16355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B51A74E-E2DD-4CDB-9259-97EC8046A993}"/>
                </a:ext>
              </a:extLst>
            </p:cNvPr>
            <p:cNvSpPr/>
            <p:nvPr/>
          </p:nvSpPr>
          <p:spPr>
            <a:xfrm>
              <a:off x="-3419" y="3243196"/>
              <a:ext cx="12204000" cy="123290"/>
            </a:xfrm>
            <a:prstGeom prst="roundRect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B7CC1A9-CC7B-44FF-9911-DE38167A1AC7}"/>
                </a:ext>
              </a:extLst>
            </p:cNvPr>
            <p:cNvGrpSpPr/>
            <p:nvPr/>
          </p:nvGrpSpPr>
          <p:grpSpPr>
            <a:xfrm>
              <a:off x="155762" y="2487055"/>
              <a:ext cx="1859537" cy="1635572"/>
              <a:chOff x="185527" y="58407"/>
              <a:chExt cx="2250040" cy="1979042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320547" y="58407"/>
                <a:ext cx="1979999" cy="1979042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9E6B93-16FB-466A-A11C-10441F8BE322}"/>
                  </a:ext>
                </a:extLst>
              </p:cNvPr>
              <p:cNvSpPr txBox="1"/>
              <p:nvPr/>
            </p:nvSpPr>
            <p:spPr>
              <a:xfrm>
                <a:off x="185527" y="629099"/>
                <a:ext cx="2250040" cy="10055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4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양진체 " panose="02020503000000000000" pitchFamily="18" charset="-127"/>
                    <a:ea typeface="양진체 " panose="02020503000000000000" pitchFamily="18" charset="-127"/>
                    <a:cs typeface="KoPubWorld돋움체 Light" panose="00000300000000000000" pitchFamily="2" charset="-127"/>
                  </a:rPr>
                  <a:t>목차</a:t>
                </a: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1C4587-358E-4069-99A1-B6E1CE6D80CB}"/>
              </a:ext>
            </a:extLst>
          </p:cNvPr>
          <p:cNvGrpSpPr/>
          <p:nvPr/>
        </p:nvGrpSpPr>
        <p:grpSpPr>
          <a:xfrm>
            <a:off x="2271355" y="2161301"/>
            <a:ext cx="2482188" cy="1072761"/>
            <a:chOff x="2753955" y="2161301"/>
            <a:chExt cx="2482188" cy="10727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DDCE7E-DB6F-4472-9C0D-6975339C74D4}"/>
                </a:ext>
              </a:extLst>
            </p:cNvPr>
            <p:cNvSpPr txBox="1"/>
            <p:nvPr/>
          </p:nvSpPr>
          <p:spPr>
            <a:xfrm>
              <a:off x="2753955" y="2695494"/>
              <a:ext cx="2482188" cy="53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Code 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분석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68CCBC-9015-4C11-9ACF-476F646D48A0}"/>
                </a:ext>
              </a:extLst>
            </p:cNvPr>
            <p:cNvSpPr txBox="1"/>
            <p:nvPr/>
          </p:nvSpPr>
          <p:spPr>
            <a:xfrm>
              <a:off x="2753955" y="2161301"/>
              <a:ext cx="1070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01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C9E1A9-671A-478A-90E7-078A9AE866E3}"/>
              </a:ext>
            </a:extLst>
          </p:cNvPr>
          <p:cNvSpPr txBox="1"/>
          <p:nvPr/>
        </p:nvSpPr>
        <p:spPr>
          <a:xfrm>
            <a:off x="3010328" y="3595955"/>
            <a:ext cx="18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3902-F3F8-42AC-AF69-D610E6F8945D}"/>
              </a:ext>
            </a:extLst>
          </p:cNvPr>
          <p:cNvSpPr txBox="1"/>
          <p:nvPr/>
        </p:nvSpPr>
        <p:spPr>
          <a:xfrm>
            <a:off x="2324528" y="3507055"/>
            <a:ext cx="267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Import</a:t>
            </a: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Code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A9EC602-1824-459B-BCC6-911FECDAED44}"/>
              </a:ext>
            </a:extLst>
          </p:cNvPr>
          <p:cNvGrpSpPr/>
          <p:nvPr/>
        </p:nvGrpSpPr>
        <p:grpSpPr>
          <a:xfrm>
            <a:off x="6554909" y="2161301"/>
            <a:ext cx="2482188" cy="1057413"/>
            <a:chOff x="6048369" y="2161301"/>
            <a:chExt cx="2482188" cy="10574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C5DBA5-4778-450F-9E95-A2F373D8CDC5}"/>
                </a:ext>
              </a:extLst>
            </p:cNvPr>
            <p:cNvSpPr txBox="1"/>
            <p:nvPr/>
          </p:nvSpPr>
          <p:spPr>
            <a:xfrm>
              <a:off x="6048369" y="2695494"/>
              <a:ext cx="24821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Chat Bot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시연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7332A8-FEFC-4E71-B43B-0839F46A6BA6}"/>
                </a:ext>
              </a:extLst>
            </p:cNvPr>
            <p:cNvSpPr txBox="1"/>
            <p:nvPr/>
          </p:nvSpPr>
          <p:spPr>
            <a:xfrm>
              <a:off x="6048369" y="2161301"/>
              <a:ext cx="1070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02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77A70D9-79AA-4AC2-A23F-D72CC338D4FB}"/>
              </a:ext>
            </a:extLst>
          </p:cNvPr>
          <p:cNvSpPr txBox="1"/>
          <p:nvPr/>
        </p:nvSpPr>
        <p:spPr>
          <a:xfrm>
            <a:off x="6516813" y="3480678"/>
            <a:ext cx="2679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네이버 영화 순위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영화 순위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실시간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NAVER MOIVE RANK”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네이버 실시간 영화 순위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rank for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문으로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10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위까지 검색하도록 지정 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14" y="553253"/>
            <a:ext cx="3115208" cy="56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4762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53FAD-6069-4F2C-BDEF-DF6DE1DC7B42}"/>
              </a:ext>
            </a:extLst>
          </p:cNvPr>
          <p:cNvGrpSpPr/>
          <p:nvPr/>
        </p:nvGrpSpPr>
        <p:grpSpPr>
          <a:xfrm>
            <a:off x="10452961" y="4865"/>
            <a:ext cx="1637037" cy="903737"/>
            <a:chOff x="10489278" y="5884867"/>
            <a:chExt cx="1637037" cy="9037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3A3C307-8E41-4E97-845F-A37816853A88}"/>
                </a:ext>
              </a:extLst>
            </p:cNvPr>
            <p:cNvGrpSpPr/>
            <p:nvPr/>
          </p:nvGrpSpPr>
          <p:grpSpPr>
            <a:xfrm>
              <a:off x="11252637" y="5918698"/>
              <a:ext cx="227275" cy="200523"/>
              <a:chOff x="11300859" y="5991022"/>
              <a:chExt cx="227275" cy="136960"/>
            </a:xfrm>
            <a:solidFill>
              <a:srgbClr val="ECE7D4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36CCFB3C-192B-419B-A3FB-7D237344746A}"/>
                  </a:ext>
                </a:extLst>
              </p:cNvPr>
              <p:cNvSpPr/>
              <p:nvPr/>
            </p:nvSpPr>
            <p:spPr>
              <a:xfrm>
                <a:off x="11300859" y="5991022"/>
                <a:ext cx="223200" cy="136960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A521A442-0D14-41CF-B17B-D4BC6416DDF5}"/>
                  </a:ext>
                </a:extLst>
              </p:cNvPr>
              <p:cNvSpPr/>
              <p:nvPr/>
            </p:nvSpPr>
            <p:spPr>
              <a:xfrm rot="11097747">
                <a:off x="11308534" y="5999247"/>
                <a:ext cx="219600" cy="118800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F0EC8C-2F22-40BD-B9A3-BAC2A1B463EA}"/>
                </a:ext>
              </a:extLst>
            </p:cNvPr>
            <p:cNvSpPr/>
            <p:nvPr/>
          </p:nvSpPr>
          <p:spPr>
            <a:xfrm>
              <a:off x="10507397" y="6118357"/>
              <a:ext cx="1600798" cy="6702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22F05-4423-4280-9974-FC1B390E3B7E}"/>
                </a:ext>
              </a:extLst>
            </p:cNvPr>
            <p:cNvSpPr txBox="1"/>
            <p:nvPr/>
          </p:nvSpPr>
          <p:spPr>
            <a:xfrm>
              <a:off x="10489278" y="6322460"/>
              <a:ext cx="163703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데이터 </a:t>
              </a:r>
              <a:r>
                <a:rPr lang="ko-KR" altLang="en-US" sz="1500" b="1" dirty="0" err="1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크롤링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C1BE15E-3FB4-49F5-8E61-ABCDFAD186A5}"/>
                </a:ext>
              </a:extLst>
            </p:cNvPr>
            <p:cNvGrpSpPr/>
            <p:nvPr/>
          </p:nvGrpSpPr>
          <p:grpSpPr>
            <a:xfrm>
              <a:off x="11269915" y="5884867"/>
              <a:ext cx="219676" cy="61580"/>
              <a:chOff x="11316400" y="5953245"/>
              <a:chExt cx="219733" cy="61580"/>
            </a:xfrm>
            <a:solidFill>
              <a:srgbClr val="ECE7D4"/>
            </a:solidFill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DB84D4AD-91FB-4702-89A8-5197645F14AA}"/>
                  </a:ext>
                </a:extLst>
              </p:cNvPr>
              <p:cNvSpPr/>
              <p:nvPr/>
            </p:nvSpPr>
            <p:spPr>
              <a:xfrm rot="381329">
                <a:off x="11316400" y="5953245"/>
                <a:ext cx="63500" cy="40642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96BDD3F1-2BC3-47A8-8597-8FA8C413C2FB}"/>
                  </a:ext>
                </a:extLst>
              </p:cNvPr>
              <p:cNvSpPr/>
              <p:nvPr/>
            </p:nvSpPr>
            <p:spPr>
              <a:xfrm rot="381329">
                <a:off x="11367681" y="5958415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817E9404-936C-498E-95F2-D26EC069136B}"/>
                  </a:ext>
                </a:extLst>
              </p:cNvPr>
              <p:cNvSpPr/>
              <p:nvPr/>
            </p:nvSpPr>
            <p:spPr>
              <a:xfrm rot="381329">
                <a:off x="11415469" y="5963798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21F7D701-C6F2-42BA-B3B2-97EF1005912C}"/>
                  </a:ext>
                </a:extLst>
              </p:cNvPr>
              <p:cNvSpPr/>
              <p:nvPr/>
            </p:nvSpPr>
            <p:spPr>
              <a:xfrm rot="381329">
                <a:off x="11473300" y="5961885"/>
                <a:ext cx="62833" cy="5061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6879C-39D6-4BE5-A6C2-DF8232CA70E9}"/>
                </a:ext>
              </a:extLst>
            </p:cNvPr>
            <p:cNvSpPr/>
            <p:nvPr/>
          </p:nvSpPr>
          <p:spPr>
            <a:xfrm rot="388992">
              <a:off x="11252425" y="5980701"/>
              <a:ext cx="219075" cy="195278"/>
            </a:xfrm>
            <a:prstGeom prst="rect">
              <a:avLst/>
            </a:prstGeom>
            <a:solidFill>
              <a:srgbClr val="EC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299560-840B-4878-A844-985E7C296B6C}"/>
                </a:ext>
              </a:extLst>
            </p:cNvPr>
            <p:cNvGrpSpPr/>
            <p:nvPr/>
          </p:nvGrpSpPr>
          <p:grpSpPr>
            <a:xfrm>
              <a:off x="11239660" y="6166036"/>
              <a:ext cx="220502" cy="52833"/>
              <a:chOff x="11292549" y="6183601"/>
              <a:chExt cx="220502" cy="52833"/>
            </a:xfrm>
            <a:solidFill>
              <a:srgbClr val="ECE7D4"/>
            </a:solidFill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2996C4AF-E01C-4134-8243-4AE3A941218D}"/>
                  </a:ext>
                </a:extLst>
              </p:cNvPr>
              <p:cNvSpPr/>
              <p:nvPr/>
            </p:nvSpPr>
            <p:spPr>
              <a:xfrm rot="381329" flipH="1" flipV="1">
                <a:off x="11449551" y="6200434"/>
                <a:ext cx="63500" cy="36000"/>
              </a:xfrm>
              <a:prstGeom prst="triangle">
                <a:avLst>
                  <a:gd name="adj" fmla="val 713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FAFDF55C-7767-4FEC-8A4B-D96A8213C172}"/>
                  </a:ext>
                </a:extLst>
              </p:cNvPr>
              <p:cNvSpPr/>
              <p:nvPr/>
            </p:nvSpPr>
            <p:spPr>
              <a:xfrm rot="381329" flipH="1" flipV="1">
                <a:off x="11389211" y="6193016"/>
                <a:ext cx="63198" cy="36000"/>
              </a:xfrm>
              <a:prstGeom prst="triangle">
                <a:avLst>
                  <a:gd name="adj" fmla="val 587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3FC67DF9-FCC9-492B-AEA9-6E2877A991D7}"/>
                  </a:ext>
                </a:extLst>
              </p:cNvPr>
              <p:cNvSpPr/>
              <p:nvPr/>
            </p:nvSpPr>
            <p:spPr>
              <a:xfrm rot="381329" flipH="1" flipV="1">
                <a:off x="11339900" y="6189040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96D3D8F4-157E-4C3F-8E74-D7133263B6B1}"/>
                  </a:ext>
                </a:extLst>
              </p:cNvPr>
              <p:cNvSpPr/>
              <p:nvPr/>
            </p:nvSpPr>
            <p:spPr>
              <a:xfrm rot="381329" flipH="1" flipV="1">
                <a:off x="11292549" y="6183601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CC2B2EB-0369-4C53-8E84-056C8B77DB18}"/>
              </a:ext>
            </a:extLst>
          </p:cNvPr>
          <p:cNvSpPr txBox="1"/>
          <p:nvPr/>
        </p:nvSpPr>
        <p:spPr>
          <a:xfrm>
            <a:off x="2037708" y="2518334"/>
            <a:ext cx="8116584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감사합니다 </a:t>
            </a:r>
            <a:r>
              <a:rPr lang="en-US" altLang="ko-K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:)</a:t>
            </a:r>
          </a:p>
        </p:txBody>
      </p:sp>
      <p:pic>
        <p:nvPicPr>
          <p:cNvPr id="26" name="Picture 2" descr="챗봇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72" y="433508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462358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주제 선정 이유</a:t>
                </a:r>
                <a:endParaRPr lang="ko-KR" altLang="en-US" sz="20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16" name="내용 개체 틀 8"/>
          <p:cNvSpPr txBox="1">
            <a:spLocks/>
          </p:cNvSpPr>
          <p:nvPr/>
        </p:nvSpPr>
        <p:spPr>
          <a:xfrm>
            <a:off x="179832" y="645832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NAVER </a:t>
            </a:r>
            <a:r>
              <a:rPr lang="ko-KR" altLang="en-US" smtClean="0"/>
              <a:t>영화랭킹 웹페이지 </a:t>
            </a:r>
            <a:r>
              <a:rPr lang="en-US" altLang="ko-KR" smtClean="0"/>
              <a:t>crawling</a:t>
            </a:r>
          </a:p>
        </p:txBody>
      </p:sp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5" y="1334753"/>
            <a:ext cx="8761746" cy="198988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761" y="3676558"/>
            <a:ext cx="6981825" cy="172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62" y="3165199"/>
            <a:ext cx="5279940" cy="366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DCE7E-DB6F-4472-9C0D-6975339C74D4}"/>
              </a:ext>
            </a:extLst>
          </p:cNvPr>
          <p:cNvSpPr txBox="1"/>
          <p:nvPr/>
        </p:nvSpPr>
        <p:spPr>
          <a:xfrm>
            <a:off x="4091782" y="1551360"/>
            <a:ext cx="426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000" dirty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CRAWLING </a:t>
            </a:r>
            <a:r>
              <a:rPr lang="ko-KR" altLang="en-US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수업 중 배운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600" dirty="0">
              <a:solidFill>
                <a:srgbClr val="666666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AutoShape 2" descr="구글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구글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구글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8" y="3138601"/>
            <a:ext cx="4777192" cy="21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텔레그램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39" y="1143518"/>
            <a:ext cx="4452813" cy="263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953489" cy="864000"/>
            <a:chOff x="130418" y="83153"/>
            <a:chExt cx="4953489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34041" y="241621"/>
              <a:ext cx="4349866" cy="541687"/>
              <a:chOff x="861410" y="341536"/>
              <a:chExt cx="2528758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907980" y="462358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왜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???</a:t>
                </a:r>
                <a:endParaRPr lang="ko-KR" altLang="en-US" sz="20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1026" name="Picture 2" descr="카카오톡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11" y="15459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-574986" y="241621"/>
            <a:ext cx="2308142" cy="23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6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348156" y="32046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0" name="Picture 26" descr="카카오톡 오픈빌더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68" y="3273732"/>
            <a:ext cx="608647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2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4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3158752" y="50473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" descr="파이썬 flask에 대한 이미지 검색결과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파이썬 flask에 대한 이미지 검색결과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파이썬 flask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42" y="1155423"/>
            <a:ext cx="47625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 챗봇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99" y="2727234"/>
            <a:ext cx="4785782" cy="26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페이스북 챗봇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00" y="1446099"/>
            <a:ext cx="3515568" cy="21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8" descr="goorm에 대한 이미지 검색결과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0" descr="goorm에 대한 이미지 검색결과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20" descr="goorm에 대한 이미지 검색결과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0" name="Picture 22" descr="goorm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28" y="3617784"/>
            <a:ext cx="2283696" cy="228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페이스북 챗봇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64" y="1017647"/>
            <a:ext cx="8807652" cy="57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768D814-AC65-4339-AF69-06B3E475DF47}"/>
                </a:ext>
              </a:extLst>
            </p:cNvPr>
            <p:cNvSpPr/>
            <p:nvPr/>
          </p:nvSpPr>
          <p:spPr>
            <a:xfrm>
              <a:off x="734041" y="241621"/>
              <a:ext cx="4269759" cy="5416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85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" name="AutoShape 8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-574986" y="241621"/>
            <a:ext cx="2308142" cy="23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6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348156" y="32046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4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3158752" y="50473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4" name="Picture 20" descr="텔레그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42" y="1051305"/>
            <a:ext cx="9595944" cy="56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DDCE7E-DB6F-4472-9C0D-6975339C74D4}"/>
              </a:ext>
            </a:extLst>
          </p:cNvPr>
          <p:cNvSpPr txBox="1"/>
          <p:nvPr/>
        </p:nvSpPr>
        <p:spPr>
          <a:xfrm>
            <a:off x="814149" y="351459"/>
            <a:ext cx="42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Telegram</a:t>
            </a:r>
            <a:r>
              <a:rPr lang="ko-KR" altLang="en-US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Chat Bot</a:t>
            </a:r>
            <a:r>
              <a:rPr lang="ko-KR" altLang="en-US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2000" dirty="0">
              <a:solidFill>
                <a:srgbClr val="666666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7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Telegram_BotFather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3125741"/>
            <a:ext cx="5900881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81" y="1215150"/>
            <a:ext cx="4998431" cy="536733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4629737" y="2928463"/>
            <a:ext cx="456613" cy="1290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34437" y="4195288"/>
            <a:ext cx="843963" cy="113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Telegram_BotFather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3125741"/>
            <a:ext cx="5900881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06" y="1105621"/>
            <a:ext cx="5183956" cy="55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1644127"/>
            <a:ext cx="5900881" cy="1940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Python – </a:t>
            </a:r>
            <a:r>
              <a:rPr lang="en-US" altLang="ko-KR" sz="2400" b="1" dirty="0" err="1" smtClean="0">
                <a:solidFill>
                  <a:srgbClr val="92D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PyCham</a:t>
            </a:r>
            <a:endParaRPr lang="en-US" altLang="ko-KR" sz="2400" b="1" dirty="0" smtClean="0">
              <a:solidFill>
                <a:srgbClr val="92D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8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Import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7869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telegram.ext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Updater,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MessageHandler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Filters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bs4 </a:t>
            </a: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BeautifulSoup</a:t>
            </a:r>
            <a:endParaRPr lang="en-US" sz="1600" dirty="0" smtClean="0">
              <a:solidFill>
                <a:srgbClr val="0070C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requests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urllib.request</a:t>
            </a:r>
            <a:endParaRPr lang="ko-KR" altLang="en-US" sz="1600" b="1" dirty="0">
              <a:solidFill>
                <a:srgbClr val="0070C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33937" y="1376621"/>
            <a:ext cx="6014323" cy="626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9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546</Words>
  <Application>Microsoft Office PowerPoint</Application>
  <PresentationFormat>와이드스크린</PresentationFormat>
  <Paragraphs>207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- 제목1 OTF</vt:lpstr>
      <vt:lpstr>HY견고딕</vt:lpstr>
      <vt:lpstr>KoPubWorld돋움체 Light</vt:lpstr>
      <vt:lpstr>Tmon몬소리 Black</vt:lpstr>
      <vt:lpstr>나눔바른펜</vt:lpstr>
      <vt:lpstr>맑은 고딕</vt:lpstr>
      <vt:lpstr>양진체 </vt:lpstr>
      <vt:lpstr>에스코어 드림 3 Light</vt:lpstr>
      <vt:lpstr>에스코어 드림 5 Medium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88</cp:revision>
  <dcterms:created xsi:type="dcterms:W3CDTF">2019-12-12T11:06:43Z</dcterms:created>
  <dcterms:modified xsi:type="dcterms:W3CDTF">2019-12-17T10:58:36Z</dcterms:modified>
</cp:coreProperties>
</file>