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0"/>
  </p:notesMasterIdLst>
  <p:sldIdLst>
    <p:sldId id="256" r:id="rId2"/>
    <p:sldId id="261" r:id="rId3"/>
    <p:sldId id="290" r:id="rId4"/>
    <p:sldId id="285" r:id="rId5"/>
    <p:sldId id="284" r:id="rId6"/>
    <p:sldId id="287" r:id="rId7"/>
    <p:sldId id="263" r:id="rId8"/>
    <p:sldId id="291" r:id="rId9"/>
    <p:sldId id="286" r:id="rId10"/>
    <p:sldId id="292" r:id="rId11"/>
    <p:sldId id="288" r:id="rId12"/>
    <p:sldId id="297" r:id="rId13"/>
    <p:sldId id="289" r:id="rId14"/>
    <p:sldId id="294" r:id="rId15"/>
    <p:sldId id="295" r:id="rId16"/>
    <p:sldId id="296" r:id="rId17"/>
    <p:sldId id="293" r:id="rId18"/>
    <p:sldId id="278" r:id="rId19"/>
  </p:sldIdLst>
  <p:sldSz cx="9144000" cy="5143500" type="screen16x9"/>
  <p:notesSz cx="6858000" cy="9144000"/>
  <p:embeddedFontLst>
    <p:embeddedFont>
      <p:font typeface="Encode Sans Semi Condensed Light" panose="020B0600000101010101" charset="0"/>
      <p:regular r:id="rId21"/>
      <p:bold r:id="rId22"/>
    </p:embeddedFont>
    <p:embeddedFont>
      <p:font typeface="Dubai" panose="020B0503030403030204" pitchFamily="34" charset="-78"/>
      <p:regular r:id="rId23"/>
      <p:bold r:id="rId24"/>
    </p:embeddedFont>
    <p:embeddedFont>
      <p:font typeface="Encode Sans Semi Condensed" panose="020B0600000101010101" charset="0"/>
      <p:regular r:id="rId25"/>
      <p:bold r:id="rId26"/>
    </p:embeddedFont>
    <p:embeddedFont>
      <p:font typeface="D2Coding ligature" panose="020B0609020101020101" pitchFamily="49" charset="-127"/>
      <p:regular r:id="rId27"/>
      <p:bold r:id="rId28"/>
    </p:embeddedFont>
    <p:embeddedFont>
      <p:font typeface="D2Coding" panose="020B0609020101020101" pitchFamily="49" charset="-127"/>
      <p:regular r:id="rId29"/>
      <p:bold r:id="rId30"/>
    </p:embeddedFont>
    <p:embeddedFont>
      <p:font typeface="Encode Sans Semi Condensed SemiBold" panose="00000706000000000000" charset="0"/>
      <p:regular r:id="rId31"/>
      <p:bold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3A4261-BC09-4643-B3E3-8A2833BD1074}">
  <a:tblStyle styleId="{C83A4261-BC09-4643-B3E3-8A2833BD10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7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242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833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246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481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3677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53443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0310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24566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81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9496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645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1988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06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6081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10800000">
            <a:off x="6904227" y="249339"/>
            <a:ext cx="2034302" cy="2271600"/>
            <a:chOff x="208025" y="2621275"/>
            <a:chExt cx="2034302" cy="2271600"/>
          </a:xfrm>
        </p:grpSpPr>
        <p:sp>
          <p:nvSpPr>
            <p:cNvPr id="11" name="Google Shape;11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208025" y="2621275"/>
            <a:ext cx="2034302" cy="2271600"/>
            <a:chOff x="208025" y="2621275"/>
            <a:chExt cx="2034302" cy="2271600"/>
          </a:xfrm>
        </p:grpSpPr>
        <p:sp>
          <p:nvSpPr>
            <p:cNvPr id="14" name="Google Shape;14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 rot="10800000" flipH="1">
            <a:off x="624300" y="1092075"/>
            <a:ext cx="7895400" cy="295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101000" y="1738825"/>
            <a:ext cx="6942000" cy="166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>
            <a:off x="0" y="277661"/>
            <a:ext cx="7817376" cy="1293452"/>
            <a:chOff x="0" y="277661"/>
            <a:chExt cx="7817376" cy="1293452"/>
          </a:xfrm>
        </p:grpSpPr>
        <p:sp>
          <p:nvSpPr>
            <p:cNvPr id="39" name="Google Shape;39;p5"/>
            <p:cNvSpPr/>
            <p:nvPr/>
          </p:nvSpPr>
          <p:spPr>
            <a:xfrm rot="-5400000" flipH="1">
              <a:off x="112050" y="481364"/>
              <a:ext cx="9777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 rot="10800000">
              <a:off x="278209" y="1169850"/>
              <a:ext cx="927900" cy="2979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" name="Google Shape;41;p5"/>
            <p:cNvGrpSpPr/>
            <p:nvPr/>
          </p:nvGrpSpPr>
          <p:grpSpPr>
            <a:xfrm>
              <a:off x="284659" y="277661"/>
              <a:ext cx="7532717" cy="895903"/>
              <a:chOff x="0" y="266575"/>
              <a:chExt cx="6046490" cy="1687200"/>
            </a:xfrm>
          </p:grpSpPr>
          <p:sp>
            <p:nvSpPr>
              <p:cNvPr id="42" name="Google Shape;42;p5"/>
              <p:cNvSpPr/>
              <p:nvPr/>
            </p:nvSpPr>
            <p:spPr>
              <a:xfrm rot="10800000" flipH="1">
                <a:off x="0" y="266575"/>
                <a:ext cx="5867700" cy="16872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 rot="10800000">
                <a:off x="5864390" y="266658"/>
                <a:ext cx="182100" cy="1684500"/>
              </a:xfrm>
              <a:prstGeom prst="triangle">
                <a:avLst>
                  <a:gd name="adj" fmla="val 10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" name="Google Shape;44;p5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45" name="Google Shape;45;p5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5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48" name="Google Shape;48;p5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1206100" y="1706200"/>
            <a:ext cx="7026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 rot="-5400000" flipH="1">
            <a:off x="112050" y="481364"/>
            <a:ext cx="977700" cy="1201800"/>
          </a:xfrm>
          <a:prstGeom prst="parallelogram">
            <a:avLst>
              <a:gd name="adj" fmla="val 10943"/>
            </a:avLst>
          </a:prstGeom>
          <a:gradFill>
            <a:gsLst>
              <a:gs pos="0">
                <a:schemeClr val="accent1"/>
              </a:gs>
              <a:gs pos="2900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/>
          <p:nvPr/>
        </p:nvSpPr>
        <p:spPr>
          <a:xfrm rot="10800000">
            <a:off x="278209" y="1169850"/>
            <a:ext cx="927900" cy="297900"/>
          </a:xfrm>
          <a:prstGeom prst="rtTriangle">
            <a:avLst/>
          </a:prstGeom>
          <a:gradFill>
            <a:gsLst>
              <a:gs pos="0">
                <a:schemeClr val="accent1"/>
              </a:gs>
              <a:gs pos="47000">
                <a:schemeClr val="accent1"/>
              </a:gs>
              <a:gs pos="100000">
                <a:schemeClr val="accent2"/>
              </a:gs>
            </a:gsLst>
            <a:lin ang="59999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6"/>
          <p:cNvGrpSpPr/>
          <p:nvPr/>
        </p:nvGrpSpPr>
        <p:grpSpPr>
          <a:xfrm>
            <a:off x="284659" y="277661"/>
            <a:ext cx="7532717" cy="895903"/>
            <a:chOff x="0" y="266575"/>
            <a:chExt cx="6046490" cy="1687200"/>
          </a:xfrm>
        </p:grpSpPr>
        <p:sp>
          <p:nvSpPr>
            <p:cNvPr id="57" name="Google Shape;57;p6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 rot="10800000">
              <a:off x="5864390" y="266658"/>
              <a:ext cx="1821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6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60" name="Google Shape;60;p6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6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63" name="Google Shape;63;p6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1206100" y="1706200"/>
            <a:ext cx="3336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⊳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4896145" y="1706200"/>
            <a:ext cx="3336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⊳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/>
          <p:nvPr/>
        </p:nvSpPr>
        <p:spPr>
          <a:xfrm rot="-5400000" flipH="1">
            <a:off x="112050" y="481364"/>
            <a:ext cx="977700" cy="1201800"/>
          </a:xfrm>
          <a:prstGeom prst="parallelogram">
            <a:avLst>
              <a:gd name="adj" fmla="val 10943"/>
            </a:avLst>
          </a:prstGeom>
          <a:gradFill>
            <a:gsLst>
              <a:gs pos="0">
                <a:schemeClr val="accent1"/>
              </a:gs>
              <a:gs pos="2900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7"/>
          <p:cNvSpPr/>
          <p:nvPr/>
        </p:nvSpPr>
        <p:spPr>
          <a:xfrm rot="10800000">
            <a:off x="278209" y="1169850"/>
            <a:ext cx="927900" cy="297900"/>
          </a:xfrm>
          <a:prstGeom prst="rtTriangle">
            <a:avLst/>
          </a:prstGeom>
          <a:gradFill>
            <a:gsLst>
              <a:gs pos="0">
                <a:schemeClr val="accent1"/>
              </a:gs>
              <a:gs pos="47000">
                <a:schemeClr val="accent1"/>
              </a:gs>
              <a:gs pos="100000">
                <a:schemeClr val="accent2"/>
              </a:gs>
            </a:gsLst>
            <a:lin ang="59999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" name="Google Shape;72;p7"/>
          <p:cNvGrpSpPr/>
          <p:nvPr/>
        </p:nvGrpSpPr>
        <p:grpSpPr>
          <a:xfrm>
            <a:off x="284659" y="277661"/>
            <a:ext cx="7532717" cy="895903"/>
            <a:chOff x="0" y="266575"/>
            <a:chExt cx="6046490" cy="1687200"/>
          </a:xfrm>
        </p:grpSpPr>
        <p:sp>
          <p:nvSpPr>
            <p:cNvPr id="73" name="Google Shape;73;p7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 rot="10800000">
              <a:off x="5864390" y="266658"/>
              <a:ext cx="1821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7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76" name="Google Shape;76;p7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7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79" name="Google Shape;79;p7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7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body" idx="1"/>
          </p:nvPr>
        </p:nvSpPr>
        <p:spPr>
          <a:xfrm>
            <a:off x="1201800" y="1706200"/>
            <a:ext cx="21474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⊳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2"/>
          </p:nvPr>
        </p:nvSpPr>
        <p:spPr>
          <a:xfrm>
            <a:off x="3643672" y="1706200"/>
            <a:ext cx="21474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⊳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body" idx="3"/>
          </p:nvPr>
        </p:nvSpPr>
        <p:spPr>
          <a:xfrm>
            <a:off x="6085544" y="1706200"/>
            <a:ext cx="21474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⊳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0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110" name="Google Shape;110;p10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10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113" name="Google Shape;113;p10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0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6" name="Google Shape;116;p10"/>
          <p:cNvGrpSpPr/>
          <p:nvPr/>
        </p:nvGrpSpPr>
        <p:grpSpPr>
          <a:xfrm flipH="1">
            <a:off x="1" y="524824"/>
            <a:ext cx="600055" cy="374899"/>
            <a:chOff x="5211448" y="3165393"/>
            <a:chExt cx="1477967" cy="784800"/>
          </a:xfrm>
        </p:grpSpPr>
        <p:sp>
          <p:nvSpPr>
            <p:cNvPr id="117" name="Google Shape;117;p10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0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p10"/>
          <p:cNvGrpSpPr/>
          <p:nvPr/>
        </p:nvGrpSpPr>
        <p:grpSpPr>
          <a:xfrm rot="10800000" flipH="1">
            <a:off x="84" y="8"/>
            <a:ext cx="758573" cy="531131"/>
            <a:chOff x="0" y="266575"/>
            <a:chExt cx="7503194" cy="1687200"/>
          </a:xfrm>
        </p:grpSpPr>
        <p:sp>
          <p:nvSpPr>
            <p:cNvPr id="120" name="Google Shape;120;p10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0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70125" y="1553800"/>
            <a:ext cx="6915300" cy="30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https://stackoverflow.com/questions/4011705/python-the-imagingft-c-module-is-not-installed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ojoldu.tistory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log.rss.naver.com/nackji80" TargetMode="External"/><Relationship Id="rId5" Type="http://schemas.openxmlformats.org/officeDocument/2006/relationships/hyperlink" Target="https://blog.naver.com/nackji80" TargetMode="External"/><Relationship Id="rId4" Type="http://schemas.openxmlformats.org/officeDocument/2006/relationships/hyperlink" Target="https://jojoldu.tistory.com/rs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>
            <a:spLocks noGrp="1"/>
          </p:cNvSpPr>
          <p:nvPr>
            <p:ph type="ctrTitle"/>
          </p:nvPr>
        </p:nvSpPr>
        <p:spPr>
          <a:xfrm>
            <a:off x="1101000" y="1738825"/>
            <a:ext cx="6942000" cy="166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 smtClean="0"/>
              <a:t>Blog Crawler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5. </a:t>
            </a:r>
            <a:r>
              <a:rPr lang="ko-KR" altLang="en-US" b="1" dirty="0" smtClean="0"/>
              <a:t>데이터 준비 및 탐색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주요 코드</a:t>
            </a:r>
            <a:endParaRPr b="1"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5406190" y="1957137"/>
            <a:ext cx="3384884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 smtClean="0"/>
              <a:t>DB</a:t>
            </a:r>
            <a:r>
              <a:rPr lang="ko-KR" altLang="en-US" b="1" dirty="0" smtClean="0"/>
              <a:t>에서 이메일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블로그 주소 조회</a:t>
            </a:r>
            <a:endParaRPr lang="en-US" altLang="ko-KR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smtClean="0"/>
              <a:t>블로그를 크롤링해 어제 날짜에 새로운 글이 올라온 지 확인</a:t>
            </a:r>
            <a:endParaRPr lang="en-US" altLang="ko-KR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smtClean="0"/>
              <a:t>올라왔다면</a:t>
            </a:r>
            <a:r>
              <a:rPr lang="en-US" altLang="ko-KR" b="1" dirty="0"/>
              <a:t> </a:t>
            </a:r>
            <a:r>
              <a:rPr lang="ko-KR" altLang="en-US" b="1" dirty="0" smtClean="0"/>
              <a:t>아래 내용을 가져온다</a:t>
            </a:r>
            <a:endParaRPr lang="en-US" altLang="ko-KR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글 제목</a:t>
            </a:r>
            <a:endParaRPr lang="en-US" altLang="ko-KR" sz="12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글 링크</a:t>
            </a:r>
            <a:endParaRPr lang="en-US" altLang="ko-KR" sz="12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글 본문 </a:t>
            </a:r>
            <a:r>
              <a:rPr lang="ko-KR" altLang="en-US" sz="1200" dirty="0" smtClean="0"/>
              <a:t>내용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Naver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Tistory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구분</a:t>
            </a:r>
            <a:r>
              <a:rPr lang="en-US" altLang="ko-KR" sz="1200" dirty="0" smtClean="0"/>
              <a:t>)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4.    </a:t>
            </a:r>
            <a:r>
              <a:rPr lang="ko-KR" altLang="en-US" b="1" dirty="0" smtClean="0"/>
              <a:t>글 본문 내용은 </a:t>
            </a:r>
            <a:r>
              <a:rPr lang="en-US" altLang="ko-KR" b="1" dirty="0" smtClean="0"/>
              <a:t>Text Mining</a:t>
            </a:r>
            <a:endParaRPr lang="en-US" altLang="ko-KR" b="1" dirty="0"/>
          </a:p>
        </p:txBody>
      </p:sp>
      <p:pic>
        <p:nvPicPr>
          <p:cNvPr id="3" name="그림 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69310" y="1564092"/>
            <a:ext cx="4827600" cy="35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6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6. </a:t>
            </a:r>
            <a:r>
              <a:rPr lang="ko-KR" altLang="en-US" b="1" dirty="0" smtClean="0"/>
              <a:t>분석 모델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주요 코드</a:t>
            </a:r>
            <a:endParaRPr b="1"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00" y="1570494"/>
            <a:ext cx="5211148" cy="327929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759116" y="2304377"/>
            <a:ext cx="33848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 err="1" smtClean="0"/>
              <a:t>Konlpy</a:t>
            </a:r>
            <a:r>
              <a:rPr lang="ko-KR" altLang="en-US" b="1" dirty="0" smtClean="0"/>
              <a:t>를 이용해 한글 추출</a:t>
            </a:r>
            <a:endParaRPr lang="en-US" altLang="ko-KR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 err="1" smtClean="0"/>
              <a:t>Nltk</a:t>
            </a:r>
            <a:r>
              <a:rPr lang="ko-KR" altLang="en-US" b="1" dirty="0" smtClean="0"/>
              <a:t>를 이용해 영어 추출</a:t>
            </a:r>
            <a:endParaRPr lang="en-US" altLang="ko-KR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smtClean="0"/>
              <a:t>한글 </a:t>
            </a:r>
            <a:r>
              <a:rPr lang="en-US" altLang="ko-KR" b="1" dirty="0" smtClean="0"/>
              <a:t>+ </a:t>
            </a:r>
            <a:r>
              <a:rPr lang="ko-KR" altLang="en-US" b="1" dirty="0" smtClean="0"/>
              <a:t>영어 상위 </a:t>
            </a:r>
            <a:r>
              <a:rPr lang="en-US" altLang="ko-KR" b="1" dirty="0" smtClean="0"/>
              <a:t>20</a:t>
            </a:r>
            <a:r>
              <a:rPr lang="ko-KR" altLang="en-US" b="1" dirty="0" smtClean="0"/>
              <a:t>개 추출</a:t>
            </a:r>
            <a:endParaRPr lang="en-US" altLang="ko-KR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smtClean="0"/>
              <a:t>파일로 저장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70491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6. </a:t>
            </a:r>
            <a:r>
              <a:rPr lang="ko-KR" altLang="en-US" b="1" dirty="0" smtClean="0"/>
              <a:t>분석 모델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주요 코드</a:t>
            </a:r>
            <a:endParaRPr b="1"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22" y="3721735"/>
            <a:ext cx="6187591" cy="12650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20" y="1655760"/>
            <a:ext cx="6180356" cy="195554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055481" y="2466423"/>
            <a:ext cx="3384884" cy="375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한글 추출 함수</a:t>
            </a:r>
            <a:endParaRPr lang="en-US" altLang="ko-KR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080559" y="4100381"/>
            <a:ext cx="33848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한글 </a:t>
            </a:r>
            <a:r>
              <a:rPr lang="en-US" altLang="ko-KR" b="1" dirty="0" smtClean="0"/>
              <a:t>+ </a:t>
            </a:r>
            <a:r>
              <a:rPr lang="ko-KR" altLang="en-US" b="1" dirty="0" smtClean="0"/>
              <a:t>영어 추출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66258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7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결과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이메일</a:t>
            </a:r>
            <a:endParaRPr b="1"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그림 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908" y="1375759"/>
            <a:ext cx="6218664" cy="355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7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7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결과</a:t>
            </a:r>
            <a:r>
              <a:rPr lang="en-US" altLang="ko-KR" b="1" dirty="0" smtClean="0"/>
              <a:t>-Blog Update </a:t>
            </a:r>
            <a:r>
              <a:rPr lang="ko-KR" altLang="en-US" b="1" dirty="0" smtClean="0"/>
              <a:t>정보</a:t>
            </a:r>
            <a:endParaRPr b="1"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588" y="1435769"/>
            <a:ext cx="4772527" cy="360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8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7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결과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블로그 글의 키워드 분석</a:t>
            </a:r>
            <a:endParaRPr b="1"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891" y="1527858"/>
            <a:ext cx="3604572" cy="32061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913" y="1527643"/>
            <a:ext cx="3504409" cy="32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9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7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기대 효과</a:t>
            </a:r>
            <a:endParaRPr b="1"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6" name="Google Shape;194;p18"/>
          <p:cNvSpPr txBox="1">
            <a:spLocks noGrp="1"/>
          </p:cNvSpPr>
          <p:nvPr>
            <p:ph type="body" idx="1"/>
          </p:nvPr>
        </p:nvSpPr>
        <p:spPr>
          <a:xfrm>
            <a:off x="1156898" y="1570224"/>
            <a:ext cx="3206553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2500" b="1" dirty="0" err="1" smtClean="0">
                <a:solidFill>
                  <a:srgbClr val="FF0000"/>
                </a:solidFill>
                <a:latin typeface="+mj-ea"/>
                <a:ea typeface="+mj-ea"/>
              </a:rPr>
              <a:t>크롤링을</a:t>
            </a:r>
            <a:r>
              <a:rPr lang="ko-KR" altLang="en-US" sz="2500" b="1" dirty="0" smtClean="0">
                <a:solidFill>
                  <a:srgbClr val="FF0000"/>
                </a:solidFill>
                <a:latin typeface="+mj-ea"/>
                <a:ea typeface="+mj-ea"/>
              </a:rPr>
              <a:t> 통해</a:t>
            </a:r>
            <a:endParaRPr lang="en-US" dirty="0">
              <a:latin typeface="+mn-ea"/>
              <a:ea typeface="+mn-ea"/>
            </a:endParaRPr>
          </a:p>
          <a:p>
            <a:pPr marL="342900" lvl="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atin typeface="+mn-ea"/>
                <a:ea typeface="+mn-ea"/>
              </a:rPr>
              <a:t>구독한 블로그를 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 marL="342900" lvl="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atin typeface="+mn-ea"/>
                <a:ea typeface="+mn-ea"/>
              </a:rPr>
              <a:t>매일 한번에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 marL="342900" lvl="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atin typeface="+mn-ea"/>
                <a:ea typeface="+mn-ea"/>
              </a:rPr>
              <a:t>모아본다</a:t>
            </a:r>
            <a:r>
              <a:rPr lang="en-US" altLang="ko-KR" sz="1600" b="1" dirty="0" smtClean="0">
                <a:latin typeface="+mn-ea"/>
                <a:ea typeface="+mn-ea"/>
              </a:rPr>
              <a:t>!</a:t>
            </a:r>
          </a:p>
        </p:txBody>
      </p:sp>
      <p:sp>
        <p:nvSpPr>
          <p:cNvPr id="7" name="Google Shape;196;p18"/>
          <p:cNvSpPr txBox="1">
            <a:spLocks/>
          </p:cNvSpPr>
          <p:nvPr/>
        </p:nvSpPr>
        <p:spPr>
          <a:xfrm>
            <a:off x="5239655" y="1570224"/>
            <a:ext cx="3272973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o-KR" altLang="en-US" sz="2500" b="1" dirty="0" smtClean="0">
                <a:solidFill>
                  <a:srgbClr val="0070C0"/>
                </a:solidFill>
                <a:latin typeface="+mj-ea"/>
                <a:ea typeface="+mj-ea"/>
              </a:rPr>
              <a:t>시각화를 통해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atin typeface="+mn-ea"/>
                <a:ea typeface="+mn-ea"/>
              </a:rPr>
              <a:t>글의 핵심 키워드를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atin typeface="+mn-ea"/>
                <a:ea typeface="+mn-ea"/>
              </a:rPr>
              <a:t>알기 쉽게 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atin typeface="+mn-ea"/>
                <a:ea typeface="+mn-ea"/>
              </a:rPr>
              <a:t>파악한다</a:t>
            </a:r>
            <a:r>
              <a:rPr lang="en-US" altLang="ko-KR" sz="1600" b="1" dirty="0" smtClean="0">
                <a:latin typeface="+mn-ea"/>
                <a:ea typeface="+mn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769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8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발생했던 문제</a:t>
            </a:r>
            <a:endParaRPr b="1"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141" y="1716506"/>
            <a:ext cx="3444538" cy="4016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8611" y="4074187"/>
            <a:ext cx="4002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https://stackoverflow.com/questions/4011705/python-the-imagingft-c-module-is-not-installed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802" y="2303729"/>
            <a:ext cx="5014395" cy="15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7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3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374" name="Google Shape;374;p33"/>
          <p:cNvGrpSpPr/>
          <p:nvPr/>
        </p:nvGrpSpPr>
        <p:grpSpPr>
          <a:xfrm>
            <a:off x="2374163" y="2163505"/>
            <a:ext cx="4395686" cy="816480"/>
            <a:chOff x="0" y="1715400"/>
            <a:chExt cx="4395686" cy="816480"/>
          </a:xfrm>
        </p:grpSpPr>
        <p:sp>
          <p:nvSpPr>
            <p:cNvPr id="375" name="Google Shape;375;p33"/>
            <p:cNvSpPr/>
            <p:nvPr/>
          </p:nvSpPr>
          <p:spPr>
            <a:xfrm rot="5400000">
              <a:off x="3486236" y="1622430"/>
              <a:ext cx="6171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 rot="10800000" flipH="1">
              <a:off x="3189575" y="2278442"/>
              <a:ext cx="927900" cy="1881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 rot="-5400000" flipH="1">
              <a:off x="292350" y="1622430"/>
              <a:ext cx="6171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 rot="10800000">
              <a:off x="278211" y="2278442"/>
              <a:ext cx="927900" cy="1881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 rot="10800000" flipH="1">
              <a:off x="281975" y="1715400"/>
              <a:ext cx="3840000" cy="565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0" name="Google Shape;380;p33"/>
          <p:cNvSpPr txBox="1">
            <a:spLocks noGrp="1"/>
          </p:cNvSpPr>
          <p:nvPr>
            <p:ph type="ctrTitle" idx="4294967295"/>
          </p:nvPr>
        </p:nvSpPr>
        <p:spPr>
          <a:xfrm>
            <a:off x="802525" y="1165450"/>
            <a:ext cx="7539000" cy="77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chemeClr val="accent2"/>
                </a:solidFill>
              </a:rPr>
              <a:t>Thanks!</a:t>
            </a:r>
            <a:endParaRPr sz="7200" dirty="0">
              <a:solidFill>
                <a:schemeClr val="accent2"/>
              </a:solidFill>
            </a:endParaRPr>
          </a:p>
        </p:txBody>
      </p:sp>
      <p:sp>
        <p:nvSpPr>
          <p:cNvPr id="381" name="Google Shape;381;p33"/>
          <p:cNvSpPr txBox="1">
            <a:spLocks noGrp="1"/>
          </p:cNvSpPr>
          <p:nvPr>
            <p:ph type="subTitle" idx="4294967295"/>
          </p:nvPr>
        </p:nvSpPr>
        <p:spPr>
          <a:xfrm>
            <a:off x="802525" y="3170372"/>
            <a:ext cx="7539000" cy="86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2"/>
                </a:solidFill>
              </a:rPr>
              <a:t>You can find me at </a:t>
            </a:r>
            <a:r>
              <a:rPr lang="en" sz="1800" dirty="0" smtClean="0">
                <a:solidFill>
                  <a:schemeClr val="dk2"/>
                </a:solidFill>
              </a:rPr>
              <a:t>imiyoungman@daum.net</a:t>
            </a:r>
            <a:endParaRPr sz="1800" b="1" dirty="0">
              <a:solidFill>
                <a:schemeClr val="dk2"/>
              </a:solidFill>
            </a:endParaRPr>
          </a:p>
        </p:txBody>
      </p:sp>
      <p:sp>
        <p:nvSpPr>
          <p:cNvPr id="382" name="Google Shape;382;p33"/>
          <p:cNvSpPr txBox="1"/>
          <p:nvPr/>
        </p:nvSpPr>
        <p:spPr>
          <a:xfrm>
            <a:off x="2665875" y="2163500"/>
            <a:ext cx="3825600" cy="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Any questions?</a:t>
            </a:r>
            <a:endParaRPr dirty="0"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 smtClean="0"/>
              <a:t>1. </a:t>
            </a:r>
            <a:r>
              <a:rPr lang="ko-KR" altLang="en-US" b="1" dirty="0" smtClean="0"/>
              <a:t>왜 만들었나</a:t>
            </a:r>
            <a:r>
              <a:rPr lang="en-US" altLang="ko-KR" b="1" dirty="0" smtClean="0"/>
              <a:t>?</a:t>
            </a:r>
            <a:endParaRPr b="1" dirty="0"/>
          </a:p>
        </p:txBody>
      </p:sp>
      <p:sp>
        <p:nvSpPr>
          <p:cNvPr id="168" name="Google Shape;168;p16"/>
          <p:cNvSpPr txBox="1">
            <a:spLocks noGrp="1"/>
          </p:cNvSpPr>
          <p:nvPr>
            <p:ph type="body" idx="1"/>
          </p:nvPr>
        </p:nvSpPr>
        <p:spPr>
          <a:xfrm>
            <a:off x="1206100" y="1706200"/>
            <a:ext cx="7026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⊳"/>
            </a:pPr>
            <a:r>
              <a:rPr lang="ko-KR" altLang="en-US" b="1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원하는 블로그들</a:t>
            </a:r>
            <a:r>
              <a:rPr lang="ko-KR" altLang="en-US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을</a:t>
            </a:r>
            <a:r>
              <a:rPr lang="ko-KR" altLang="en-US" b="1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endParaRPr lang="en-US" altLang="ko-KR" b="1" dirty="0" smtClean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⊳"/>
            </a:pPr>
            <a:r>
              <a:rPr lang="ko-KR" altLang="en-US" b="1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하루 단위로 </a:t>
            </a:r>
            <a:endParaRPr lang="en-US" altLang="ko-KR" b="1" dirty="0" smtClean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⊳"/>
            </a:pPr>
            <a:r>
              <a:rPr lang="ko-KR" altLang="en-US" b="1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업데이트 된 글이 있는지 확인 후</a:t>
            </a:r>
            <a:endParaRPr lang="en-US" altLang="ko-KR" b="1" dirty="0" smtClean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⊳"/>
            </a:pPr>
            <a:r>
              <a:rPr lang="ko-KR" altLang="en-US" b="1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사용자에게 알려주기 위해서</a:t>
            </a:r>
            <a:endParaRPr lang="en-US" altLang="ko-KR" b="1" dirty="0" smtClean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 smtClean="0"/>
              <a:t>Process-Web</a:t>
            </a:r>
            <a:endParaRPr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828127" y="2822720"/>
            <a:ext cx="1239735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06286" y="4119431"/>
            <a:ext cx="1642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Database</a:t>
            </a:r>
            <a:endParaRPr lang="ko-KR" altLang="en-US" dirty="0"/>
          </a:p>
        </p:txBody>
      </p:sp>
      <p:pic>
        <p:nvPicPr>
          <p:cNvPr id="5" name="그림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783" y="2518330"/>
            <a:ext cx="1800000" cy="180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61" y="1621806"/>
            <a:ext cx="5368550" cy="3352346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 flipH="1">
            <a:off x="5784492" y="3649677"/>
            <a:ext cx="1238400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9086" y="1823875"/>
            <a:ext cx="2831172" cy="62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3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 smtClean="0"/>
              <a:t>Process-Crawler, Email</a:t>
            </a:r>
            <a:endParaRPr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33" y="2512966"/>
            <a:ext cx="1800000" cy="1800000"/>
          </a:xfrm>
          <a:prstGeom prst="rect">
            <a:avLst/>
          </a:prstGeom>
        </p:spPr>
      </p:pic>
      <p:pic>
        <p:nvPicPr>
          <p:cNvPr id="3" name="그림 2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779" y="1490989"/>
            <a:ext cx="1800000" cy="18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10427" y="4042641"/>
            <a:ext cx="1626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사용</a:t>
            </a:r>
            <a:r>
              <a:rPr lang="ko-KR" altLang="en-US" sz="1600" dirty="0"/>
              <a:t>자</a:t>
            </a:r>
          </a:p>
        </p:txBody>
      </p:sp>
      <p:pic>
        <p:nvPicPr>
          <p:cNvPr id="7" name="그림 6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054" y="2512965"/>
            <a:ext cx="1440000" cy="1574941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2758068" y="3538654"/>
            <a:ext cx="3516352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15304" y="3798849"/>
            <a:ext cx="1642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분석 결과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이메일 </a:t>
            </a:r>
            <a:r>
              <a:rPr lang="ko-KR" altLang="en-US" dirty="0" smtClean="0"/>
              <a:t>발송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60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2</a:t>
            </a:r>
            <a:r>
              <a:rPr lang="en-US" altLang="ko-KR" dirty="0" smtClean="0"/>
              <a:t>. Process</a:t>
            </a:r>
            <a:endParaRPr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707352" y="1858425"/>
            <a:ext cx="2347200" cy="1127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/>
              <a:t>&lt;</a:t>
            </a:r>
            <a:r>
              <a:rPr lang="ko-KR" altLang="en-US" sz="1800" dirty="0" smtClean="0"/>
              <a:t>사용자</a:t>
            </a:r>
            <a:r>
              <a:rPr lang="en-US" altLang="ko-KR" sz="1800" dirty="0" smtClean="0"/>
              <a:t>&gt;</a:t>
            </a:r>
          </a:p>
          <a:p>
            <a:pPr algn="ctr"/>
            <a:r>
              <a:rPr lang="ko-KR" altLang="en-US" sz="1800" dirty="0" smtClean="0"/>
              <a:t>이메일</a:t>
            </a:r>
            <a:r>
              <a:rPr lang="en-US" altLang="ko-KR" sz="1800" dirty="0" smtClean="0"/>
              <a:t>, </a:t>
            </a:r>
          </a:p>
          <a:p>
            <a:pPr algn="ctr"/>
            <a:r>
              <a:rPr lang="ko-KR" altLang="en-US" sz="1800" dirty="0" smtClean="0"/>
              <a:t>블로그 추가</a:t>
            </a:r>
            <a:endParaRPr lang="ko-KR" altLang="en-US" sz="1800" dirty="0"/>
          </a:p>
        </p:txBody>
      </p:sp>
      <p:sp>
        <p:nvSpPr>
          <p:cNvPr id="6" name="직사각형 5"/>
          <p:cNvSpPr/>
          <p:nvPr/>
        </p:nvSpPr>
        <p:spPr>
          <a:xfrm>
            <a:off x="3445598" y="1858425"/>
            <a:ext cx="2345249" cy="1127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/>
              <a:t>&lt;</a:t>
            </a:r>
            <a:r>
              <a:rPr lang="ko-KR" altLang="en-US" sz="1800" dirty="0" smtClean="0"/>
              <a:t>프로그램</a:t>
            </a:r>
            <a:r>
              <a:rPr lang="en-US" altLang="ko-KR" sz="1800" dirty="0" smtClean="0"/>
              <a:t>&gt;</a:t>
            </a:r>
          </a:p>
          <a:p>
            <a:pPr algn="ctr"/>
            <a:r>
              <a:rPr lang="ko-KR" altLang="en-US" sz="1800" dirty="0" smtClean="0"/>
              <a:t>매일 정각이 지나면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블로그 </a:t>
            </a:r>
            <a:r>
              <a:rPr lang="ko-KR" altLang="en-US" sz="1800" dirty="0" err="1" smtClean="0"/>
              <a:t>크롤링</a:t>
            </a:r>
            <a:endParaRPr lang="ko-KR" altLang="en-US" sz="1800" dirty="0"/>
          </a:p>
        </p:txBody>
      </p:sp>
      <p:sp>
        <p:nvSpPr>
          <p:cNvPr id="7" name="직사각형 6"/>
          <p:cNvSpPr/>
          <p:nvPr/>
        </p:nvSpPr>
        <p:spPr>
          <a:xfrm>
            <a:off x="6181892" y="1858425"/>
            <a:ext cx="2347200" cy="1127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/>
              <a:t>&lt;</a:t>
            </a:r>
            <a:r>
              <a:rPr lang="ko-KR" altLang="en-US" sz="1800" dirty="0" smtClean="0"/>
              <a:t>프로그램</a:t>
            </a:r>
            <a:r>
              <a:rPr lang="en-US" altLang="ko-KR" sz="1800" dirty="0" smtClean="0"/>
              <a:t>&gt;</a:t>
            </a:r>
          </a:p>
          <a:p>
            <a:pPr algn="ctr"/>
            <a:r>
              <a:rPr lang="ko-KR" altLang="en-US" sz="1800" dirty="0" smtClean="0"/>
              <a:t>전날 </a:t>
            </a:r>
            <a:r>
              <a:rPr lang="en-US" altLang="ko-KR" sz="1800" dirty="0" smtClean="0"/>
              <a:t>Update</a:t>
            </a:r>
            <a:r>
              <a:rPr lang="ko-KR" altLang="en-US" sz="1800" dirty="0" smtClean="0"/>
              <a:t>된 글이 있다면 가져온다</a:t>
            </a:r>
            <a:endParaRPr lang="ko-KR" altLang="en-US" sz="1800" dirty="0"/>
          </a:p>
        </p:txBody>
      </p:sp>
      <p:sp>
        <p:nvSpPr>
          <p:cNvPr id="8" name="직사각형 7"/>
          <p:cNvSpPr/>
          <p:nvPr/>
        </p:nvSpPr>
        <p:spPr>
          <a:xfrm>
            <a:off x="5270810" y="3384785"/>
            <a:ext cx="2253753" cy="1127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/>
              <a:t>&lt;</a:t>
            </a:r>
            <a:r>
              <a:rPr lang="ko-KR" altLang="en-US" sz="1800" dirty="0" smtClean="0"/>
              <a:t>프로그램</a:t>
            </a:r>
            <a:r>
              <a:rPr lang="en-US" altLang="ko-KR" sz="1800" dirty="0" smtClean="0"/>
              <a:t>&gt;</a:t>
            </a:r>
          </a:p>
          <a:p>
            <a:pPr algn="ctr"/>
            <a:r>
              <a:rPr lang="ko-KR" altLang="en-US" sz="1800" dirty="0" smtClean="0"/>
              <a:t>사용자 </a:t>
            </a:r>
            <a:endParaRPr lang="en-US" altLang="ko-KR" sz="1800" dirty="0" smtClean="0"/>
          </a:p>
          <a:p>
            <a:pPr algn="ctr"/>
            <a:r>
              <a:rPr lang="ko-KR" altLang="en-US" sz="1800" dirty="0" smtClean="0"/>
              <a:t>이메일로 전송</a:t>
            </a:r>
            <a:endParaRPr lang="ko-KR" altLang="en-US" sz="1800" dirty="0"/>
          </a:p>
        </p:txBody>
      </p:sp>
      <p:sp>
        <p:nvSpPr>
          <p:cNvPr id="9" name="직사각형 8"/>
          <p:cNvSpPr/>
          <p:nvPr/>
        </p:nvSpPr>
        <p:spPr>
          <a:xfrm>
            <a:off x="2096122" y="3384785"/>
            <a:ext cx="2290024" cy="1127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smtClean="0"/>
              <a:t>&lt;</a:t>
            </a:r>
            <a:r>
              <a:rPr lang="ko-KR" altLang="en-US" sz="1800" dirty="0" smtClean="0"/>
              <a:t>프로그램</a:t>
            </a:r>
            <a:r>
              <a:rPr lang="en-US" altLang="ko-KR" sz="1800" dirty="0" smtClean="0"/>
              <a:t>&gt;</a:t>
            </a:r>
          </a:p>
          <a:p>
            <a:pPr algn="ctr"/>
            <a:r>
              <a:rPr lang="ko-KR" altLang="en-US" sz="1800" dirty="0" smtClean="0"/>
              <a:t>글을 분석</a:t>
            </a:r>
            <a:endParaRPr lang="ko-KR" altLang="en-US" sz="18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054552" y="2422097"/>
            <a:ext cx="391046" cy="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794036" y="2422097"/>
            <a:ext cx="391046" cy="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519079" y="4001853"/>
            <a:ext cx="655086" cy="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6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3. </a:t>
            </a:r>
            <a:r>
              <a:rPr lang="ko-KR" altLang="en-US" b="1" dirty="0" smtClean="0"/>
              <a:t>학습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복습한 내용</a:t>
            </a:r>
            <a:endParaRPr b="1" dirty="0"/>
          </a:p>
        </p:txBody>
      </p:sp>
      <p:sp>
        <p:nvSpPr>
          <p:cNvPr id="319" name="Google Shape;319;p28"/>
          <p:cNvSpPr txBox="1">
            <a:spLocks noGrp="1"/>
          </p:cNvSpPr>
          <p:nvPr>
            <p:ph type="body" idx="1"/>
          </p:nvPr>
        </p:nvSpPr>
        <p:spPr>
          <a:xfrm>
            <a:off x="1201800" y="1706200"/>
            <a:ext cx="2147400" cy="141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2000" b="1" dirty="0" smtClean="0">
                <a:latin typeface="+mn-lt"/>
                <a:ea typeface="Encode Sans Semi Condensed"/>
                <a:cs typeface="Encode Sans Semi Condensed"/>
                <a:sym typeface="Encode Sans Semi Condensed"/>
              </a:rPr>
              <a:t>Flask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latin typeface="D2Coding ligature" panose="020B0609020101020101" pitchFamily="49" charset="-127"/>
                <a:ea typeface="D2Coding ligature" panose="020B0609020101020101" pitchFamily="49" charset="-127"/>
                <a:sym typeface="Encode Sans Semi Condensed"/>
              </a:rPr>
              <a:t>간단한 웹 구축</a:t>
            </a:r>
            <a:endParaRPr sz="15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320" name="Google Shape;320;p28"/>
          <p:cNvSpPr txBox="1">
            <a:spLocks noGrp="1"/>
          </p:cNvSpPr>
          <p:nvPr>
            <p:ph type="body" idx="2"/>
          </p:nvPr>
        </p:nvSpPr>
        <p:spPr>
          <a:xfrm>
            <a:off x="3643675" y="1706200"/>
            <a:ext cx="2147400" cy="141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2000" b="1" dirty="0" smtClean="0">
                <a:latin typeface="+mn-lt"/>
                <a:ea typeface="Encode Sans Semi Condensed"/>
                <a:cs typeface="Encode Sans Semi Condensed"/>
                <a:sym typeface="Encode Sans Semi Condensed"/>
              </a:rPr>
              <a:t>ORM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500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Encode Sans Semi Condensed"/>
                <a:sym typeface="Encode Sans Semi Condensed"/>
              </a:rPr>
              <a:t>SqlAlchemy</a:t>
            </a:r>
            <a:r>
              <a:rPr lang="ko-KR" altLang="en-US" sz="1500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Encode Sans Semi Condensed"/>
                <a:sym typeface="Encode Sans Semi Condensed"/>
              </a:rPr>
              <a:t> 이용</a:t>
            </a:r>
            <a:endParaRPr lang="en-US" altLang="ko-KR" sz="1500" dirty="0" smtClean="0">
              <a:latin typeface="D2Coding ligature" panose="020B0609020101020101" pitchFamily="49" charset="-127"/>
              <a:ea typeface="D2Coding ligature" panose="020B0609020101020101" pitchFamily="49" charset="-127"/>
              <a:cs typeface="Encode Sans Semi Condensed"/>
              <a:sym typeface="Encode Sans Semi Condensed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Encode Sans Semi Condensed"/>
                <a:sym typeface="Encode Sans Semi Condensed"/>
              </a:rPr>
              <a:t>DB</a:t>
            </a:r>
            <a:r>
              <a:rPr lang="ko-KR" altLang="en-US" sz="1500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Encode Sans Semi Condensed"/>
                <a:sym typeface="Encode Sans Semi Condensed"/>
              </a:rPr>
              <a:t>와 연동</a:t>
            </a:r>
            <a:endParaRPr sz="15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322" name="Google Shape;322;p28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23" name="Google Shape;323;p28"/>
          <p:cNvSpPr txBox="1">
            <a:spLocks noGrp="1"/>
          </p:cNvSpPr>
          <p:nvPr>
            <p:ph type="body" idx="1"/>
          </p:nvPr>
        </p:nvSpPr>
        <p:spPr>
          <a:xfrm>
            <a:off x="1201800" y="3001600"/>
            <a:ext cx="2147400" cy="141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+mn-lt"/>
                <a:ea typeface="+mn-ea"/>
                <a:cs typeface="Encode Sans Semi Condensed"/>
                <a:sym typeface="Encode Sans Semi Condensed"/>
              </a:rPr>
              <a:t>AWS SES</a:t>
            </a:r>
            <a:endParaRPr sz="2000" b="1" dirty="0">
              <a:latin typeface="+mn-lt"/>
              <a:ea typeface="+mn-ea"/>
              <a:cs typeface="Encode Sans Semi Condensed"/>
              <a:sym typeface="Encode Sans Semi Condensed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Dubai" panose="020B0503030403030204" pitchFamily="34" charset="-78"/>
              </a:rPr>
              <a:t>이메일 발송</a:t>
            </a:r>
            <a:endParaRPr sz="1500" dirty="0">
              <a:latin typeface="D2Coding ligature" panose="020B0609020101020101" pitchFamily="49" charset="-127"/>
              <a:ea typeface="D2Coding ligature" panose="020B0609020101020101" pitchFamily="49" charset="-127"/>
              <a:cs typeface="Dubai" panose="020B0503030403030204" pitchFamily="34" charset="-78"/>
            </a:endParaRPr>
          </a:p>
        </p:txBody>
      </p:sp>
      <p:sp>
        <p:nvSpPr>
          <p:cNvPr id="324" name="Google Shape;324;p28"/>
          <p:cNvSpPr txBox="1">
            <a:spLocks noGrp="1"/>
          </p:cNvSpPr>
          <p:nvPr>
            <p:ph type="body" idx="2"/>
          </p:nvPr>
        </p:nvSpPr>
        <p:spPr>
          <a:xfrm>
            <a:off x="3643675" y="3001600"/>
            <a:ext cx="2147400" cy="141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2000" b="1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Encode Sans Semi Condensed"/>
                <a:sym typeface="Encode Sans Semi Condensed"/>
              </a:rPr>
              <a:t>키워드 추출</a:t>
            </a:r>
            <a:endParaRPr lang="en-US" altLang="ko-KR" sz="2000" b="1" dirty="0" smtClean="0">
              <a:latin typeface="D2Coding ligature" panose="020B0609020101020101" pitchFamily="49" charset="-127"/>
              <a:ea typeface="D2Coding ligature" panose="020B0609020101020101" pitchFamily="49" charset="-127"/>
              <a:cs typeface="Encode Sans Semi Condensed"/>
              <a:sym typeface="Encode Sans Semi Condensed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Encode Sans Semi Condensed"/>
                <a:sym typeface="Encode Sans Semi Condensed"/>
              </a:rPr>
              <a:t>불용어 제거</a:t>
            </a:r>
            <a:endParaRPr sz="1500" dirty="0">
              <a:latin typeface="D2Coding ligature" panose="020B0609020101020101" pitchFamily="49" charset="-127"/>
              <a:ea typeface="D2Coding ligature" panose="020B0609020101020101" pitchFamily="49" charset="-127"/>
              <a:cs typeface="Encode Sans Semi Condensed"/>
              <a:sym typeface="Encode Sans Semi Condensed"/>
            </a:endParaRPr>
          </a:p>
        </p:txBody>
      </p:sp>
      <p:sp>
        <p:nvSpPr>
          <p:cNvPr id="325" name="Google Shape;325;p28"/>
          <p:cNvSpPr txBox="1">
            <a:spLocks noGrp="1"/>
          </p:cNvSpPr>
          <p:nvPr>
            <p:ph type="body" idx="3"/>
          </p:nvPr>
        </p:nvSpPr>
        <p:spPr>
          <a:xfrm>
            <a:off x="6085549" y="3001600"/>
            <a:ext cx="2147400" cy="141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2000" b="1" dirty="0" smtClean="0">
                <a:latin typeface="D2Coding" panose="020B0609020101020101" pitchFamily="49" charset="-127"/>
                <a:ea typeface="D2Coding" panose="020B0609020101020101" pitchFamily="49" charset="-127"/>
                <a:cs typeface="Encode Sans Semi Condensed"/>
                <a:sym typeface="Encode Sans Semi Condensed"/>
              </a:rPr>
              <a:t>데이터 시각화</a:t>
            </a:r>
            <a:endParaRPr lang="en-US" altLang="ko-KR" sz="2000" b="1" dirty="0" smtClean="0">
              <a:latin typeface="D2Coding" panose="020B0609020101020101" pitchFamily="49" charset="-127"/>
              <a:ea typeface="D2Coding" panose="020B0609020101020101" pitchFamily="49" charset="-127"/>
              <a:cs typeface="Encode Sans Semi Condensed"/>
              <a:sym typeface="Encode Sans Semi Condensed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500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Word Cloud</a:t>
            </a:r>
            <a:endParaRPr sz="15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0" name="Google Shape;320;p28"/>
          <p:cNvSpPr txBox="1">
            <a:spLocks/>
          </p:cNvSpPr>
          <p:nvPr/>
        </p:nvSpPr>
        <p:spPr>
          <a:xfrm>
            <a:off x="6085549" y="1706200"/>
            <a:ext cx="2147400" cy="14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Encode Sans Semi Condensed Light"/>
              <a:buChar char="⊳"/>
              <a:defRPr sz="18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Encode Sans Semi Condensed Light"/>
              <a:buChar char="▸"/>
              <a:defRPr sz="18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Encode Sans Semi Condensed Light"/>
              <a:buChar char="▸"/>
              <a:defRPr sz="18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Encode Sans Semi Condensed Light"/>
              <a:buChar char="▸"/>
              <a:defRPr sz="18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 Semi Condensed Light"/>
              <a:buChar char="▸"/>
              <a:defRPr sz="18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 Semi Condensed Light"/>
              <a:buChar char="▸"/>
              <a:defRPr sz="18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 Semi Condensed Light"/>
              <a:buChar char="▸"/>
              <a:defRPr sz="18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 Semi Condensed Light"/>
              <a:buChar char="▸"/>
              <a:defRPr sz="18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 Semi Condensed Light"/>
              <a:buChar char="▸"/>
              <a:defRPr sz="18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pPr marL="0" indent="0">
              <a:buFont typeface="Encode Sans Semi Condensed Light"/>
              <a:buNone/>
            </a:pPr>
            <a:r>
              <a:rPr lang="en-US" altLang="ko-KR" sz="2000" b="1" dirty="0" smtClean="0">
                <a:latin typeface="+mn-lt"/>
                <a:ea typeface="Encode Sans Semi Condensed"/>
                <a:cs typeface="Encode Sans Semi Condensed"/>
                <a:sym typeface="Encode Sans Semi Condensed"/>
              </a:rPr>
              <a:t>Crawling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Encode Sans Semi Condensed"/>
                <a:sym typeface="Encode Sans Semi Condensed"/>
              </a:rPr>
              <a:t>데이터 수집에 사용</a:t>
            </a:r>
            <a:endParaRPr lang="en-US" sz="15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182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body" idx="1"/>
          </p:nvPr>
        </p:nvSpPr>
        <p:spPr>
          <a:xfrm>
            <a:off x="2793194" y="1473972"/>
            <a:ext cx="2823836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2500" b="1" dirty="0" err="1" smtClean="0">
                <a:solidFill>
                  <a:srgbClr val="FF0000"/>
                </a:solidFill>
                <a:latin typeface="+mj-ea"/>
                <a:ea typeface="+mj-ea"/>
              </a:rPr>
              <a:t>Tistory</a:t>
            </a:r>
            <a:r>
              <a:rPr lang="ko-KR" altLang="en-US" sz="2500" b="1" dirty="0" smtClean="0">
                <a:solidFill>
                  <a:srgbClr val="FF0000"/>
                </a:solidFill>
                <a:latin typeface="+mj-ea"/>
                <a:ea typeface="+mj-ea"/>
              </a:rPr>
              <a:t> 블로그</a:t>
            </a:r>
            <a:endParaRPr sz="25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atin typeface="+mn-ea"/>
                <a:ea typeface="+mn-ea"/>
              </a:rPr>
              <a:t>블로그 주소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 marL="0" lvl="0" indent="0">
              <a:buNone/>
            </a:pPr>
            <a:r>
              <a:rPr lang="en-US" altLang="ko-KR" sz="1600" dirty="0" smtClean="0">
                <a:latin typeface="+mn-ea"/>
                <a:ea typeface="+mn-ea"/>
                <a:hlinkClick r:id="rId3"/>
              </a:rPr>
              <a:t>https://jojoldu.tistory.com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0" lvl="0" indent="0">
              <a:buNone/>
            </a:pPr>
            <a:endParaRPr lang="en-US" dirty="0">
              <a:latin typeface="+mn-ea"/>
              <a:ea typeface="+mn-ea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atin typeface="+mn-ea"/>
                <a:ea typeface="+mn-ea"/>
              </a:rPr>
              <a:t>블로그 </a:t>
            </a:r>
            <a:r>
              <a:rPr lang="en-US" altLang="ko-KR" sz="1600" b="1" dirty="0" smtClean="0">
                <a:latin typeface="+mn-ea"/>
                <a:ea typeface="+mn-ea"/>
              </a:rPr>
              <a:t>RSS </a:t>
            </a:r>
            <a:r>
              <a:rPr lang="ko-KR" altLang="en-US" sz="1600" b="1" dirty="0" smtClean="0">
                <a:latin typeface="+mn-ea"/>
                <a:ea typeface="+mn-ea"/>
              </a:rPr>
              <a:t>주소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 marL="0" lvl="0" indent="0">
              <a:buNone/>
            </a:pPr>
            <a:r>
              <a:rPr lang="en-US" altLang="ko-KR" sz="1600" dirty="0">
                <a:latin typeface="+mn-ea"/>
                <a:ea typeface="+mn-ea"/>
                <a:hlinkClick r:id="rId4"/>
              </a:rPr>
              <a:t>https://jojoldu.tistory.com/rss</a:t>
            </a:r>
            <a:endParaRPr sz="1600" dirty="0">
              <a:latin typeface="+mn-ea"/>
              <a:ea typeface="+mn-ea"/>
            </a:endParaRPr>
          </a:p>
        </p:txBody>
      </p:sp>
      <p:sp>
        <p:nvSpPr>
          <p:cNvPr id="195" name="Google Shape;195;p18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r>
              <a:rPr lang="en" dirty="0" smtClean="0"/>
              <a:t>. </a:t>
            </a:r>
            <a:r>
              <a:rPr lang="ko-KR" altLang="en-US" b="1" dirty="0" smtClean="0"/>
              <a:t>데이터 수집</a:t>
            </a:r>
            <a:endParaRPr b="1" dirty="0"/>
          </a:p>
        </p:txBody>
      </p:sp>
      <p:sp>
        <p:nvSpPr>
          <p:cNvPr id="196" name="Google Shape;196;p18"/>
          <p:cNvSpPr txBox="1">
            <a:spLocks noGrp="1"/>
          </p:cNvSpPr>
          <p:nvPr>
            <p:ph type="body" idx="2"/>
          </p:nvPr>
        </p:nvSpPr>
        <p:spPr>
          <a:xfrm>
            <a:off x="5696855" y="1473972"/>
            <a:ext cx="3272973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2500" b="1" dirty="0" smtClean="0">
                <a:solidFill>
                  <a:srgbClr val="0070C0"/>
                </a:solidFill>
                <a:latin typeface="+mj-ea"/>
                <a:ea typeface="+mj-ea"/>
              </a:rPr>
              <a:t>네이버 블로그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atin typeface="+mn-ea"/>
                <a:ea typeface="+mn-ea"/>
              </a:rPr>
              <a:t>블로그 주소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 marL="0" lvl="0" indent="0">
              <a:buNone/>
            </a:pPr>
            <a:r>
              <a:rPr lang="en-US" altLang="ko-KR" sz="1600" dirty="0">
                <a:latin typeface="+mn-ea"/>
                <a:ea typeface="+mn-ea"/>
                <a:hlinkClick r:id="rId5"/>
              </a:rPr>
              <a:t>https://blog.naver.com/nackji80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  <a:ea typeface="+mn-ea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atin typeface="+mn-ea"/>
                <a:ea typeface="+mn-ea"/>
              </a:rPr>
              <a:t>블로그 </a:t>
            </a:r>
            <a:r>
              <a:rPr lang="en-US" altLang="ko-KR" sz="1600" b="1" dirty="0" smtClean="0">
                <a:latin typeface="+mn-ea"/>
                <a:ea typeface="+mn-ea"/>
              </a:rPr>
              <a:t>RSS </a:t>
            </a:r>
            <a:r>
              <a:rPr lang="ko-KR" altLang="en-US" sz="1600" b="1" dirty="0" smtClean="0">
                <a:latin typeface="+mn-ea"/>
                <a:ea typeface="+mn-ea"/>
              </a:rPr>
              <a:t>주소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 marL="0" lvl="0" indent="0">
              <a:buNone/>
            </a:pPr>
            <a:r>
              <a:rPr lang="en-US" altLang="ko-KR" sz="1600" dirty="0">
                <a:latin typeface="+mn-ea"/>
                <a:ea typeface="+mn-ea"/>
                <a:hlinkClick r:id="rId6"/>
              </a:rPr>
              <a:t>https://blog.rss.naver.com/nackji80</a:t>
            </a:r>
            <a:endParaRPr lang="en-US" altLang="ko-KR" sz="1600" dirty="0" smtClean="0">
              <a:latin typeface="+mn-ea"/>
              <a:ea typeface="+mn-ea"/>
            </a:endParaRPr>
          </a:p>
        </p:txBody>
      </p:sp>
      <p:sp>
        <p:nvSpPr>
          <p:cNvPr id="197" name="Google Shape;197;p18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395918" y="1501422"/>
            <a:ext cx="2318253" cy="290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chemeClr val="accent2"/>
                </a:solidFill>
              </a:rPr>
              <a:t>RSS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사이트의</a:t>
            </a:r>
            <a:endParaRPr lang="en-US" altLang="ko-KR" sz="15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업데이트 </a:t>
            </a:r>
            <a:endParaRPr lang="en-US" altLang="ko-KR" sz="15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정보를</a:t>
            </a:r>
            <a:endParaRPr lang="en-US" altLang="ko-KR" sz="15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간단하게</a:t>
            </a:r>
            <a:endParaRPr lang="en-US" altLang="ko-KR" sz="15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제공하기 위해</a:t>
            </a:r>
            <a:endParaRPr lang="en-US" altLang="ko-KR" sz="15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만들어진</a:t>
            </a:r>
            <a:endParaRPr lang="en-US" altLang="ko-KR" sz="15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smtClean="0"/>
              <a:t>XML </a:t>
            </a:r>
            <a:r>
              <a:rPr lang="ko-KR" altLang="en-US" sz="1500" dirty="0" smtClean="0"/>
              <a:t>포맷</a:t>
            </a:r>
            <a:endParaRPr lang="en-US" altLang="ko-KR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r>
              <a:rPr lang="en" dirty="0" smtClean="0"/>
              <a:t>. </a:t>
            </a:r>
            <a:r>
              <a:rPr lang="ko-KR" altLang="en-US" b="1" dirty="0" smtClean="0"/>
              <a:t>데이터 수집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주요 코드</a:t>
            </a:r>
            <a:endParaRPr b="1" dirty="0"/>
          </a:p>
        </p:txBody>
      </p:sp>
      <p:sp>
        <p:nvSpPr>
          <p:cNvPr id="197" name="Google Shape;197;p18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171330" y="2783305"/>
            <a:ext cx="3913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“</a:t>
            </a:r>
            <a:r>
              <a:rPr lang="ko-KR" altLang="en-US" sz="1600" b="1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블로그 타입에 따라 </a:t>
            </a:r>
            <a:r>
              <a:rPr lang="en-US" altLang="ko-KR" sz="1600" b="1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URL </a:t>
            </a:r>
            <a:r>
              <a:rPr lang="ko-KR" altLang="en-US" sz="1600" b="1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다르게 호출</a:t>
            </a:r>
            <a:r>
              <a:rPr lang="en-US" altLang="ko-KR" sz="1600" b="1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”</a:t>
            </a:r>
            <a:endParaRPr lang="ko-KR" altLang="en-US" sz="1600" b="1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08" y="1757093"/>
            <a:ext cx="3460335" cy="252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2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5. </a:t>
            </a:r>
            <a:r>
              <a:rPr lang="ko-KR" altLang="en-US" b="1" dirty="0" smtClean="0"/>
              <a:t>데이터 준비 및 탐색</a:t>
            </a:r>
            <a:endParaRPr b="1"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912" y="1433689"/>
            <a:ext cx="6118578" cy="34318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6090" y="2038451"/>
            <a:ext cx="2099733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solidFill>
                  <a:schemeClr val="accent2"/>
                </a:solidFill>
              </a:rPr>
              <a:t>가져올 내용</a:t>
            </a:r>
            <a:endParaRPr lang="en-US" altLang="ko-KR" sz="2500" b="1" dirty="0" smtClean="0">
              <a:solidFill>
                <a:schemeClr val="accent2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900" dirty="0" smtClean="0"/>
              <a:t>글 제목</a:t>
            </a:r>
            <a:endParaRPr lang="en-US" altLang="ko-KR" sz="19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900" dirty="0" smtClean="0"/>
              <a:t>글 링크</a:t>
            </a:r>
            <a:endParaRPr lang="en-US" altLang="ko-KR" sz="19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900" dirty="0" smtClean="0"/>
              <a:t>글 본문</a:t>
            </a:r>
            <a:endParaRPr lang="en-US" altLang="ko-KR" sz="19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900" dirty="0" smtClean="0"/>
              <a:t>등록 날짜</a:t>
            </a:r>
            <a:endParaRPr lang="en-US" altLang="ko-KR" sz="1900" dirty="0" smtClean="0"/>
          </a:p>
        </p:txBody>
      </p:sp>
    </p:spTree>
    <p:extLst>
      <p:ext uri="{BB962C8B-B14F-4D97-AF65-F5344CB8AC3E}">
        <p14:creationId xmlns:p14="http://schemas.microsoft.com/office/powerpoint/2010/main" val="132625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rdinand template">
  <a:themeElements>
    <a:clrScheme name="Custom 347">
      <a:dk1>
        <a:srgbClr val="343A4E"/>
      </a:dk1>
      <a:lt1>
        <a:srgbClr val="FFFFFF"/>
      </a:lt1>
      <a:dk2>
        <a:srgbClr val="707A96"/>
      </a:dk2>
      <a:lt2>
        <a:srgbClr val="EEEFF3"/>
      </a:lt2>
      <a:accent1>
        <a:srgbClr val="ACD701"/>
      </a:accent1>
      <a:accent2>
        <a:srgbClr val="69B636"/>
      </a:accent2>
      <a:accent3>
        <a:srgbClr val="32A318"/>
      </a:accent3>
      <a:accent4>
        <a:srgbClr val="9EACD1"/>
      </a:accent4>
      <a:accent5>
        <a:srgbClr val="707A96"/>
      </a:accent5>
      <a:accent6>
        <a:srgbClr val="394057"/>
      </a:accent6>
      <a:hlink>
        <a:srgbClr val="0E99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336</Words>
  <Application>Microsoft Office PowerPoint</Application>
  <PresentationFormat>화면 슬라이드 쇼(16:9)</PresentationFormat>
  <Paragraphs>117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Encode Sans Semi Condensed Light</vt:lpstr>
      <vt:lpstr>Arial</vt:lpstr>
      <vt:lpstr>Dubai</vt:lpstr>
      <vt:lpstr>Encode Sans Semi Condensed</vt:lpstr>
      <vt:lpstr>D2Coding ligature</vt:lpstr>
      <vt:lpstr>D2Coding</vt:lpstr>
      <vt:lpstr>Encode Sans Semi Condensed SemiBold</vt:lpstr>
      <vt:lpstr>맑은 고딕</vt:lpstr>
      <vt:lpstr>Ferdinand template</vt:lpstr>
      <vt:lpstr>Blog Crawler</vt:lpstr>
      <vt:lpstr>1. 왜 만들었나?</vt:lpstr>
      <vt:lpstr>2. Process-Web</vt:lpstr>
      <vt:lpstr>2. Process-Crawler, Email</vt:lpstr>
      <vt:lpstr>2. Process</vt:lpstr>
      <vt:lpstr>3. 학습, 복습한 내용</vt:lpstr>
      <vt:lpstr>4. 데이터 수집</vt:lpstr>
      <vt:lpstr>4. 데이터 수집-주요 코드</vt:lpstr>
      <vt:lpstr>5. 데이터 준비 및 탐색</vt:lpstr>
      <vt:lpstr>5. 데이터 준비 및 탐색-주요 코드</vt:lpstr>
      <vt:lpstr>6. 분석 모델-주요 코드</vt:lpstr>
      <vt:lpstr>6. 분석 모델-주요 코드</vt:lpstr>
      <vt:lpstr>7. 결과-이메일</vt:lpstr>
      <vt:lpstr>7. 결과-Blog Update 정보</vt:lpstr>
      <vt:lpstr>7. 결과-블로그 글의 키워드 분석</vt:lpstr>
      <vt:lpstr>7. 기대 효과</vt:lpstr>
      <vt:lpstr>8. 발생했던 문제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 Crawler</dc:title>
  <dc:creator>iyoungman</dc:creator>
  <cp:lastModifiedBy>LG</cp:lastModifiedBy>
  <cp:revision>28</cp:revision>
  <dcterms:modified xsi:type="dcterms:W3CDTF">2019-12-18T00:46:39Z</dcterms:modified>
</cp:coreProperties>
</file>