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73" r:id="rId3"/>
    <p:sldId id="261" r:id="rId4"/>
    <p:sldId id="274" r:id="rId5"/>
    <p:sldId id="304" r:id="rId6"/>
    <p:sldId id="307" r:id="rId7"/>
    <p:sldId id="308" r:id="rId8"/>
    <p:sldId id="275" r:id="rId9"/>
    <p:sldId id="277" r:id="rId10"/>
    <p:sldId id="278" r:id="rId11"/>
    <p:sldId id="279" r:id="rId12"/>
    <p:sldId id="282" r:id="rId13"/>
    <p:sldId id="283" r:id="rId14"/>
    <p:sldId id="284" r:id="rId15"/>
    <p:sldId id="280" r:id="rId16"/>
    <p:sldId id="281" r:id="rId17"/>
    <p:sldId id="287" r:id="rId18"/>
    <p:sldId id="285" r:id="rId19"/>
    <p:sldId id="286" r:id="rId20"/>
    <p:sldId id="288" r:id="rId21"/>
    <p:sldId id="289" r:id="rId22"/>
    <p:sldId id="290" r:id="rId23"/>
    <p:sldId id="267" r:id="rId24"/>
    <p:sldId id="291" r:id="rId25"/>
    <p:sldId id="293" r:id="rId26"/>
    <p:sldId id="309" r:id="rId27"/>
    <p:sldId id="312" r:id="rId28"/>
    <p:sldId id="294" r:id="rId29"/>
    <p:sldId id="295" r:id="rId30"/>
    <p:sldId id="297" r:id="rId31"/>
    <p:sldId id="296" r:id="rId32"/>
    <p:sldId id="311" r:id="rId33"/>
    <p:sldId id="298" r:id="rId34"/>
    <p:sldId id="299" r:id="rId35"/>
    <p:sldId id="300" r:id="rId36"/>
    <p:sldId id="301" r:id="rId37"/>
    <p:sldId id="302" r:id="rId38"/>
    <p:sldId id="303" r:id="rId39"/>
    <p:sldId id="305" r:id="rId40"/>
    <p:sldId id="306" r:id="rId4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FF"/>
    <a:srgbClr val="4B6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168" y="-29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791FC-9B9C-49DD-B9E9-B1717E835177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030D7-5070-4931-82B3-7CA08D7A15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030D7-5070-4931-82B3-7CA08D7A15F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030D7-5070-4931-82B3-7CA08D7A15F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030D7-5070-4931-82B3-7CA08D7A15F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030D7-5070-4931-82B3-7CA08D7A15FC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030D7-5070-4931-82B3-7CA08D7A15FC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030D7-5070-4931-82B3-7CA08D7A15FC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D895-3909-4B8D-B313-ACAD866DB695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B05-8B33-472E-BBD1-7BD8890AB4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D895-3909-4B8D-B313-ACAD866DB695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B05-8B33-472E-BBD1-7BD8890AB4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D895-3909-4B8D-B313-ACAD866DB695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B05-8B33-472E-BBD1-7BD8890AB4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D895-3909-4B8D-B313-ACAD866DB695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B05-8B33-472E-BBD1-7BD8890AB4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D895-3909-4B8D-B313-ACAD866DB695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B05-8B33-472E-BBD1-7BD8890AB4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D895-3909-4B8D-B313-ACAD866DB695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B05-8B33-472E-BBD1-7BD8890AB4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D895-3909-4B8D-B313-ACAD866DB695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B05-8B33-472E-BBD1-7BD8890AB4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D895-3909-4B8D-B313-ACAD866DB695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B05-8B33-472E-BBD1-7BD8890AB4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D895-3909-4B8D-B313-ACAD866DB695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B05-8B33-472E-BBD1-7BD8890AB4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D895-3909-4B8D-B313-ACAD866DB695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B05-8B33-472E-BBD1-7BD8890AB4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D895-3909-4B8D-B313-ACAD866DB695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FB05-8B33-472E-BBD1-7BD8890AB4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9D895-3909-4B8D-B313-ACAD866DB695}" type="datetimeFigureOut">
              <a:rPr lang="ko-KR" altLang="en-US" smtClean="0"/>
              <a:pPr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DFB05-8B33-472E-BBD1-7BD8890AB4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143254"/>
            <a:ext cx="9144000" cy="2000246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8596" y="0"/>
            <a:ext cx="7858180" cy="3143254"/>
          </a:xfrm>
        </p:spPr>
        <p:txBody>
          <a:bodyPr>
            <a:normAutofit/>
          </a:bodyPr>
          <a:lstStyle/>
          <a:p>
            <a:pPr algn="l"/>
            <a:r>
              <a:rPr lang="ko-KR" altLang="en-US" sz="60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■</a:t>
            </a:r>
            <a:r>
              <a:rPr lang="en-US" altLang="ko-KR" sz="60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		</a:t>
            </a:r>
            <a:r>
              <a:rPr lang="ko-KR" altLang="en-US" sz="40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카페 </a:t>
            </a:r>
            <a:r>
              <a:rPr lang="ko-KR" altLang="en-US" sz="4000" b="1" dirty="0" err="1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프렌차이즈와</a:t>
            </a:r>
            <a:r>
              <a:rPr lang="ko-KR" altLang="en-US" sz="40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 인구</a:t>
            </a:r>
            <a:r>
              <a:rPr lang="en-US" altLang="ko-KR" sz="40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br>
              <a:rPr lang="en-US" altLang="ko-KR" sz="40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40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		</a:t>
            </a:r>
            <a:r>
              <a:rPr lang="ko-KR" altLang="en-US" sz="40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임금과의 상관관계</a:t>
            </a:r>
            <a:endParaRPr lang="ko-KR" altLang="en-US" sz="6000" b="1" dirty="0">
              <a:solidFill>
                <a:srgbClr val="0080F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29388" y="3714758"/>
            <a:ext cx="2343144" cy="746516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sz="20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2013301046</a:t>
            </a:r>
          </a:p>
          <a:p>
            <a:pPr algn="l"/>
            <a:r>
              <a:rPr lang="ko-KR" altLang="en-US" sz="20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윤병욱</a:t>
            </a:r>
            <a:endParaRPr lang="en-US" altLang="ko-KR" sz="2000" b="1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214296"/>
            <a:ext cx="5357850" cy="706057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9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■</a:t>
            </a:r>
            <a:r>
              <a:rPr lang="en-US" altLang="ko-KR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en-US" altLang="ko-KR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3500" b="1" dirty="0" err="1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스타벅스</a:t>
            </a:r>
            <a:r>
              <a:rPr lang="ko-KR" altLang="en-US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500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500" dirty="0" err="1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크롤링</a:t>
            </a:r>
            <a:endParaRPr lang="ko-KR" altLang="en-US" sz="3500" dirty="0">
              <a:solidFill>
                <a:srgbClr val="0080F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29256" y="928676"/>
            <a:ext cx="2786082" cy="39516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매장명과 시도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군구를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buNone/>
            </a:pP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각각의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column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으로 지정해서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크롤링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429124" y="857238"/>
            <a:ext cx="2520000" cy="180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286776" y="0"/>
            <a:ext cx="857224" cy="51435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14"/>
            <a:ext cx="547687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214296"/>
            <a:ext cx="5357850" cy="706057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9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■</a:t>
            </a:r>
            <a:r>
              <a:rPr lang="en-US" altLang="ko-KR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en-US" altLang="ko-KR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3500" b="1" dirty="0" err="1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빽다방</a:t>
            </a:r>
            <a:r>
              <a:rPr lang="ko-KR" altLang="en-US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500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500" dirty="0" err="1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크롤링</a:t>
            </a:r>
            <a:endParaRPr lang="ko-KR" altLang="en-US" sz="3500" dirty="0">
              <a:solidFill>
                <a:srgbClr val="0080F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14744" y="1071552"/>
            <a:ext cx="4572032" cy="380882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ko-KR" altLang="en-US" dirty="0" smtClean="0">
                <a:latin typeface="양진체 " pitchFamily="18" charset="-127"/>
                <a:ea typeface="양진체 " pitchFamily="18" charset="-127"/>
              </a:rPr>
              <a:t>   </a:t>
            </a:r>
            <a:r>
              <a:rPr lang="ko-KR" altLang="en-US" dirty="0" err="1" smtClean="0">
                <a:latin typeface="양진체 " pitchFamily="18" charset="-127"/>
                <a:ea typeface="양진체 " pitchFamily="18" charset="-127"/>
              </a:rPr>
              <a:t>빽다방의</a:t>
            </a:r>
            <a:r>
              <a:rPr lang="ko-KR" altLang="en-US" dirty="0" smtClean="0">
                <a:latin typeface="양진체 " pitchFamily="18" charset="-127"/>
                <a:ea typeface="양진체 " pitchFamily="18" charset="-127"/>
              </a:rPr>
              <a:t> 경우</a:t>
            </a:r>
            <a:r>
              <a:rPr lang="en-US" altLang="ko-KR" dirty="0" smtClean="0">
                <a:latin typeface="양진체 " pitchFamily="18" charset="-127"/>
                <a:ea typeface="양진체 " pitchFamily="18" charset="-127"/>
              </a:rPr>
              <a:t>, </a:t>
            </a:r>
          </a:p>
          <a:p>
            <a:r>
              <a:rPr lang="ko-KR" altLang="en-US" dirty="0" err="1" smtClean="0">
                <a:latin typeface="양진체 " pitchFamily="18" charset="-127"/>
                <a:ea typeface="양진체 " pitchFamily="18" charset="-127"/>
              </a:rPr>
              <a:t>크롤링을</a:t>
            </a:r>
            <a:r>
              <a:rPr lang="ko-KR" altLang="en-US" dirty="0" smtClean="0">
                <a:latin typeface="양진체 " pitchFamily="18" charset="-127"/>
                <a:ea typeface="양진체 " pitchFamily="18" charset="-127"/>
              </a:rPr>
              <a:t> 하다가 너무 많은 요청을 보내서 해당 홈페이지에서 저의 </a:t>
            </a:r>
            <a:r>
              <a:rPr lang="ko-KR" altLang="en-US" dirty="0" err="1" smtClean="0">
                <a:latin typeface="양진체 " pitchFamily="18" charset="-127"/>
                <a:ea typeface="양진체 " pitchFamily="18" charset="-127"/>
              </a:rPr>
              <a:t>아이피를</a:t>
            </a:r>
            <a:r>
              <a:rPr lang="ko-KR" altLang="en-US" dirty="0" smtClean="0">
                <a:latin typeface="양진체 " pitchFamily="18" charset="-127"/>
                <a:ea typeface="양진체 " pitchFamily="18" charset="-127"/>
              </a:rPr>
              <a:t> 차단해서 </a:t>
            </a:r>
            <a:r>
              <a:rPr lang="ko-KR" altLang="en-US" dirty="0" err="1" smtClean="0">
                <a:latin typeface="양진체 " pitchFamily="18" charset="-127"/>
                <a:ea typeface="양진체 " pitchFamily="18" charset="-127"/>
              </a:rPr>
              <a:t>크롤링하지</a:t>
            </a:r>
            <a:r>
              <a:rPr lang="ko-KR" altLang="en-US" dirty="0" smtClean="0">
                <a:latin typeface="양진체 " pitchFamily="18" charset="-127"/>
                <a:ea typeface="양진체 " pitchFamily="18" charset="-127"/>
              </a:rPr>
              <a:t> 못했습니다</a:t>
            </a:r>
            <a:r>
              <a:rPr lang="en-US" altLang="ko-KR" dirty="0" smtClean="0">
                <a:latin typeface="양진체 " pitchFamily="18" charset="-127"/>
                <a:ea typeface="양진체 " pitchFamily="18" charset="-127"/>
              </a:rPr>
              <a:t>.</a:t>
            </a:r>
            <a:endParaRPr lang="ko-KR" altLang="en-US" dirty="0">
              <a:latin typeface="양진체 " pitchFamily="18" charset="-127"/>
              <a:ea typeface="양진체 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86380" y="928676"/>
            <a:ext cx="2520000" cy="180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286776" y="0"/>
            <a:ext cx="857224" cy="51435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71552"/>
            <a:ext cx="3143240" cy="3448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214296"/>
            <a:ext cx="5357850" cy="706057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9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■</a:t>
            </a:r>
            <a:r>
              <a:rPr lang="en-US" altLang="ko-KR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en-US" altLang="ko-KR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3500" b="1" dirty="0" err="1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빽다방</a:t>
            </a:r>
            <a:r>
              <a:rPr lang="ko-KR" altLang="en-US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500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500" dirty="0" err="1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크롤링</a:t>
            </a:r>
            <a:endParaRPr lang="ko-KR" altLang="en-US" sz="3500" dirty="0">
              <a:solidFill>
                <a:srgbClr val="0080F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86380" y="928676"/>
            <a:ext cx="2520000" cy="180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286776" y="0"/>
            <a:ext cx="857224" cy="51435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3" y="857238"/>
            <a:ext cx="2841035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928676"/>
            <a:ext cx="2947990" cy="403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857884" y="928676"/>
            <a:ext cx="2786056" cy="1705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929322" y="2835176"/>
            <a:ext cx="2428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Xpath</a:t>
            </a:r>
            <a:r>
              <a:rPr lang="ko-KR" altLang="en-US" dirty="0" smtClean="0"/>
              <a:t>를 지정하여 해당 </a:t>
            </a:r>
            <a:r>
              <a:rPr lang="en-US" altLang="ko-KR" dirty="0" err="1" smtClean="0"/>
              <a:t>xpath</a:t>
            </a:r>
            <a:r>
              <a:rPr lang="ko-KR" altLang="en-US" dirty="0" smtClean="0"/>
              <a:t>를 클릭하여 하단에 있는 메뉴</a:t>
            </a:r>
            <a:r>
              <a:rPr lang="en-US" altLang="ko-KR" dirty="0" smtClean="0"/>
              <a:t>(1,2,3,4,5,</a:t>
            </a:r>
            <a:r>
              <a:rPr lang="ko-KR" altLang="en-US" dirty="0" smtClean="0"/>
              <a:t>다음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순서대로 클릭하며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이후부터는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번째만 클릭하면 자동 진행되는 코드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214296"/>
            <a:ext cx="5357850" cy="706057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9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■</a:t>
            </a:r>
            <a:r>
              <a:rPr lang="en-US" altLang="ko-KR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en-US" altLang="ko-KR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3500" b="1" dirty="0" err="1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이디야</a:t>
            </a:r>
            <a:r>
              <a:rPr lang="ko-KR" altLang="en-US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500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500" dirty="0" err="1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크롤링</a:t>
            </a:r>
            <a:endParaRPr lang="ko-KR" altLang="en-US" sz="3500" dirty="0">
              <a:solidFill>
                <a:srgbClr val="0080F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3500444"/>
            <a:ext cx="7000924" cy="1379931"/>
          </a:xfrm>
        </p:spPr>
        <p:txBody>
          <a:bodyPr>
            <a:normAutofit/>
          </a:bodyPr>
          <a:lstStyle/>
          <a:p>
            <a:pPr algn="ctr"/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스타벅스의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경우와 유사하게 페이지를 넘겨서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크롤링을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하는 케이스가 아닌 검색해서 얻어야만 하고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스타벅스와는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다르게 항목이 존재하지 않으므로 일일이 검색해서 주소를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얻어야하는데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주소의 경우도 시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도를 입력하면 결과가 나오지 않으므로 군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구를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입력해야함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786050" y="3357568"/>
            <a:ext cx="2520000" cy="180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286776" y="0"/>
            <a:ext cx="857224" cy="51435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928676"/>
            <a:ext cx="3448054" cy="2113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928676"/>
            <a:ext cx="3857652" cy="23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214296"/>
            <a:ext cx="5357850" cy="706057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9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■</a:t>
            </a:r>
            <a:r>
              <a:rPr lang="en-US" altLang="ko-KR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en-US" altLang="ko-KR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3500" b="1" dirty="0" err="1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이디야</a:t>
            </a:r>
            <a:r>
              <a:rPr lang="ko-KR" altLang="en-US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500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500" dirty="0" err="1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크롤링</a:t>
            </a:r>
            <a:endParaRPr lang="ko-KR" altLang="en-US" sz="3500" dirty="0">
              <a:solidFill>
                <a:srgbClr val="0080F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6248" y="1000114"/>
            <a:ext cx="3214710" cy="3951699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ko-KR" altLang="en-US" sz="1400" dirty="0" smtClean="0"/>
              <a:t>모든 </a:t>
            </a:r>
            <a:r>
              <a:rPr lang="ko-KR" altLang="en-US" sz="1400" dirty="0" err="1" smtClean="0"/>
              <a:t>시군구를</a:t>
            </a:r>
            <a:r>
              <a:rPr lang="ko-KR" altLang="en-US" sz="1400" dirty="0" smtClean="0"/>
              <a:t> 얻어온 파일을 </a:t>
            </a:r>
            <a:r>
              <a:rPr lang="en-US" altLang="ko-KR" sz="1400" dirty="0" err="1" smtClean="0"/>
              <a:t>csv</a:t>
            </a:r>
            <a:r>
              <a:rPr lang="ko-KR" altLang="en-US" sz="1400" dirty="0" err="1" smtClean="0"/>
              <a:t>로저장하고</a:t>
            </a:r>
            <a:r>
              <a:rPr lang="ko-KR" altLang="en-US" sz="1400" dirty="0" smtClean="0"/>
              <a:t> 그 파일에서 불러와서 리스트로 사용했음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4429124" y="857238"/>
            <a:ext cx="2520000" cy="180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286776" y="0"/>
            <a:ext cx="857224" cy="51435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000114"/>
            <a:ext cx="928695" cy="4143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214296"/>
            <a:ext cx="5357850" cy="706057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9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■</a:t>
            </a:r>
            <a:r>
              <a:rPr lang="en-US" altLang="ko-KR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en-US" altLang="ko-KR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3500" b="1" dirty="0" err="1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이디야</a:t>
            </a:r>
            <a:r>
              <a:rPr lang="ko-KR" altLang="en-US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500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500" dirty="0" err="1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크롤링</a:t>
            </a:r>
            <a:endParaRPr lang="ko-KR" altLang="en-US" sz="3500" dirty="0">
              <a:solidFill>
                <a:srgbClr val="0080F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6248" y="928676"/>
            <a:ext cx="3214710" cy="3951699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검색하는 </a:t>
            </a:r>
            <a:r>
              <a:rPr lang="ko-KR" altLang="en-US" sz="1400" dirty="0" smtClean="0"/>
              <a:t>기능이 </a:t>
            </a:r>
            <a:r>
              <a:rPr lang="en-US" altLang="ko-KR" sz="1400" dirty="0" smtClean="0"/>
              <a:t>selenium</a:t>
            </a:r>
            <a:r>
              <a:rPr lang="ko-KR" altLang="en-US" sz="1400" dirty="0" smtClean="0"/>
              <a:t>안에 없다고 생각해서 </a:t>
            </a:r>
            <a:r>
              <a:rPr lang="ko-KR" altLang="en-US" sz="1400" dirty="0" err="1" smtClean="0"/>
              <a:t>크롤링</a:t>
            </a:r>
            <a:r>
              <a:rPr lang="ko-KR" altLang="en-US" sz="1400" dirty="0" smtClean="0"/>
              <a:t> 자체를 </a:t>
            </a:r>
            <a:r>
              <a:rPr lang="ko-KR" altLang="en-US" sz="1400" dirty="0" err="1" smtClean="0"/>
              <a:t>안했는데</a:t>
            </a:r>
            <a:r>
              <a:rPr lang="ko-KR" altLang="en-US" sz="1400" dirty="0" smtClean="0"/>
              <a:t> 따로 검색해서 알아내느라 시간이 많이 걸린 부분임</a:t>
            </a:r>
            <a:r>
              <a:rPr lang="en-US" altLang="ko-KR" sz="1400" dirty="0" smtClean="0"/>
              <a:t>.</a:t>
            </a:r>
          </a:p>
          <a:p>
            <a:pPr algn="ctr"/>
            <a:endParaRPr lang="en-US" altLang="ko-KR" sz="1400" dirty="0" smtClean="0"/>
          </a:p>
          <a:p>
            <a:pPr algn="ctr"/>
            <a:r>
              <a:rPr lang="en-US" altLang="ko-KR" sz="1400" dirty="0" err="1" smtClean="0">
                <a:latin typeface="나눔바른고딕" pitchFamily="50" charset="-127"/>
                <a:ea typeface="나눔바른고딕" pitchFamily="50" charset="-127"/>
              </a:rPr>
              <a:t>mylist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에는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test3.csv(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모든 </a:t>
            </a:r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</a:rPr>
              <a:t>시군구이름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을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list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형태로 저장해서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for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문으로 하나씩 불러와서 사용함</a:t>
            </a:r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r>
              <a:rPr lang="en-US" sz="1400" dirty="0" err="1" smtClean="0"/>
              <a:t>find_element_by_id</a:t>
            </a:r>
            <a:r>
              <a:rPr lang="en-US" sz="1400" dirty="0" smtClean="0"/>
              <a:t>(</a:t>
            </a:r>
            <a:r>
              <a:rPr lang="en-US" sz="1400" b="1" dirty="0" smtClean="0"/>
              <a:t>‘</a:t>
            </a:r>
            <a:r>
              <a:rPr lang="ko-KR" altLang="en-US" sz="1400" b="1" dirty="0" smtClean="0"/>
              <a:t>아이디</a:t>
            </a:r>
            <a:r>
              <a:rPr lang="en-US" sz="1400" b="1" dirty="0" smtClean="0"/>
              <a:t>'</a:t>
            </a:r>
            <a:r>
              <a:rPr lang="en-US" sz="1400" dirty="0" smtClean="0"/>
              <a:t>).</a:t>
            </a:r>
            <a:r>
              <a:rPr lang="en-US" sz="1400" dirty="0" err="1" smtClean="0"/>
              <a:t>send_keys</a:t>
            </a:r>
            <a:r>
              <a:rPr lang="en-US" sz="1400" dirty="0" smtClean="0"/>
              <a:t>(</a:t>
            </a:r>
            <a:r>
              <a:rPr lang="en-US" sz="1400" b="1" dirty="0" smtClean="0"/>
              <a:t>‘</a:t>
            </a:r>
            <a:r>
              <a:rPr lang="ko-KR" altLang="en-US" sz="1400" b="1" dirty="0" smtClean="0"/>
              <a:t>보낼 내용</a:t>
            </a:r>
            <a:r>
              <a:rPr lang="en-US" sz="1400" b="1" dirty="0" smtClean="0"/>
              <a:t>'</a:t>
            </a:r>
            <a:r>
              <a:rPr lang="en-US" sz="1400" dirty="0" smtClean="0"/>
              <a:t>)</a:t>
            </a:r>
            <a:r>
              <a:rPr lang="ko-KR" altLang="en-US" sz="1400" dirty="0" smtClean="0"/>
              <a:t>를 이용하여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에는 이디야 홈페이지의 </a:t>
            </a:r>
            <a:r>
              <a:rPr lang="ko-KR" altLang="en-US" sz="1400" dirty="0" err="1" smtClean="0"/>
              <a:t>검색창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보낼 내용에는 아까 저장한 </a:t>
            </a:r>
            <a:r>
              <a:rPr lang="ko-KR" altLang="en-US" sz="1400" dirty="0" err="1" smtClean="0"/>
              <a:t>시군구파일의</a:t>
            </a:r>
            <a:r>
              <a:rPr lang="ko-KR" altLang="en-US" sz="1400" dirty="0" smtClean="0"/>
              <a:t> 항목을 하나씩 넣음</a:t>
            </a:r>
            <a:r>
              <a:rPr lang="en-US" altLang="ko-KR" sz="1400" dirty="0" smtClean="0"/>
              <a:t>.</a:t>
            </a:r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r>
              <a:rPr lang="en-US" sz="1400" dirty="0" err="1" smtClean="0"/>
              <a:t>find_element_by_class_name</a:t>
            </a:r>
            <a:r>
              <a:rPr lang="en-US" sz="1400" dirty="0" smtClean="0"/>
              <a:t>(</a:t>
            </a:r>
            <a:r>
              <a:rPr lang="en-US" sz="1400" b="1" dirty="0" smtClean="0"/>
              <a:t>‘</a:t>
            </a:r>
            <a:r>
              <a:rPr lang="ko-KR" altLang="en-US" sz="1400" b="1" dirty="0" err="1" smtClean="0"/>
              <a:t>클래스명</a:t>
            </a:r>
            <a:r>
              <a:rPr lang="en-US" sz="1400" b="1" dirty="0" smtClean="0"/>
              <a:t>'</a:t>
            </a:r>
            <a:r>
              <a:rPr lang="en-US" sz="1400" dirty="0" smtClean="0"/>
              <a:t>).click()</a:t>
            </a:r>
            <a:r>
              <a:rPr lang="ko-KR" altLang="en-US" sz="1400" dirty="0" smtClean="0"/>
              <a:t>을 이용하여 찾기버튼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돋보기 모양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누름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4429124" y="857238"/>
            <a:ext cx="2520000" cy="180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286776" y="0"/>
            <a:ext cx="857224" cy="51435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00114"/>
            <a:ext cx="2571768" cy="39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214296"/>
            <a:ext cx="5357850" cy="706057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9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■</a:t>
            </a:r>
            <a:r>
              <a:rPr lang="en-US" altLang="ko-KR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en-US" altLang="ko-KR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3500" b="1" dirty="0" err="1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이디야</a:t>
            </a:r>
            <a:r>
              <a:rPr lang="ko-KR" altLang="en-US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500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500" dirty="0" err="1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크롤링</a:t>
            </a:r>
            <a:endParaRPr lang="ko-KR" altLang="en-US" sz="3500" dirty="0">
              <a:solidFill>
                <a:srgbClr val="0080F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6248" y="928676"/>
            <a:ext cx="2786082" cy="39516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매장명과 시도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군구를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buNone/>
            </a:pP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각각의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column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으로 지정해서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크롤링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429124" y="857238"/>
            <a:ext cx="2520000" cy="180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286776" y="0"/>
            <a:ext cx="857224" cy="51435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857238"/>
            <a:ext cx="3143272" cy="4085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214296"/>
            <a:ext cx="5357850" cy="706057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9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■</a:t>
            </a:r>
            <a:r>
              <a:rPr lang="en-US" altLang="ko-KR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en-US" altLang="ko-KR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3500" b="1" dirty="0" err="1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투썸</a:t>
            </a:r>
            <a:r>
              <a:rPr lang="ko-KR" altLang="en-US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500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500" dirty="0" err="1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크롤링</a:t>
            </a:r>
            <a:endParaRPr lang="ko-KR" altLang="en-US" sz="3500" dirty="0">
              <a:solidFill>
                <a:srgbClr val="0080F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3500444"/>
            <a:ext cx="7000924" cy="1379931"/>
          </a:xfrm>
        </p:spPr>
        <p:txBody>
          <a:bodyPr>
            <a:normAutofit/>
          </a:bodyPr>
          <a:lstStyle/>
          <a:p>
            <a:pPr algn="ctr"/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투썸플레이스의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경우에는 페이지를 넘겨서 전부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크롤링할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수 있지만 그렇게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크롤링하게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되면 매장명만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남게되고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주소정보가 전혀 남지 않음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786050" y="3357568"/>
            <a:ext cx="2520000" cy="180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286776" y="0"/>
            <a:ext cx="857224" cy="51435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285866"/>
            <a:ext cx="67437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214296"/>
            <a:ext cx="5357850" cy="706057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9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■</a:t>
            </a:r>
            <a:r>
              <a:rPr lang="en-US" altLang="ko-KR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en-US" altLang="ko-KR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3500" b="1" dirty="0" err="1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투썸</a:t>
            </a:r>
            <a:r>
              <a:rPr lang="ko-KR" altLang="en-US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500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500" dirty="0" err="1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크롤링</a:t>
            </a:r>
            <a:endParaRPr lang="ko-KR" altLang="en-US" sz="3500" dirty="0">
              <a:solidFill>
                <a:srgbClr val="0080F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3500444"/>
            <a:ext cx="7000924" cy="1379931"/>
          </a:xfrm>
        </p:spPr>
        <p:txBody>
          <a:bodyPr>
            <a:normAutofit/>
          </a:bodyPr>
          <a:lstStyle/>
          <a:p>
            <a:pPr algn="ctr"/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그러므로 각 시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도와 구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군의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select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항목을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선택해줘야하고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검색버튼을 눌러서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크롤링해야함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algn="ctr"/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86050" y="3357568"/>
            <a:ext cx="2520000" cy="180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286776" y="0"/>
            <a:ext cx="857224" cy="51435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14"/>
            <a:ext cx="4515326" cy="231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1071552"/>
            <a:ext cx="4210058" cy="2248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214296"/>
            <a:ext cx="5357850" cy="706057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9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■</a:t>
            </a:r>
            <a:r>
              <a:rPr lang="en-US" altLang="ko-KR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en-US" altLang="ko-KR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3500" b="1" dirty="0" err="1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투썸</a:t>
            </a:r>
            <a:r>
              <a:rPr lang="ko-KR" altLang="en-US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500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500" dirty="0" err="1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크롤링</a:t>
            </a:r>
            <a:endParaRPr lang="ko-KR" altLang="en-US" sz="3500" dirty="0">
              <a:solidFill>
                <a:srgbClr val="0080F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00562" y="928676"/>
            <a:ext cx="3214710" cy="3951699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endParaRPr lang="en-US" sz="1400" dirty="0" smtClean="0"/>
          </a:p>
          <a:p>
            <a:r>
              <a:rPr lang="en-US" sz="1400" dirty="0" smtClean="0"/>
              <a:t>area</a:t>
            </a:r>
            <a:r>
              <a:rPr lang="ko-KR" altLang="en-US" sz="1400" dirty="0" smtClean="0"/>
              <a:t>의 경우에는 시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도를 받는 부분이므로 </a:t>
            </a:r>
            <a:r>
              <a:rPr lang="ko-KR" altLang="en-US" sz="1400" dirty="0" err="1" smtClean="0"/>
              <a:t>크롤링할때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미</a:t>
            </a:r>
            <a:r>
              <a:rPr lang="ko-KR" altLang="en-US" sz="1400" dirty="0" smtClean="0"/>
              <a:t>리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정보를 </a:t>
            </a:r>
            <a:r>
              <a:rPr lang="ko-KR" altLang="en-US" sz="1400" dirty="0" smtClean="0"/>
              <a:t>지정해서 </a:t>
            </a:r>
            <a:r>
              <a:rPr lang="ko-KR" altLang="en-US" sz="1400" dirty="0" smtClean="0"/>
              <a:t>해당 항목에 넣음</a:t>
            </a:r>
            <a:r>
              <a:rPr lang="en-US" altLang="ko-KR" sz="1400" dirty="0" smtClean="0"/>
              <a:t>.</a:t>
            </a:r>
          </a:p>
          <a:p>
            <a:endParaRPr lang="en-US" sz="1400" dirty="0" smtClean="0"/>
          </a:p>
          <a:p>
            <a:r>
              <a:rPr lang="en-US" sz="1400" dirty="0" smtClean="0"/>
              <a:t>Area2</a:t>
            </a:r>
            <a:r>
              <a:rPr lang="ko-KR" altLang="en-US" sz="1400" dirty="0" smtClean="0"/>
              <a:t>의 경우에는 </a:t>
            </a:r>
            <a:r>
              <a:rPr lang="en-US" altLang="ko-KR" sz="1400" dirty="0" smtClean="0"/>
              <a:t>Area</a:t>
            </a:r>
            <a:r>
              <a:rPr lang="ko-KR" altLang="en-US" sz="1400" dirty="0" smtClean="0"/>
              <a:t>를 </a:t>
            </a:r>
            <a:r>
              <a:rPr lang="ko-KR" altLang="en-US" sz="1400" dirty="0" err="1" smtClean="0"/>
              <a:t>고를때마다</a:t>
            </a:r>
            <a:r>
              <a:rPr lang="ko-KR" altLang="en-US" sz="1400" dirty="0" smtClean="0"/>
              <a:t> 해당 정보가 바뀌므로 그 전에 </a:t>
            </a:r>
            <a:r>
              <a:rPr lang="en-US" sz="1400" u="sng" dirty="0" err="1" smtClean="0"/>
              <a:t>select.select_by_value</a:t>
            </a:r>
            <a:r>
              <a:rPr lang="en-US" sz="1400" u="sng" dirty="0" smtClean="0"/>
              <a:t>(‘</a:t>
            </a:r>
            <a:r>
              <a:rPr lang="ko-KR" altLang="en-US" sz="1400" u="sng" dirty="0" smtClean="0"/>
              <a:t>시</a:t>
            </a:r>
            <a:r>
              <a:rPr lang="en-US" altLang="ko-KR" sz="1400" u="sng" dirty="0" smtClean="0"/>
              <a:t>/</a:t>
            </a:r>
            <a:r>
              <a:rPr lang="ko-KR" altLang="en-US" sz="1400" u="sng" dirty="0" smtClean="0"/>
              <a:t>도</a:t>
            </a:r>
            <a:r>
              <a:rPr lang="en-US" altLang="ko-KR" sz="1400" u="sng" dirty="0" smtClean="0"/>
              <a:t>’</a:t>
            </a:r>
            <a:r>
              <a:rPr lang="en-US" sz="1400" u="sng" dirty="0" smtClean="0"/>
              <a:t>)</a:t>
            </a:r>
            <a:r>
              <a:rPr lang="ko-KR" altLang="en-US" sz="1400" dirty="0" smtClean="0"/>
              <a:t>를 이용하여 해당하는 시도를 선택한 후에 </a:t>
            </a:r>
            <a:r>
              <a:rPr lang="ko-KR" altLang="en-US" sz="1400" dirty="0" err="1" smtClean="0"/>
              <a:t>크롤링</a:t>
            </a:r>
            <a:r>
              <a:rPr lang="ko-KR" altLang="en-US" sz="1400" dirty="0" smtClean="0"/>
              <a:t> 해옴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그 정보를 다시 </a:t>
            </a:r>
            <a:r>
              <a:rPr lang="en-US" altLang="ko-KR" sz="1400" dirty="0" smtClean="0"/>
              <a:t>Area2</a:t>
            </a:r>
            <a:r>
              <a:rPr lang="ko-KR" altLang="en-US" sz="1400" dirty="0" smtClean="0"/>
              <a:t>에서 찾아서 다시한번 </a:t>
            </a:r>
            <a:r>
              <a:rPr lang="en-US" sz="1400" u="sng" dirty="0" err="1" smtClean="0"/>
              <a:t>select.select_by_value</a:t>
            </a:r>
            <a:r>
              <a:rPr lang="en-US" sz="1400" u="sng" dirty="0" smtClean="0"/>
              <a:t>(‘</a:t>
            </a:r>
            <a:r>
              <a:rPr lang="ko-KR" altLang="en-US" sz="1400" u="sng" dirty="0" smtClean="0"/>
              <a:t>구</a:t>
            </a:r>
            <a:r>
              <a:rPr lang="en-US" altLang="ko-KR" sz="1400" u="sng" dirty="0" smtClean="0"/>
              <a:t>/</a:t>
            </a:r>
            <a:r>
              <a:rPr lang="ko-KR" altLang="en-US" sz="1400" u="sng" dirty="0" smtClean="0"/>
              <a:t>군</a:t>
            </a:r>
            <a:r>
              <a:rPr lang="en-US" altLang="ko-KR" sz="1400" u="sng" dirty="0" smtClean="0"/>
              <a:t>’</a:t>
            </a:r>
            <a:r>
              <a:rPr lang="en-US" sz="1400" dirty="0" smtClean="0"/>
              <a:t>)</a:t>
            </a:r>
            <a:r>
              <a:rPr lang="ko-KR" altLang="en-US" sz="1400" dirty="0" smtClean="0"/>
              <a:t>를 해서 정보를 얻어옴</a:t>
            </a:r>
            <a:r>
              <a:rPr lang="en-US" altLang="ko-KR" sz="1400" dirty="0" smtClean="0"/>
              <a:t>.</a:t>
            </a:r>
            <a:endParaRPr lang="en-US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429124" y="857238"/>
            <a:ext cx="2520000" cy="180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286776" y="0"/>
            <a:ext cx="857224" cy="51435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71552"/>
            <a:ext cx="3386579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214296"/>
            <a:ext cx="5357850" cy="706057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9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■</a:t>
            </a:r>
            <a:r>
              <a:rPr lang="en-US" altLang="ko-KR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ko-KR" altLang="en-US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목차</a:t>
            </a:r>
            <a:endParaRPr lang="ko-KR" altLang="en-US" sz="3500" dirty="0">
              <a:solidFill>
                <a:srgbClr val="0080F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4414" y="1142990"/>
            <a:ext cx="7000924" cy="3737385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ko-KR" altLang="en-US" sz="1600" dirty="0" smtClean="0"/>
              <a:t>프로젝트 </a:t>
            </a:r>
            <a:r>
              <a:rPr lang="ko-KR" altLang="en-US" sz="1600" dirty="0" smtClean="0"/>
              <a:t>목표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프로젝트 주제를 정한 이유 </a:t>
            </a:r>
            <a:endParaRPr lang="en-US" altLang="ko-KR" sz="1600" dirty="0" smtClean="0"/>
          </a:p>
          <a:p>
            <a:pPr>
              <a:buAutoNum type="arabicPeriod"/>
            </a:pPr>
            <a:r>
              <a:rPr lang="ko-KR" altLang="en-US" sz="1600" dirty="0" smtClean="0"/>
              <a:t>프로젝트 </a:t>
            </a:r>
            <a:r>
              <a:rPr lang="ko-KR" altLang="en-US" sz="1600" dirty="0" smtClean="0"/>
              <a:t>수행을 위해 </a:t>
            </a:r>
            <a:r>
              <a:rPr lang="ko-KR" altLang="en-US" sz="1600" dirty="0" smtClean="0"/>
              <a:t>추가 학습</a:t>
            </a:r>
            <a:endParaRPr lang="en-US" altLang="ko-KR" sz="1600" dirty="0" smtClean="0"/>
          </a:p>
          <a:p>
            <a:pPr>
              <a:buAutoNum type="arabicPeriod"/>
            </a:pPr>
            <a:r>
              <a:rPr lang="ko-KR" altLang="en-US" sz="1600" dirty="0" smtClean="0"/>
              <a:t>데이터 </a:t>
            </a:r>
            <a:r>
              <a:rPr lang="ko-KR" altLang="en-US" sz="1600" dirty="0" smtClean="0"/>
              <a:t>수집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수집 방법 및 데이터 수집에 대한 코드 요약 설명 </a:t>
            </a:r>
            <a:endParaRPr lang="en-US" altLang="ko-KR" sz="1600" dirty="0" smtClean="0"/>
          </a:p>
          <a:p>
            <a:pPr lvl="1">
              <a:buAutoNum type="arabicPeriod"/>
            </a:pPr>
            <a:r>
              <a:rPr lang="ko-KR" altLang="en-US" sz="1200" dirty="0" err="1" smtClean="0"/>
              <a:t>스타벅스</a:t>
            </a:r>
            <a:r>
              <a:rPr lang="en-US" altLang="ko-KR" sz="1200" dirty="0" smtClean="0"/>
              <a:t>	4.  </a:t>
            </a:r>
            <a:r>
              <a:rPr lang="ko-KR" altLang="en-US" sz="1200" dirty="0" err="1" smtClean="0"/>
              <a:t>투썸플레이스</a:t>
            </a:r>
            <a:endParaRPr lang="en-US" altLang="ko-KR" sz="1200" dirty="0" smtClean="0"/>
          </a:p>
          <a:p>
            <a:pPr lvl="1">
              <a:buAutoNum type="arabicPeriod"/>
            </a:pPr>
            <a:r>
              <a:rPr lang="ko-KR" altLang="en-US" sz="1200" dirty="0" err="1" smtClean="0"/>
              <a:t>빽다방</a:t>
            </a:r>
            <a:r>
              <a:rPr lang="en-US" altLang="ko-KR" sz="1200" dirty="0" smtClean="0"/>
              <a:t>	5.  </a:t>
            </a:r>
            <a:r>
              <a:rPr lang="ko-KR" altLang="en-US" sz="1200" dirty="0" err="1" smtClean="0"/>
              <a:t>할리스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파스꾸찌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요거프레스</a:t>
            </a:r>
            <a:endParaRPr lang="en-US" altLang="ko-KR" sz="1200" dirty="0" smtClean="0"/>
          </a:p>
          <a:p>
            <a:pPr lvl="1">
              <a:buAutoNum type="arabicPeriod"/>
            </a:pPr>
            <a:r>
              <a:rPr lang="ko-KR" altLang="en-US" sz="1200" dirty="0" err="1" smtClean="0"/>
              <a:t>이디야</a:t>
            </a:r>
            <a:endParaRPr lang="en-US" altLang="ko-KR" sz="1600" dirty="0" smtClean="0"/>
          </a:p>
          <a:p>
            <a:pPr>
              <a:buAutoNum type="arabicPeriod"/>
            </a:pPr>
            <a:r>
              <a:rPr lang="ko-KR" altLang="en-US" sz="1600" dirty="0" smtClean="0"/>
              <a:t>데이터 </a:t>
            </a:r>
            <a:r>
              <a:rPr lang="ko-KR" altLang="en-US" sz="1600" dirty="0" smtClean="0"/>
              <a:t>준비 및 탐색 </a:t>
            </a:r>
            <a:r>
              <a:rPr lang="ko-KR" altLang="en-US" sz="1600" dirty="0" smtClean="0"/>
              <a:t>작업</a:t>
            </a:r>
            <a:endParaRPr lang="en-US" altLang="ko-KR" sz="1600" dirty="0" smtClean="0"/>
          </a:p>
          <a:p>
            <a:pPr>
              <a:buAutoNum type="arabicPeriod"/>
            </a:pPr>
            <a:r>
              <a:rPr lang="ko-KR" altLang="en-US" sz="1600" dirty="0" smtClean="0"/>
              <a:t>분석 모델</a:t>
            </a:r>
            <a:endParaRPr lang="en-US" altLang="ko-KR" sz="1600" dirty="0" smtClean="0"/>
          </a:p>
          <a:p>
            <a:pPr>
              <a:buAutoNum type="arabicPeriod"/>
            </a:pPr>
            <a:r>
              <a:rPr lang="ko-KR" altLang="en-US" sz="1600" dirty="0" smtClean="0"/>
              <a:t>결과</a:t>
            </a:r>
            <a:endParaRPr lang="en-US" altLang="ko-KR" sz="1600" dirty="0" smtClean="0"/>
          </a:p>
          <a:p>
            <a:pPr>
              <a:buAutoNum type="arabicPeriod"/>
            </a:pPr>
            <a:r>
              <a:rPr lang="ko-KR" altLang="en-US" sz="1600" dirty="0" smtClean="0"/>
              <a:t>프로젝트를 </a:t>
            </a:r>
            <a:r>
              <a:rPr lang="ko-KR" altLang="en-US" sz="1600" dirty="0" smtClean="0"/>
              <a:t>진행하는 동안 어려웠던 점 </a:t>
            </a:r>
            <a:r>
              <a:rPr lang="en-US" altLang="ko-KR" sz="1600" dirty="0" smtClean="0"/>
              <a:t>&amp; </a:t>
            </a:r>
            <a:r>
              <a:rPr lang="ko-KR" altLang="en-US" sz="1600" dirty="0" smtClean="0"/>
              <a:t>발생했던 문제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해결 방법</a:t>
            </a: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14612" y="1000114"/>
            <a:ext cx="2520000" cy="180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286776" y="0"/>
            <a:ext cx="857224" cy="51435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214296"/>
            <a:ext cx="5357850" cy="706057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9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■</a:t>
            </a:r>
            <a:r>
              <a:rPr lang="en-US" altLang="ko-KR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en-US" altLang="ko-KR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3500" b="1" dirty="0" err="1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투썸</a:t>
            </a:r>
            <a:r>
              <a:rPr lang="ko-KR" altLang="en-US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500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500" dirty="0" err="1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크롤링</a:t>
            </a:r>
            <a:endParaRPr lang="ko-KR" altLang="en-US" sz="3500" dirty="0">
              <a:solidFill>
                <a:srgbClr val="0080F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6248" y="928676"/>
            <a:ext cx="2786082" cy="39516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매장명과 시도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군구를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buNone/>
            </a:pP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각각의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column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으로 지정해서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크롤링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429124" y="857238"/>
            <a:ext cx="2520000" cy="180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286776" y="0"/>
            <a:ext cx="857224" cy="51435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857238"/>
            <a:ext cx="2500330" cy="396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7224" y="4286262"/>
            <a:ext cx="7000924" cy="857238"/>
          </a:xfrm>
        </p:spPr>
        <p:txBody>
          <a:bodyPr>
            <a:normAutofit lnSpcReduction="10000"/>
          </a:bodyPr>
          <a:lstStyle/>
          <a:p>
            <a:pPr algn="ctr"/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할리스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파스꾸찌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요거프레소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카페베네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탐앤탐스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전부 </a:t>
            </a: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sz="1600" dirty="0" err="1" smtClean="0"/>
              <a:t>urllib.request.urlopen</a:t>
            </a:r>
            <a:r>
              <a:rPr lang="ko-KR" altLang="en-US" sz="1600" dirty="0" smtClean="0"/>
              <a:t>를 이용해서 </a:t>
            </a:r>
            <a:r>
              <a:rPr lang="ko-KR" altLang="en-US" sz="1600" dirty="0" err="1" smtClean="0"/>
              <a:t>크롤링</a:t>
            </a:r>
            <a:r>
              <a:rPr lang="ko-KR" altLang="en-US" sz="1600" dirty="0" smtClean="0"/>
              <a:t> 할 수 있음</a:t>
            </a:r>
            <a:r>
              <a:rPr lang="en-US" altLang="ko-KR" sz="1600" dirty="0" smtClean="0"/>
              <a:t>.</a:t>
            </a:r>
          </a:p>
          <a:p>
            <a:pPr algn="ctr"/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저장하는 태그와 방식만 바꿔서 저장함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000364" y="4143386"/>
            <a:ext cx="2520000" cy="180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286776" y="0"/>
            <a:ext cx="857224" cy="51435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928676"/>
            <a:ext cx="3284709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1000114"/>
            <a:ext cx="3829054" cy="2100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1000114"/>
            <a:ext cx="4029080" cy="128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2066" y="2428874"/>
            <a:ext cx="2371727" cy="1471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158" y="3000378"/>
            <a:ext cx="4786346" cy="1275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214296"/>
            <a:ext cx="7143800" cy="706057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9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■</a:t>
            </a:r>
            <a:r>
              <a:rPr lang="en-US" altLang="ko-KR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en-US" altLang="ko-KR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2700" b="1" dirty="0" err="1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할리스</a:t>
            </a:r>
            <a:r>
              <a:rPr lang="en-US" altLang="ko-KR" sz="27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sz="2700" b="1" dirty="0" err="1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파스꾸찌</a:t>
            </a:r>
            <a:r>
              <a:rPr lang="en-US" altLang="ko-KR" sz="27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700" b="1" dirty="0" err="1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요거프레소</a:t>
            </a:r>
            <a:r>
              <a:rPr lang="en-US" altLang="ko-KR" sz="27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br>
              <a:rPr lang="en-US" altLang="ko-KR" sz="27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27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ko-KR" altLang="en-US" sz="2700" b="1" dirty="0" err="1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카페베네</a:t>
            </a:r>
            <a:r>
              <a:rPr lang="en-US" altLang="ko-KR" sz="27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sz="2700" b="1" dirty="0" err="1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탐앤탐스</a:t>
            </a:r>
            <a:r>
              <a:rPr lang="ko-KR" altLang="en-US" sz="27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700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700" dirty="0" err="1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크롤링</a:t>
            </a:r>
            <a:endParaRPr lang="ko-KR" altLang="en-US" sz="3500" dirty="0">
              <a:solidFill>
                <a:srgbClr val="0080F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0100" y="214296"/>
            <a:ext cx="7286676" cy="706057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9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■</a:t>
            </a:r>
            <a:r>
              <a:rPr lang="en-US" altLang="ko-KR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ko-KR" altLang="en-US" sz="27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7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2700" b="1" dirty="0" err="1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할리스</a:t>
            </a:r>
            <a:r>
              <a:rPr lang="en-US" altLang="ko-KR" sz="27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sz="2700" b="1" dirty="0" err="1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파스꾸찌</a:t>
            </a:r>
            <a:r>
              <a:rPr lang="en-US" altLang="ko-KR" sz="27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700" b="1" dirty="0" err="1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요거프레소</a:t>
            </a:r>
            <a:r>
              <a:rPr lang="en-US" altLang="ko-KR" sz="27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br>
              <a:rPr lang="en-US" altLang="ko-KR" sz="27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27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ko-KR" altLang="en-US" sz="2700" b="1" dirty="0" err="1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카페베네</a:t>
            </a:r>
            <a:r>
              <a:rPr lang="en-US" altLang="ko-KR" sz="27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sz="2700" b="1" dirty="0" err="1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탐앤탐스</a:t>
            </a:r>
            <a:r>
              <a:rPr lang="ko-KR" altLang="en-US" sz="27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700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700" dirty="0" err="1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크롤링</a:t>
            </a:r>
            <a:endParaRPr lang="ko-KR" altLang="en-US" sz="3500" dirty="0">
              <a:solidFill>
                <a:srgbClr val="0080F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00562" y="1071552"/>
            <a:ext cx="2520000" cy="180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286776" y="0"/>
            <a:ext cx="857224" cy="51435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742"/>
            <a:ext cx="86391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4348" y="2857502"/>
            <a:ext cx="7500990" cy="2022873"/>
          </a:xfrm>
        </p:spPr>
        <p:txBody>
          <a:bodyPr/>
          <a:lstStyle/>
          <a:p>
            <a:pPr>
              <a:buNone/>
            </a:pP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		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각각 시도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군구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명이 통일되지 않아서 차후 분석에 좋지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않기때문에</a:t>
            </a: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		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예를 들어 경상남도의 경우는 경남으로 수정하는 과정을 수행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714612" y="2786064"/>
            <a:ext cx="2520000" cy="180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286776" y="0"/>
            <a:ext cx="857224" cy="51435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071538" y="214296"/>
            <a:ext cx="5357850" cy="706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■</a:t>
            </a:r>
            <a:r>
              <a:rPr kumimoji="0" lang="en-US" altLang="ko-KR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	</a:t>
            </a:r>
            <a:r>
              <a:rPr kumimoji="0" lang="en-US" altLang="ko-KR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4. </a:t>
            </a:r>
            <a:r>
              <a:rPr kumimoji="0" lang="ko-KR" altLang="en-US" sz="35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크롤링된</a:t>
            </a:r>
            <a:r>
              <a:rPr kumimoji="0" lang="ko-KR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 </a:t>
            </a:r>
            <a:r>
              <a:rPr kumimoji="0" lang="en-US" altLang="ko-KR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CSV </a:t>
            </a:r>
            <a:r>
              <a:rPr lang="ko-KR" altLang="en-US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  <a:cs typeface="+mj-cs"/>
              </a:rPr>
              <a:t>파일 수정</a:t>
            </a:r>
            <a:endParaRPr kumimoji="0" lang="ko-KR" altLang="en-US" sz="3500" b="0" i="0" u="none" strike="noStrike" kern="1200" cap="none" spc="0" normalizeH="0" baseline="0" noProof="0" dirty="0">
              <a:ln>
                <a:noFill/>
              </a:ln>
              <a:solidFill>
                <a:srgbClr val="0080FF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  <a:cs typeface="+mj-cs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000114"/>
            <a:ext cx="54483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4348" y="3857634"/>
            <a:ext cx="7500990" cy="1022741"/>
          </a:xfrm>
        </p:spPr>
        <p:txBody>
          <a:bodyPr/>
          <a:lstStyle/>
          <a:p>
            <a:pPr>
              <a:buNone/>
            </a:pP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		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각각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크롤링된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CSV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파일을 한 파일에 옮김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buNone/>
            </a:pP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		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세종시의 경우에는 따로 군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구가 존재하지 않으므로 예외처리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500298" y="4143386"/>
            <a:ext cx="2520000" cy="180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286776" y="0"/>
            <a:ext cx="857224" cy="51435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071538" y="214296"/>
            <a:ext cx="5357850" cy="706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■</a:t>
            </a:r>
            <a:r>
              <a:rPr kumimoji="0" lang="en-US" altLang="ko-KR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	</a:t>
            </a:r>
            <a:r>
              <a:rPr kumimoji="0" lang="en-US" altLang="ko-KR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4. </a:t>
            </a:r>
            <a:r>
              <a:rPr kumimoji="0" lang="ko-KR" altLang="en-US" sz="35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크롤링된</a:t>
            </a:r>
            <a:r>
              <a:rPr kumimoji="0" lang="ko-KR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 </a:t>
            </a:r>
            <a:r>
              <a:rPr kumimoji="0" lang="en-US" altLang="ko-KR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CSV </a:t>
            </a:r>
            <a:r>
              <a:rPr lang="ko-KR" altLang="en-US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  <a:cs typeface="+mj-cs"/>
              </a:rPr>
              <a:t>파일 수정</a:t>
            </a:r>
            <a:endParaRPr kumimoji="0" lang="ko-KR" altLang="en-US" sz="3500" b="0" i="0" u="none" strike="noStrike" kern="1200" cap="none" spc="0" normalizeH="0" baseline="0" noProof="0" dirty="0">
              <a:ln>
                <a:noFill/>
              </a:ln>
              <a:solidFill>
                <a:srgbClr val="0080FF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  <a:cs typeface="+mj-cs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785800"/>
            <a:ext cx="5229240" cy="3300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4348" y="3857634"/>
            <a:ext cx="7500990" cy="1022741"/>
          </a:xfrm>
        </p:spPr>
        <p:txBody>
          <a:bodyPr/>
          <a:lstStyle/>
          <a:p>
            <a:pPr>
              <a:buNone/>
            </a:pP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		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인구수의 경우에는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KOSIS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홈페이지에서</a:t>
            </a: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		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임금의 경우에는 국세청 홈페이지에서 다운로드 받음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500298" y="4143386"/>
            <a:ext cx="2520000" cy="180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286776" y="0"/>
            <a:ext cx="857224" cy="51435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071538" y="214296"/>
            <a:ext cx="5357850" cy="706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■</a:t>
            </a:r>
            <a:r>
              <a:rPr kumimoji="0" lang="en-US" altLang="ko-KR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	</a:t>
            </a:r>
            <a:r>
              <a:rPr kumimoji="0" lang="en-US" altLang="ko-KR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4. </a:t>
            </a:r>
            <a:r>
              <a:rPr kumimoji="0" lang="ko-KR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인구수와 </a:t>
            </a:r>
            <a:r>
              <a:rPr kumimoji="0" lang="ko-KR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임금</a:t>
            </a:r>
            <a:endParaRPr kumimoji="0" lang="ko-KR" altLang="en-US" sz="3500" b="0" i="0" u="none" strike="noStrike" kern="1200" cap="none" spc="0" normalizeH="0" baseline="0" noProof="0" dirty="0">
              <a:ln>
                <a:noFill/>
              </a:ln>
              <a:solidFill>
                <a:srgbClr val="0080FF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  <a:cs typeface="+mj-cs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00114"/>
            <a:ext cx="4071966" cy="230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285734"/>
            <a:ext cx="1714512" cy="3580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7554" y="1285866"/>
            <a:ext cx="4857784" cy="3594509"/>
          </a:xfrm>
        </p:spPr>
        <p:txBody>
          <a:bodyPr/>
          <a:lstStyle/>
          <a:p>
            <a:pPr>
              <a:buNone/>
            </a:pP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어떤 모드로 실행할지를 정함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buNone/>
            </a:pP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Short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의 경우에는 간략화된 </a:t>
            </a:r>
            <a:r>
              <a:rPr lang="en-US" altLang="ko-KR" sz="1600" dirty="0" err="1" smtClean="0">
                <a:latin typeface="나눔바른고딕" pitchFamily="50" charset="-127"/>
                <a:ea typeface="나눔바른고딕" pitchFamily="50" charset="-127"/>
              </a:rPr>
              <a:t>csv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파일을 만드는 모드이고 외의 것을 입력한다면 기본 </a:t>
            </a:r>
            <a:r>
              <a:rPr lang="en-US" altLang="ko-KR" sz="1600" dirty="0" err="1" smtClean="0">
                <a:latin typeface="나눔바른고딕" pitchFamily="50" charset="-127"/>
                <a:ea typeface="나눔바른고딕" pitchFamily="50" charset="-127"/>
              </a:rPr>
              <a:t>csv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파일을 만든다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buNone/>
            </a:pP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간략화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지도 분포도 분석에 필요함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buNone/>
            </a:pP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기본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선형회귀분석에 필요함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14744" y="1071552"/>
            <a:ext cx="2520000" cy="180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286776" y="0"/>
            <a:ext cx="857224" cy="51435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071538" y="214296"/>
            <a:ext cx="5357850" cy="706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■</a:t>
            </a:r>
            <a:r>
              <a:rPr kumimoji="0" lang="en-US" altLang="ko-KR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	</a:t>
            </a:r>
            <a:r>
              <a:rPr kumimoji="0" lang="en-US" altLang="ko-KR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4. CSV </a:t>
            </a:r>
            <a:r>
              <a:rPr kumimoji="0" lang="ko-KR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파일 종합하기</a:t>
            </a:r>
            <a:endParaRPr kumimoji="0" lang="ko-KR" altLang="en-US" sz="3500" b="0" i="0" u="none" strike="noStrike" kern="1200" cap="none" spc="0" normalizeH="0" baseline="0" noProof="0" dirty="0">
              <a:ln>
                <a:noFill/>
              </a:ln>
              <a:solidFill>
                <a:srgbClr val="0080FF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  <a:cs typeface="+mj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142990"/>
            <a:ext cx="29051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5072066" y="1115271"/>
            <a:ext cx="3448694" cy="45719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286776" y="0"/>
            <a:ext cx="857224" cy="51435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071538" y="214296"/>
            <a:ext cx="5357850" cy="706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■</a:t>
            </a:r>
            <a:r>
              <a:rPr kumimoji="0" lang="en-US" altLang="ko-KR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	</a:t>
            </a:r>
            <a:r>
              <a:rPr kumimoji="0" lang="en-US" altLang="ko-KR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4. CSV </a:t>
            </a:r>
            <a:r>
              <a:rPr kumimoji="0" lang="ko-KR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파일 종합하기</a:t>
            </a:r>
            <a:endParaRPr kumimoji="0" lang="ko-KR" altLang="en-US" sz="3500" b="0" i="0" u="none" strike="noStrike" kern="1200" cap="none" spc="0" normalizeH="0" baseline="0" noProof="0" dirty="0">
              <a:ln>
                <a:noFill/>
              </a:ln>
              <a:solidFill>
                <a:srgbClr val="0080FF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  <a:cs typeface="+mj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43613"/>
            <a:ext cx="5286412" cy="429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2066" y="1285866"/>
            <a:ext cx="3143272" cy="3594509"/>
          </a:xfrm>
        </p:spPr>
        <p:txBody>
          <a:bodyPr/>
          <a:lstStyle/>
          <a:p>
            <a:pPr>
              <a:buNone/>
            </a:pPr>
            <a:r>
              <a:rPr lang="en-US" altLang="ko-KR" sz="1600" dirty="0" err="1" smtClean="0">
                <a:latin typeface="나눔바른고딕" pitchFamily="50" charset="-127"/>
                <a:ea typeface="나눔바른고딕" pitchFamily="50" charset="-127"/>
              </a:rPr>
              <a:t>Csv_div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(name) :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해당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name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에 해당하는 </a:t>
            </a:r>
            <a:r>
              <a:rPr lang="en-US" altLang="ko-KR" sz="1600" dirty="0" err="1" smtClean="0">
                <a:latin typeface="나눔바른고딕" pitchFamily="50" charset="-127"/>
                <a:ea typeface="나눔바른고딕" pitchFamily="50" charset="-127"/>
              </a:rPr>
              <a:t>csv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파일을 불러와서 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군구이름에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맞는 지점의 개수를 세서 배열로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만든뒤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statistics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배열에 추가합니다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buNone/>
            </a:pP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전부 추가되면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income(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수입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과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pop(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인구수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를 마지막에 추가하여 </a:t>
            </a:r>
            <a:r>
              <a:rPr lang="en-US" altLang="ko-KR" sz="1600" dirty="0" err="1" smtClean="0">
                <a:latin typeface="나눔바른고딕" pitchFamily="50" charset="-127"/>
                <a:ea typeface="나눔바른고딕" pitchFamily="50" charset="-127"/>
              </a:rPr>
              <a:t>csv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파일 종합을 끝냅니다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4348" y="3857634"/>
            <a:ext cx="7500990" cy="1022741"/>
          </a:xfrm>
        </p:spPr>
        <p:txBody>
          <a:bodyPr/>
          <a:lstStyle/>
          <a:p>
            <a:pPr>
              <a:buNone/>
            </a:pP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		0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부터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260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는 각각 처음 수집한 시군구파일의 순서와 동일</a:t>
            </a: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		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서울시 강남구부터 시작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500298" y="4143386"/>
            <a:ext cx="2520000" cy="180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286776" y="0"/>
            <a:ext cx="857224" cy="51435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071538" y="214296"/>
            <a:ext cx="5357850" cy="706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■</a:t>
            </a:r>
            <a:r>
              <a:rPr kumimoji="0" lang="en-US" altLang="ko-KR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	</a:t>
            </a:r>
            <a:r>
              <a:rPr kumimoji="0" lang="en-US" altLang="ko-KR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4. </a:t>
            </a:r>
            <a:r>
              <a:rPr kumimoji="0" lang="ko-KR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종합된 </a:t>
            </a:r>
            <a:r>
              <a:rPr kumimoji="0" lang="en-US" altLang="ko-KR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CSV </a:t>
            </a:r>
            <a:r>
              <a:rPr kumimoji="0" lang="ko-KR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파일</a:t>
            </a:r>
            <a:endParaRPr kumimoji="0" lang="ko-KR" altLang="en-US" sz="3500" b="0" i="0" u="none" strike="noStrike" kern="1200" cap="none" spc="0" normalizeH="0" baseline="0" noProof="0" dirty="0">
              <a:ln>
                <a:noFill/>
              </a:ln>
              <a:solidFill>
                <a:srgbClr val="0080FF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  <a:cs typeface="+mj-cs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857238"/>
            <a:ext cx="4943487" cy="31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4348" y="3857634"/>
            <a:ext cx="7500990" cy="1022741"/>
          </a:xfrm>
        </p:spPr>
        <p:txBody>
          <a:bodyPr/>
          <a:lstStyle/>
          <a:p>
            <a:pPr>
              <a:buNone/>
            </a:pP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		0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부터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260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는 각각 처음 수집한 시군구파일의 순서와 동일</a:t>
            </a: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		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서울시 강남구부터 시작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500298" y="4143386"/>
            <a:ext cx="2520000" cy="180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286776" y="0"/>
            <a:ext cx="857224" cy="51435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071538" y="214296"/>
            <a:ext cx="5357850" cy="706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■</a:t>
            </a:r>
            <a:r>
              <a:rPr kumimoji="0" lang="en-US" altLang="ko-KR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	</a:t>
            </a:r>
            <a:r>
              <a:rPr kumimoji="0" lang="en-US" altLang="ko-KR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5. </a:t>
            </a:r>
            <a:r>
              <a:rPr kumimoji="0" lang="ko-KR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각 </a:t>
            </a:r>
            <a:r>
              <a:rPr kumimoji="0" lang="ko-KR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카페의 분포도 분석</a:t>
            </a:r>
            <a:endParaRPr kumimoji="0" lang="ko-KR" altLang="en-US" sz="3500" b="0" i="0" u="none" strike="noStrike" kern="1200" cap="none" spc="0" normalizeH="0" baseline="0" noProof="0" dirty="0">
              <a:ln>
                <a:noFill/>
              </a:ln>
              <a:solidFill>
                <a:srgbClr val="0080FF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  <a:cs typeface="+mj-cs"/>
            </a:endParaRPr>
          </a:p>
        </p:txBody>
      </p:sp>
      <p:pic>
        <p:nvPicPr>
          <p:cNvPr id="21516" name="Picture 12" descr="C:\Users\user\PycharmProjects\untitled4\korea_tomandtom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00114"/>
            <a:ext cx="2280521" cy="3705847"/>
          </a:xfrm>
          <a:prstGeom prst="rect">
            <a:avLst/>
          </a:prstGeom>
          <a:noFill/>
        </p:spPr>
      </p:pic>
      <p:pic>
        <p:nvPicPr>
          <p:cNvPr id="21517" name="Picture 13" descr="C:\Users\user\PycharmProjects\untitled4\korea_twosom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1000114"/>
            <a:ext cx="2280521" cy="3705847"/>
          </a:xfrm>
          <a:prstGeom prst="rect">
            <a:avLst/>
          </a:prstGeom>
          <a:noFill/>
        </p:spPr>
      </p:pic>
      <p:pic>
        <p:nvPicPr>
          <p:cNvPr id="21518" name="Picture 14" descr="C:\Users\user\PycharmProjects\untitled4\korea_yogerpress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9124" y="1000114"/>
            <a:ext cx="2280521" cy="3705847"/>
          </a:xfrm>
          <a:prstGeom prst="rect">
            <a:avLst/>
          </a:prstGeom>
          <a:noFill/>
        </p:spPr>
      </p:pic>
      <p:pic>
        <p:nvPicPr>
          <p:cNvPr id="21519" name="Picture 15" descr="C:\Users\user\PycharmProjects\untitled4\korea_caffe_pascucc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63479" y="1000114"/>
            <a:ext cx="2280521" cy="3705847"/>
          </a:xfrm>
          <a:prstGeom prst="rect">
            <a:avLst/>
          </a:prstGeom>
          <a:noFill/>
        </p:spPr>
      </p:pic>
      <p:sp>
        <p:nvSpPr>
          <p:cNvPr id="27" name="내용 개체 틀 2"/>
          <p:cNvSpPr txBox="1">
            <a:spLocks/>
          </p:cNvSpPr>
          <p:nvPr/>
        </p:nvSpPr>
        <p:spPr>
          <a:xfrm>
            <a:off x="714348" y="4429138"/>
            <a:ext cx="7500990" cy="71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	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탐앤탐스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	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투썸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			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요거프레스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		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파스꾸찌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214296"/>
            <a:ext cx="7358114" cy="71438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9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■</a:t>
            </a:r>
            <a:r>
              <a:rPr lang="en-US" altLang="ko-KR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en-US" altLang="ko-KR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프로젝트 </a:t>
            </a:r>
            <a:r>
              <a:rPr lang="ko-KR" altLang="en-US" sz="3500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 목표</a:t>
            </a:r>
            <a:r>
              <a:rPr lang="en-US" altLang="ko-KR" sz="3500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/ </a:t>
            </a:r>
            <a:r>
              <a:rPr lang="ko-KR" altLang="en-US" sz="3500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정한 이유</a:t>
            </a:r>
            <a:endParaRPr lang="ko-KR" altLang="en-US" sz="3500" dirty="0">
              <a:solidFill>
                <a:srgbClr val="0080F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4414" y="2857502"/>
            <a:ext cx="7000924" cy="202287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ko-KR" altLang="en-US" sz="1600" dirty="0" smtClean="0"/>
              <a:t>각종 카페 </a:t>
            </a:r>
            <a:r>
              <a:rPr lang="ko-KR" altLang="en-US" sz="1600" dirty="0" err="1" smtClean="0"/>
              <a:t>프렌차이즈</a:t>
            </a:r>
            <a:r>
              <a:rPr lang="ko-KR" altLang="en-US" sz="1600" dirty="0" smtClean="0"/>
              <a:t> 체인점의 종류와 개수가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각 </a:t>
            </a:r>
            <a:r>
              <a:rPr lang="ko-KR" altLang="en-US" sz="1600" dirty="0" err="1" smtClean="0"/>
              <a:t>시군구의</a:t>
            </a:r>
            <a:r>
              <a:rPr lang="ko-KR" altLang="en-US" sz="1600" dirty="0" smtClean="0"/>
              <a:t> 임금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인구와 어떠한 상관이 있는지를 분석하는 프로젝트이고</a:t>
            </a:r>
            <a:r>
              <a:rPr lang="en-US" altLang="ko-KR" sz="1600" dirty="0" smtClean="0"/>
              <a:t>,</a:t>
            </a:r>
          </a:p>
          <a:p>
            <a:pPr>
              <a:buNone/>
            </a:pPr>
            <a:r>
              <a:rPr lang="ko-KR" altLang="en-US" sz="1600" dirty="0" smtClean="0"/>
              <a:t>각 카페 </a:t>
            </a:r>
            <a:r>
              <a:rPr lang="ko-KR" altLang="en-US" sz="1600" dirty="0" err="1" smtClean="0"/>
              <a:t>프렌차이즈간의</a:t>
            </a:r>
            <a:r>
              <a:rPr lang="ko-KR" altLang="en-US" sz="1600" dirty="0" smtClean="0"/>
              <a:t> 관계를 알아보는 프로젝트입니다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최근 카페의 수가 기하급수적으로 증가하면서 카페와 카페들이 입주하는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 지점과의 관계를 알고 싶어서 정하게 되었습니다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6" name="그림 5" descr="noun_text_1120946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7554" y="1142990"/>
            <a:ext cx="1260000" cy="1260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714612" y="2786064"/>
            <a:ext cx="2520000" cy="180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286776" y="0"/>
            <a:ext cx="857224" cy="51435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500298" y="4143386"/>
            <a:ext cx="2520000" cy="180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286776" y="0"/>
            <a:ext cx="857224" cy="51435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071538" y="214296"/>
            <a:ext cx="5357850" cy="706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■</a:t>
            </a:r>
            <a:r>
              <a:rPr kumimoji="0" lang="en-US" altLang="ko-KR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	</a:t>
            </a:r>
            <a:r>
              <a:rPr kumimoji="0" lang="en-US" altLang="ko-KR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5. </a:t>
            </a:r>
            <a:r>
              <a:rPr kumimoji="0" lang="ko-KR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각 </a:t>
            </a:r>
            <a:r>
              <a:rPr kumimoji="0" lang="ko-KR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카페의 분포도 분석</a:t>
            </a:r>
            <a:endParaRPr kumimoji="0" lang="ko-KR" altLang="en-US" sz="3500" b="0" i="0" u="none" strike="noStrike" kern="1200" cap="none" spc="0" normalizeH="0" baseline="0" noProof="0" dirty="0">
              <a:ln>
                <a:noFill/>
              </a:ln>
              <a:solidFill>
                <a:srgbClr val="0080FF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  <a:cs typeface="+mj-cs"/>
            </a:endParaRPr>
          </a:p>
        </p:txBody>
      </p:sp>
      <p:pic>
        <p:nvPicPr>
          <p:cNvPr id="22530" name="Picture 2" descr="C:\Users\user\PycharmProjects\untitled4\korea_caffebe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85799"/>
            <a:ext cx="2281846" cy="3708000"/>
          </a:xfrm>
          <a:prstGeom prst="rect">
            <a:avLst/>
          </a:prstGeom>
          <a:noFill/>
        </p:spPr>
      </p:pic>
      <p:pic>
        <p:nvPicPr>
          <p:cNvPr id="22531" name="Picture 3" descr="C:\Users\user\PycharmProjects\untitled4\korea_ediy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785800"/>
            <a:ext cx="2281846" cy="3708000"/>
          </a:xfrm>
          <a:prstGeom prst="rect">
            <a:avLst/>
          </a:prstGeom>
          <a:noFill/>
        </p:spPr>
      </p:pic>
      <p:pic>
        <p:nvPicPr>
          <p:cNvPr id="22532" name="Picture 4" descr="C:\Users\user\PycharmProjects\untitled4\korea_holly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857238"/>
            <a:ext cx="2281846" cy="3708000"/>
          </a:xfrm>
          <a:prstGeom prst="rect">
            <a:avLst/>
          </a:prstGeom>
          <a:noFill/>
        </p:spPr>
      </p:pic>
      <p:pic>
        <p:nvPicPr>
          <p:cNvPr id="22533" name="Picture 5" descr="C:\Users\user\PycharmProjects\untitled4\korea_starbuck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62154" y="857238"/>
            <a:ext cx="2281846" cy="3708000"/>
          </a:xfrm>
          <a:prstGeom prst="rect">
            <a:avLst/>
          </a:prstGeom>
          <a:noFill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4348" y="4429138"/>
            <a:ext cx="7500990" cy="714362"/>
          </a:xfrm>
        </p:spPr>
        <p:txBody>
          <a:bodyPr/>
          <a:lstStyle/>
          <a:p>
            <a:pPr>
              <a:buNone/>
            </a:pP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카페베네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이디야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			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할리스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		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스타벅스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500298" y="4143386"/>
            <a:ext cx="2520000" cy="180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286776" y="0"/>
            <a:ext cx="857224" cy="51435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071538" y="214296"/>
            <a:ext cx="5357850" cy="706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■</a:t>
            </a:r>
            <a:r>
              <a:rPr kumimoji="0" lang="en-US" altLang="ko-KR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	</a:t>
            </a:r>
            <a:r>
              <a:rPr kumimoji="0" lang="en-US" altLang="ko-KR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5. </a:t>
            </a:r>
            <a:r>
              <a:rPr kumimoji="0" lang="ko-KR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각 </a:t>
            </a:r>
            <a:r>
              <a:rPr kumimoji="0" lang="ko-KR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카페의 분포도 분석</a:t>
            </a:r>
            <a:endParaRPr kumimoji="0" lang="ko-KR" altLang="en-US" sz="3500" b="0" i="0" u="none" strike="noStrike" kern="1200" cap="none" spc="0" normalizeH="0" baseline="0" noProof="0" dirty="0">
              <a:ln>
                <a:noFill/>
              </a:ln>
              <a:solidFill>
                <a:srgbClr val="0080FF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  <a:cs typeface="+mj-cs"/>
            </a:endParaRPr>
          </a:p>
        </p:txBody>
      </p:sp>
      <p:pic>
        <p:nvPicPr>
          <p:cNvPr id="21523" name="Picture 19" descr="C:\Users\user\PycharmProjects\untitled4\korea_inco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714362"/>
            <a:ext cx="2500330" cy="4063037"/>
          </a:xfrm>
          <a:prstGeom prst="rect">
            <a:avLst/>
          </a:prstGeom>
          <a:noFill/>
        </p:spPr>
      </p:pic>
      <p:pic>
        <p:nvPicPr>
          <p:cNvPr id="21524" name="Picture 20" descr="C:\Users\user\PycharmProjects\untitled4\korea_p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714362"/>
            <a:ext cx="2500330" cy="4063037"/>
          </a:xfrm>
          <a:prstGeom prst="rect">
            <a:avLst/>
          </a:prstGeom>
          <a:noFill/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714348" y="4429138"/>
            <a:ext cx="7500990" cy="7143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	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수입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(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서울과 광역시가 수입이 높음</a:t>
            </a:r>
            <a:r>
              <a:rPr kumimoji="0" lang="en-US" altLang="ko-K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)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		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인구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서울의 외곽과 광역시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지방에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						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서 대도시에 인구가 집중되어 있음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)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214296"/>
            <a:ext cx="7358114" cy="71438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9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■</a:t>
            </a:r>
            <a:r>
              <a:rPr lang="en-US" altLang="ko-KR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	5. </a:t>
            </a:r>
            <a:r>
              <a:rPr lang="ko-KR" altLang="en-US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각 카페의 분포도 분석</a:t>
            </a:r>
            <a:endParaRPr lang="ko-KR" altLang="en-US" sz="3500" dirty="0">
              <a:solidFill>
                <a:srgbClr val="0080F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0100" y="2857502"/>
            <a:ext cx="7215238" cy="2022873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대부분의 카페가 서울과 수도권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광역시에 집중되어 있음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인구수는 서울 외곽과 지방 대도시가 높음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수입의 경우 서울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그중에서도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강남이 높음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머신러닝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지식이 부족해서 수업교재에 있는 선형회귀분석을 이용하여 분석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6" name="그림 5" descr="noun_text_1120946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7554" y="1142990"/>
            <a:ext cx="1260000" cy="1260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714612" y="2786064"/>
            <a:ext cx="2520000" cy="180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286776" y="0"/>
            <a:ext cx="857224" cy="51435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0100" y="4500576"/>
            <a:ext cx="7286676" cy="6429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각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시군구별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수입을 기준으로 선형회귀분석을 해서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가로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3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세로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3 9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개의 그래프를 띄움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57422" y="4286262"/>
            <a:ext cx="2520000" cy="180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286776" y="0"/>
            <a:ext cx="857224" cy="51435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071538" y="214296"/>
            <a:ext cx="5357850" cy="706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■</a:t>
            </a:r>
            <a:r>
              <a:rPr kumimoji="0" lang="en-US" altLang="ko-KR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	</a:t>
            </a:r>
            <a:r>
              <a:rPr kumimoji="0" lang="en-US" altLang="ko-KR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6. </a:t>
            </a:r>
            <a:r>
              <a:rPr kumimoji="0" lang="ko-KR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선형회귀분석</a:t>
            </a:r>
            <a:r>
              <a:rPr kumimoji="0" lang="en-US" altLang="ko-KR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-</a:t>
            </a:r>
            <a:r>
              <a:rPr kumimoji="0" lang="ko-KR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수입</a:t>
            </a:r>
            <a:endParaRPr kumimoji="0" lang="ko-KR" altLang="en-US" sz="3500" b="0" i="0" u="none" strike="noStrike" kern="1200" cap="none" spc="0" normalizeH="0" baseline="0" noProof="0" dirty="0">
              <a:ln>
                <a:noFill/>
              </a:ln>
              <a:solidFill>
                <a:srgbClr val="0080FF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  <a:cs typeface="+mj-cs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000114"/>
            <a:ext cx="6715172" cy="3085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4810" y="1071552"/>
            <a:ext cx="4071966" cy="4071948"/>
          </a:xfrm>
        </p:spPr>
        <p:txBody>
          <a:bodyPr>
            <a:normAutofit/>
          </a:bodyPr>
          <a:lstStyle/>
          <a:p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수입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기준으로 각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프렌차이즈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카페의 개수를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분석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수입이 높은 구역일 수록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프렌차이즈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카페의 개수가 증가됨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929190" y="928676"/>
            <a:ext cx="2520000" cy="180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286776" y="0"/>
            <a:ext cx="857224" cy="51435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071538" y="214296"/>
            <a:ext cx="5357850" cy="706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■</a:t>
            </a:r>
            <a:r>
              <a:rPr kumimoji="0" lang="en-US" altLang="ko-KR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	</a:t>
            </a:r>
            <a:r>
              <a:rPr kumimoji="0" lang="en-US" altLang="ko-KR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6. </a:t>
            </a:r>
            <a:r>
              <a:rPr kumimoji="0" lang="ko-KR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선형회귀분석</a:t>
            </a:r>
            <a:r>
              <a:rPr kumimoji="0" lang="en-US" altLang="ko-KR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-</a:t>
            </a:r>
            <a:r>
              <a:rPr kumimoji="0" lang="ko-KR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수입</a:t>
            </a:r>
            <a:endParaRPr kumimoji="0" lang="ko-KR" altLang="en-US" sz="3500" b="0" i="0" u="none" strike="noStrike" kern="1200" cap="none" spc="0" normalizeH="0" baseline="0" noProof="0" dirty="0">
              <a:ln>
                <a:noFill/>
              </a:ln>
              <a:solidFill>
                <a:srgbClr val="0080FF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23500"/>
            <a:ext cx="4578612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4572014"/>
            <a:ext cx="7500990" cy="571486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		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인구 기준으로 각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프렌차이즈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카페의 개수를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분석하여 가로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3,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세로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3 9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개의 그래프를 띄움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571736" y="4643452"/>
            <a:ext cx="2520000" cy="180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286776" y="0"/>
            <a:ext cx="857224" cy="51435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071538" y="214296"/>
            <a:ext cx="5357850" cy="706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■</a:t>
            </a:r>
            <a:r>
              <a:rPr kumimoji="0" lang="en-US" altLang="ko-KR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	</a:t>
            </a:r>
            <a:r>
              <a:rPr kumimoji="0" lang="en-US" altLang="ko-KR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6. </a:t>
            </a:r>
            <a:r>
              <a:rPr kumimoji="0" lang="ko-KR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선형회귀분석</a:t>
            </a:r>
            <a:r>
              <a:rPr kumimoji="0" lang="en-US" altLang="ko-KR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-</a:t>
            </a:r>
            <a:r>
              <a:rPr kumimoji="0" lang="ko-KR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인구</a:t>
            </a:r>
            <a:endParaRPr kumimoji="0" lang="ko-KR" altLang="en-US" sz="3500" b="0" i="0" u="none" strike="noStrike" kern="1200" cap="none" spc="0" normalizeH="0" baseline="0" noProof="0" dirty="0">
              <a:ln>
                <a:noFill/>
              </a:ln>
              <a:solidFill>
                <a:srgbClr val="0080FF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  <a:cs typeface="+mj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90"/>
            <a:ext cx="7134817" cy="321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6248" y="1000114"/>
            <a:ext cx="4000528" cy="4143386"/>
          </a:xfrm>
        </p:spPr>
        <p:txBody>
          <a:bodyPr>
            <a:normAutofit/>
          </a:bodyPr>
          <a:lstStyle/>
          <a:p>
            <a:endParaRPr lang="en-US" altLang="ko-KR" sz="8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인구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기준으로 각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프렌차이즈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카페의 개수를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분석</a:t>
            </a: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600" dirty="0" smtClean="0"/>
              <a:t>인구수가 높을 수록 대부분의 </a:t>
            </a:r>
            <a:r>
              <a:rPr lang="ko-KR" altLang="en-US" sz="1600" dirty="0" err="1" smtClean="0"/>
              <a:t>프렌차이즈</a:t>
            </a:r>
            <a:r>
              <a:rPr lang="ko-KR" altLang="en-US" sz="1600" dirty="0" smtClean="0"/>
              <a:t> 카페의 숫자가 증가됨</a:t>
            </a:r>
            <a:r>
              <a:rPr lang="en-US" altLang="ko-KR" sz="800" dirty="0" smtClean="0"/>
              <a:t>.</a:t>
            </a:r>
          </a:p>
          <a:p>
            <a:endParaRPr lang="en-US" altLang="ko-KR" sz="800" dirty="0" smtClean="0"/>
          </a:p>
          <a:p>
            <a:endParaRPr lang="ko-KR" altLang="en-US" sz="800" dirty="0"/>
          </a:p>
        </p:txBody>
      </p:sp>
      <p:sp>
        <p:nvSpPr>
          <p:cNvPr id="14" name="직사각형 13"/>
          <p:cNvSpPr/>
          <p:nvPr/>
        </p:nvSpPr>
        <p:spPr>
          <a:xfrm>
            <a:off x="5143504" y="928676"/>
            <a:ext cx="2520000" cy="180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286776" y="0"/>
            <a:ext cx="857224" cy="51435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071538" y="214296"/>
            <a:ext cx="5357850" cy="706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■</a:t>
            </a:r>
            <a:r>
              <a:rPr kumimoji="0" lang="en-US" altLang="ko-KR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	</a:t>
            </a:r>
            <a:r>
              <a:rPr kumimoji="0" lang="en-US" altLang="ko-KR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6. </a:t>
            </a:r>
            <a:r>
              <a:rPr kumimoji="0" lang="ko-KR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선형회귀분석</a:t>
            </a:r>
            <a:r>
              <a:rPr kumimoji="0" lang="en-US" altLang="ko-KR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-</a:t>
            </a:r>
            <a:r>
              <a:rPr kumimoji="0" lang="ko-KR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인구</a:t>
            </a:r>
            <a:endParaRPr kumimoji="0" lang="ko-KR" altLang="en-US" sz="3500" b="0" i="0" u="none" strike="noStrike" kern="1200" cap="none" spc="0" normalizeH="0" baseline="0" noProof="0" dirty="0">
              <a:ln>
                <a:noFill/>
              </a:ln>
              <a:solidFill>
                <a:srgbClr val="0080FF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23500"/>
            <a:ext cx="4600976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4572014"/>
            <a:ext cx="7500990" cy="57148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		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스타벅스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기준으로 각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프렌차이즈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카페의 개수를 분석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571736" y="4643452"/>
            <a:ext cx="2520000" cy="180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286776" y="0"/>
            <a:ext cx="857224" cy="51435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071538" y="214296"/>
            <a:ext cx="5357850" cy="706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■</a:t>
            </a:r>
            <a:r>
              <a:rPr kumimoji="0" lang="en-US" altLang="ko-KR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	</a:t>
            </a:r>
            <a:r>
              <a:rPr kumimoji="0" lang="en-US" altLang="ko-KR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6. </a:t>
            </a:r>
            <a:r>
              <a:rPr kumimoji="0" lang="ko-KR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선형회귀분석</a:t>
            </a:r>
            <a:r>
              <a:rPr kumimoji="0" lang="en-US" altLang="ko-KR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-</a:t>
            </a:r>
            <a:r>
              <a:rPr kumimoji="0" lang="ko-KR" altLang="en-US" sz="35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스타벅스</a:t>
            </a:r>
            <a:endParaRPr kumimoji="0" lang="ko-KR" altLang="en-US" sz="3500" b="0" i="0" u="none" strike="noStrike" kern="1200" cap="none" spc="0" normalizeH="0" baseline="0" noProof="0" dirty="0">
              <a:ln>
                <a:noFill/>
              </a:ln>
              <a:solidFill>
                <a:srgbClr val="0080FF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  <a:cs typeface="+mj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071552"/>
            <a:ext cx="6215106" cy="3239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43372" y="1000114"/>
            <a:ext cx="4143404" cy="414338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스타벅스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기준으로 각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프렌차이즈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카페의 개수를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분석</a:t>
            </a: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스타벅스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지점이 입주하는 곳에는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이디야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커피가 같이 입주한다는 설이 있는데 대부분의 카페체인점이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스타벅스가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입주한 곳에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같이 입주하고 탐앤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탐스의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경우 굉장히 유사한 형태를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띄고있음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072066" y="857238"/>
            <a:ext cx="2520000" cy="180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286776" y="0"/>
            <a:ext cx="857224" cy="51435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071538" y="214296"/>
            <a:ext cx="5357850" cy="706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■</a:t>
            </a:r>
            <a:r>
              <a:rPr kumimoji="0" lang="en-US" altLang="ko-KR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	</a:t>
            </a:r>
            <a:r>
              <a:rPr kumimoji="0" lang="en-US" altLang="ko-KR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6. </a:t>
            </a:r>
            <a:r>
              <a:rPr kumimoji="0" lang="ko-KR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선형회귀분석</a:t>
            </a:r>
            <a:r>
              <a:rPr kumimoji="0" lang="en-US" altLang="ko-KR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-</a:t>
            </a:r>
            <a:r>
              <a:rPr kumimoji="0" lang="ko-KR" altLang="en-US" sz="35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j-cs"/>
              </a:rPr>
              <a:t>스타벅스</a:t>
            </a:r>
            <a:endParaRPr kumimoji="0" lang="ko-KR" altLang="en-US" sz="3500" b="0" i="0" u="none" strike="noStrike" kern="1200" cap="none" spc="0" normalizeH="0" baseline="0" noProof="0" dirty="0">
              <a:ln>
                <a:noFill/>
              </a:ln>
              <a:solidFill>
                <a:srgbClr val="0080FF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23500"/>
            <a:ext cx="4435975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214296"/>
            <a:ext cx="7358114" cy="71438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9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■</a:t>
            </a:r>
            <a:r>
              <a:rPr lang="en-US" altLang="ko-KR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	7. </a:t>
            </a:r>
            <a:r>
              <a:rPr lang="ko-KR" altLang="en-US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프로젝트 </a:t>
            </a:r>
            <a:r>
              <a:rPr lang="en-US" altLang="ko-KR" sz="3500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500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시 어려웠던 점</a:t>
            </a:r>
            <a:endParaRPr lang="ko-KR" altLang="en-US" sz="3500" dirty="0">
              <a:solidFill>
                <a:srgbClr val="0080F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0100" y="2500312"/>
            <a:ext cx="7215238" cy="2380063"/>
          </a:xfrm>
        </p:spPr>
        <p:txBody>
          <a:bodyPr>
            <a:noAutofit/>
          </a:bodyPr>
          <a:lstStyle/>
          <a:p>
            <a:pPr>
              <a:buAutoNum type="arabicPeriod"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각 </a:t>
            </a:r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</a:rPr>
              <a:t>프렌차이즈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 마다 별개로 만들어야 하는 것이 어려웠고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</a:rPr>
              <a:t>프렌차이즈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 홈페이지 디자인이 전부 상이하여서 각 </a:t>
            </a:r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</a:rPr>
              <a:t>프렌차이즈마다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 별개로 수행방법을 </a:t>
            </a:r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</a:rPr>
              <a:t>학습해야했고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최근의 경우에는 </a:t>
            </a:r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</a:rPr>
              <a:t>카카오맵과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 연동해서 지도와 함께 </a:t>
            </a:r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</a:rPr>
              <a:t>검색어를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 입력해야만 지점을 보여주는 경우가 많아서 진행 속도가 오래 걸렸습니다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Font typeface="+mj-lt"/>
              <a:buAutoNum type="arabicPeriod"/>
            </a:pP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해당 태그를 지정해도 정보가 넘어오지 않는 경우가 많아서 올바른 태그를 찾는데 시간이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걸렸습니다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Font typeface="+mj-lt"/>
              <a:buAutoNum type="arabicPeriod"/>
            </a:pP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또한 잦은 검색을 하게 되면 홈페이지에서 </a:t>
            </a:r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</a:rPr>
              <a:t>아이피를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400" dirty="0" err="1" smtClean="0">
                <a:latin typeface="나눔바른고딕" pitchFamily="50" charset="-127"/>
                <a:ea typeface="나눔바른고딕" pitchFamily="50" charset="-127"/>
              </a:rPr>
              <a:t>DDoS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라고 판단해서 차단하기 때문에 테스트를 할때에도 시간이 </a:t>
            </a:r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</a:rPr>
              <a:t>오래걸리고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차단되게 되면 해당 </a:t>
            </a:r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</a:rPr>
              <a:t>프렌차이즈는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 진행할 수 없게 되는 것이 힘들었습니다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</a:rPr>
              <a:t>머신러닝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 이론의 이해가 부족해서 어떠한 분석이론을 </a:t>
            </a:r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</a:rPr>
              <a:t>써야하는지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 어려웠습니다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en-US" altLang="ko-KR" sz="14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6" name="그림 5" descr="noun_text_1120946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7554" y="1142990"/>
            <a:ext cx="1260000" cy="1260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786050" y="2428874"/>
            <a:ext cx="2520000" cy="180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286776" y="0"/>
            <a:ext cx="857224" cy="51435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214296"/>
            <a:ext cx="5357850" cy="706057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9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■</a:t>
            </a:r>
            <a:r>
              <a:rPr lang="en-US" altLang="ko-KR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en-US" altLang="ko-KR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sz="3500" b="1" dirty="0" err="1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크롤링</a:t>
            </a:r>
            <a:r>
              <a:rPr lang="ko-KR" altLang="en-US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500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500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목표</a:t>
            </a:r>
            <a:endParaRPr lang="ko-KR" altLang="en-US" sz="3500" dirty="0">
              <a:solidFill>
                <a:srgbClr val="0080F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4414" y="4000510"/>
            <a:ext cx="7000924" cy="879865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ko-KR" altLang="en-US" dirty="0" smtClean="0"/>
              <a:t>신문사에서 조사한 커피전문점 선호도가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높은 상위 </a:t>
            </a:r>
            <a:r>
              <a:rPr lang="en-US" altLang="ko-KR" dirty="0" smtClean="0"/>
              <a:t>11</a:t>
            </a:r>
            <a:r>
              <a:rPr lang="ko-KR" altLang="en-US" dirty="0" smtClean="0"/>
              <a:t>개의 카페에 대해서 </a:t>
            </a:r>
            <a:r>
              <a:rPr lang="ko-KR" altLang="en-US" dirty="0" err="1" smtClean="0"/>
              <a:t>크롤링을</a:t>
            </a:r>
            <a:r>
              <a:rPr lang="ko-KR" altLang="en-US" dirty="0" smtClean="0"/>
              <a:t> 시도했습니다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714612" y="4143386"/>
            <a:ext cx="2520000" cy="180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286776" y="0"/>
            <a:ext cx="857224" cy="51435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noname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000114"/>
            <a:ext cx="4000528" cy="2977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214296"/>
            <a:ext cx="7358114" cy="71438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9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■</a:t>
            </a:r>
            <a:r>
              <a:rPr lang="en-US" altLang="ko-KR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	7. </a:t>
            </a:r>
            <a:r>
              <a:rPr lang="ko-KR" altLang="en-US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프로젝트 </a:t>
            </a:r>
            <a:r>
              <a:rPr lang="en-US" altLang="ko-KR" sz="3500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500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해결법</a:t>
            </a:r>
            <a:endParaRPr lang="ko-KR" altLang="en-US" sz="3500" dirty="0">
              <a:solidFill>
                <a:srgbClr val="0080F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0100" y="2857502"/>
            <a:ext cx="7215238" cy="2022873"/>
          </a:xfrm>
        </p:spPr>
        <p:txBody>
          <a:bodyPr>
            <a:normAutofit fontScale="92500" lnSpcReduction="20000"/>
          </a:bodyPr>
          <a:lstStyle/>
          <a:p>
            <a:pPr>
              <a:buAutoNum type="arabicPeriod"/>
            </a:pP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각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프렌차이즈마다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전부 별개로 만들었고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클래스를 클릭하는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selenium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함수 등 수업시간에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다루지않은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selenium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의 기능을 활용했고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저장할 때는 동일한 형식으로 만들었습니다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올바른 태그를 찾을 때까지 태그를 바꿔가면서 테스트했습니다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buNone/>
            </a:pP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시간이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오래걸리는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것도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sleep(3)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이상으로 길게 두어서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오래걸리더라도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차단당하지 않는 범위 내에서 수행했습니다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buNone/>
            </a:pP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4.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머신러닝분석에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대해 지식이 부족해서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크롤링에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대부분 시간을 투자해서 정확하게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크롤링하는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것을 목표로 했습니다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6" name="그림 5" descr="noun_text_1120946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7554" y="1142990"/>
            <a:ext cx="1260000" cy="1260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714612" y="2786064"/>
            <a:ext cx="2520000" cy="180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286776" y="0"/>
            <a:ext cx="857224" cy="51435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214296"/>
            <a:ext cx="7358114" cy="71438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9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■</a:t>
            </a:r>
            <a:r>
              <a:rPr lang="en-US" altLang="ko-KR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	2. </a:t>
            </a:r>
            <a:r>
              <a:rPr lang="ko-KR" altLang="en-US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프로젝트 </a:t>
            </a:r>
            <a:r>
              <a:rPr lang="en-US" altLang="ko-KR" sz="3500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500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수행을 위한 추가학</a:t>
            </a:r>
            <a:r>
              <a:rPr lang="ko-KR" altLang="en-US" sz="3500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습</a:t>
            </a:r>
            <a:endParaRPr lang="ko-KR" altLang="en-US" sz="3500" dirty="0">
              <a:solidFill>
                <a:srgbClr val="0080F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0100" y="2857502"/>
            <a:ext cx="7215238" cy="2022873"/>
          </a:xfrm>
        </p:spPr>
        <p:txBody>
          <a:bodyPr>
            <a:normAutofit/>
          </a:bodyPr>
          <a:lstStyle/>
          <a:p>
            <a:pPr algn="ctr"/>
            <a:r>
              <a:rPr lang="ko-KR" altLang="en-US" sz="1600" dirty="0" smtClean="0"/>
              <a:t>카페 홈페이지마다 페이지 구성방법이 다르고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어떠한 홈페이지는 간단하게 페이지로 </a:t>
            </a:r>
            <a:r>
              <a:rPr lang="ko-KR" altLang="en-US" sz="1600" dirty="0" err="1" smtClean="0"/>
              <a:t>구성되있는</a:t>
            </a:r>
            <a:r>
              <a:rPr lang="ko-KR" altLang="en-US" sz="1600" dirty="0" smtClean="0"/>
              <a:t> 반면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다른 홈페이지는 </a:t>
            </a:r>
            <a:r>
              <a:rPr lang="ko-KR" altLang="en-US" sz="1600" dirty="0" err="1" smtClean="0"/>
              <a:t>검색어를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입력해야 나오는 </a:t>
            </a:r>
            <a:r>
              <a:rPr lang="ko-KR" altLang="en-US" sz="1600" dirty="0" smtClean="0"/>
              <a:t>등의 방법이 달라서 </a:t>
            </a:r>
            <a:r>
              <a:rPr lang="en-US" altLang="ko-KR" sz="1600" dirty="0" smtClean="0"/>
              <a:t>Selenium</a:t>
            </a:r>
            <a:r>
              <a:rPr lang="ko-KR" altLang="en-US" sz="1600" dirty="0" smtClean="0"/>
              <a:t>의 추가 기능 위주로 학습했습니다</a:t>
            </a:r>
            <a:r>
              <a:rPr lang="en-US" altLang="ko-KR" sz="1600" dirty="0" smtClean="0"/>
              <a:t>.</a:t>
            </a:r>
          </a:p>
          <a:p>
            <a:pPr algn="ctr"/>
            <a:r>
              <a:rPr lang="en-US" sz="1600" dirty="0" err="1" smtClean="0"/>
              <a:t>find_element_by_class_name</a:t>
            </a:r>
            <a:r>
              <a:rPr lang="en-US" sz="1600" dirty="0" smtClean="0"/>
              <a:t>(</a:t>
            </a:r>
            <a:r>
              <a:rPr lang="en-US" sz="1600" b="1" dirty="0" smtClean="0"/>
              <a:t>‘</a:t>
            </a:r>
            <a:r>
              <a:rPr lang="ko-KR" altLang="en-US" sz="1600" b="1" dirty="0" err="1" smtClean="0"/>
              <a:t>클래스명</a:t>
            </a:r>
            <a:r>
              <a:rPr lang="en-US" sz="1600" b="1" dirty="0" smtClean="0"/>
              <a:t>'</a:t>
            </a:r>
            <a:r>
              <a:rPr lang="en-US" sz="1600" dirty="0" smtClean="0"/>
              <a:t>).click</a:t>
            </a:r>
            <a:r>
              <a:rPr lang="en-US" sz="1600" dirty="0" smtClean="0"/>
              <a:t>()</a:t>
            </a:r>
            <a:r>
              <a:rPr lang="ko-KR" altLang="en-US" sz="1600" dirty="0" smtClean="0"/>
              <a:t>과 같이 클래스를 직접 클릭하는 기능과 </a:t>
            </a:r>
            <a:r>
              <a:rPr lang="en-US" sz="1600" dirty="0" err="1" smtClean="0"/>
              <a:t>find_element_by_id</a:t>
            </a:r>
            <a:r>
              <a:rPr lang="en-US" sz="1600" dirty="0" smtClean="0"/>
              <a:t>(</a:t>
            </a:r>
            <a:r>
              <a:rPr lang="en-US" sz="1600" b="1" dirty="0" smtClean="0"/>
              <a:t>‘</a:t>
            </a:r>
            <a:r>
              <a:rPr lang="ko-KR" altLang="en-US" sz="1600" b="1" dirty="0" smtClean="0"/>
              <a:t>아이디</a:t>
            </a:r>
            <a:r>
              <a:rPr lang="en-US" sz="1600" b="1" dirty="0" smtClean="0"/>
              <a:t>'</a:t>
            </a:r>
            <a:r>
              <a:rPr lang="en-US" sz="1600" dirty="0" smtClean="0"/>
              <a:t>).</a:t>
            </a:r>
            <a:r>
              <a:rPr lang="en-US" sz="1600" dirty="0" err="1" smtClean="0"/>
              <a:t>send_keys</a:t>
            </a:r>
            <a:r>
              <a:rPr lang="en-US" sz="1600" dirty="0" smtClean="0"/>
              <a:t>(</a:t>
            </a:r>
            <a:r>
              <a:rPr lang="en-US" sz="1600" b="1" dirty="0" smtClean="0"/>
              <a:t>‘</a:t>
            </a:r>
            <a:r>
              <a:rPr lang="ko-KR" altLang="en-US" sz="1600" b="1" dirty="0" smtClean="0"/>
              <a:t>보낼 내용</a:t>
            </a:r>
            <a:r>
              <a:rPr lang="en-US" sz="1600" b="1" dirty="0" smtClean="0"/>
              <a:t>'</a:t>
            </a:r>
            <a:r>
              <a:rPr lang="en-US" sz="1600" dirty="0" smtClean="0"/>
              <a:t>)</a:t>
            </a:r>
            <a:r>
              <a:rPr lang="ko-KR" altLang="en-US" sz="1600" dirty="0" smtClean="0"/>
              <a:t>과 같이 해당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에 내가 원하는 키를 보내는 기능과 </a:t>
            </a:r>
            <a:r>
              <a:rPr lang="en-US" sz="1600" dirty="0" err="1" smtClean="0"/>
              <a:t>select.select_by_value</a:t>
            </a:r>
            <a:r>
              <a:rPr lang="en-US" sz="1600" dirty="0" smtClean="0"/>
              <a:t>(‘</a:t>
            </a:r>
            <a:r>
              <a:rPr lang="ko-KR" altLang="en-US" sz="1600" dirty="0" smtClean="0"/>
              <a:t>시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도</a:t>
            </a:r>
            <a:r>
              <a:rPr lang="en-US" altLang="ko-KR" sz="1600" dirty="0" smtClean="0"/>
              <a:t>’</a:t>
            </a:r>
            <a:r>
              <a:rPr lang="en-US" sz="1600" dirty="0" smtClean="0"/>
              <a:t>)</a:t>
            </a:r>
            <a:r>
              <a:rPr lang="ko-KR" altLang="en-US" sz="1600" dirty="0" smtClean="0"/>
              <a:t>와 같이 선택창을 띄우는 경우 고르는 기능 위주로 공부했습니다</a:t>
            </a:r>
            <a:r>
              <a:rPr lang="en-US" altLang="ko-KR" sz="1600" dirty="0" smtClean="0"/>
              <a:t>.</a:t>
            </a:r>
            <a:endParaRPr lang="en-US" sz="1600" dirty="0" smtClean="0"/>
          </a:p>
        </p:txBody>
      </p:sp>
      <p:pic>
        <p:nvPicPr>
          <p:cNvPr id="6" name="그림 5" descr="noun_text_1120946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7554" y="1142990"/>
            <a:ext cx="1260000" cy="1260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714612" y="2786064"/>
            <a:ext cx="2520000" cy="180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286776" y="0"/>
            <a:ext cx="857224" cy="51435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214296"/>
            <a:ext cx="7358114" cy="71438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9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■</a:t>
            </a:r>
            <a:r>
              <a:rPr lang="en-US" altLang="ko-KR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	2. </a:t>
            </a:r>
            <a:r>
              <a:rPr lang="ko-KR" altLang="en-US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프로젝트 </a:t>
            </a:r>
            <a:r>
              <a:rPr lang="en-US" altLang="ko-KR" sz="3500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500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수행을 위한 추가학</a:t>
            </a:r>
            <a:r>
              <a:rPr lang="ko-KR" altLang="en-US" sz="3500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습</a:t>
            </a:r>
            <a:endParaRPr lang="ko-KR" altLang="en-US" sz="3500" dirty="0">
              <a:solidFill>
                <a:srgbClr val="0080F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0100" y="2857502"/>
            <a:ext cx="7215238" cy="2022873"/>
          </a:xfrm>
        </p:spPr>
        <p:txBody>
          <a:bodyPr>
            <a:normAutofit/>
          </a:bodyPr>
          <a:lstStyle/>
          <a:p>
            <a:pPr algn="ctr"/>
            <a:r>
              <a:rPr lang="ko-KR" altLang="en-US" sz="1600" dirty="0" smtClean="0"/>
              <a:t>지도모양의 시각화를 위해서 </a:t>
            </a:r>
            <a:r>
              <a:rPr lang="en-US" altLang="ko-KR" sz="1600" dirty="0" err="1" smtClean="0"/>
              <a:t>matplotlib</a:t>
            </a:r>
            <a:r>
              <a:rPr lang="ko-KR" altLang="en-US" sz="1600" dirty="0" smtClean="0"/>
              <a:t>를 이용한 지도시각화 부분을 학습했습니다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 algn="ctr">
              <a:buNone/>
            </a:pP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6" name="그림 5" descr="noun_text_1120946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7554" y="1142990"/>
            <a:ext cx="1260000" cy="1260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714612" y="2786064"/>
            <a:ext cx="2520000" cy="180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286776" y="0"/>
            <a:ext cx="857224" cy="51435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214296"/>
            <a:ext cx="7358114" cy="71438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9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■</a:t>
            </a:r>
            <a:r>
              <a:rPr lang="en-US" altLang="ko-KR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	3. </a:t>
            </a:r>
            <a:r>
              <a:rPr lang="ko-KR" altLang="en-US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데이터 수집</a:t>
            </a:r>
            <a:endParaRPr lang="ko-KR" altLang="en-US" sz="3500" dirty="0">
              <a:solidFill>
                <a:srgbClr val="0080F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0100" y="2857502"/>
            <a:ext cx="7215238" cy="20228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카페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프렌차이즈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지점 정보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크롤링</a:t>
            </a: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대한민국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시군구별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인구 정보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:  KOSIS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에서 다운로드</a:t>
            </a: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대한민국 </a:t>
            </a:r>
            <a:r>
              <a:rPr lang="ko-KR" altLang="en-US" sz="1600" dirty="0" err="1" smtClean="0">
                <a:latin typeface="나눔바른고딕" pitchFamily="50" charset="-127"/>
                <a:ea typeface="나눔바른고딕" pitchFamily="50" charset="-127"/>
              </a:rPr>
              <a:t>시군구별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 한달 수입 정보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국세청 홈페이지에서 다운로드</a:t>
            </a: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14612" y="2786064"/>
            <a:ext cx="2520000" cy="180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286776" y="0"/>
            <a:ext cx="857224" cy="51435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214296"/>
            <a:ext cx="5357850" cy="706057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9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■</a:t>
            </a:r>
            <a:r>
              <a:rPr lang="en-US" altLang="ko-KR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en-US" altLang="ko-KR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3500" b="1" dirty="0" err="1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스타벅스</a:t>
            </a:r>
            <a:r>
              <a:rPr lang="ko-KR" altLang="en-US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500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500" dirty="0" err="1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크롤링</a:t>
            </a:r>
            <a:endParaRPr lang="ko-KR" altLang="en-US" sz="3500" dirty="0">
              <a:solidFill>
                <a:srgbClr val="0080F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3500444"/>
            <a:ext cx="7000924" cy="1379931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ko-KR" altLang="en-US" dirty="0" err="1" smtClean="0"/>
              <a:t>스타벅스</a:t>
            </a:r>
            <a:r>
              <a:rPr lang="ko-KR" altLang="en-US" dirty="0" smtClean="0"/>
              <a:t> 홈페이지의 경우 </a:t>
            </a:r>
            <a:r>
              <a:rPr lang="en-US" altLang="ko-KR" dirty="0" err="1" smtClean="0"/>
              <a:t>urllib.request</a:t>
            </a:r>
            <a:r>
              <a:rPr lang="ko-KR" altLang="en-US" dirty="0" smtClean="0"/>
              <a:t>를 이용해서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할 수 없고</a:t>
            </a:r>
            <a:r>
              <a:rPr lang="en-US" altLang="ko-KR" dirty="0" smtClean="0"/>
              <a:t>, Selenium</a:t>
            </a:r>
            <a:r>
              <a:rPr lang="ko-KR" altLang="en-US" dirty="0" smtClean="0"/>
              <a:t>의 </a:t>
            </a:r>
            <a:r>
              <a:rPr lang="en-US" dirty="0" err="1" smtClean="0"/>
              <a:t>execute_script</a:t>
            </a:r>
            <a:r>
              <a:rPr lang="en-US" dirty="0" smtClean="0"/>
              <a:t> </a:t>
            </a:r>
            <a:r>
              <a:rPr lang="ko-KR" altLang="en-US" dirty="0" smtClean="0"/>
              <a:t>만으로는 크롤링 할 수 없음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ko-KR" altLang="en-US" dirty="0" smtClean="0"/>
              <a:t>클릭해주는 함수가 필요함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786050" y="3357568"/>
            <a:ext cx="2520000" cy="180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286776" y="0"/>
            <a:ext cx="857224" cy="51435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5" y="857239"/>
            <a:ext cx="1221770" cy="23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857239"/>
            <a:ext cx="1154655" cy="23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5" y="857238"/>
            <a:ext cx="1346301" cy="23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오른쪽 화살표 9"/>
          <p:cNvSpPr/>
          <p:nvPr/>
        </p:nvSpPr>
        <p:spPr>
          <a:xfrm>
            <a:off x="1857356" y="1357304"/>
            <a:ext cx="1143008" cy="85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857752" y="1500180"/>
            <a:ext cx="1143008" cy="85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214296"/>
            <a:ext cx="5357850" cy="706057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9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■</a:t>
            </a:r>
            <a:r>
              <a:rPr lang="en-US" altLang="ko-KR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en-US" altLang="ko-KR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3500" b="1" dirty="0" err="1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스타벅스</a:t>
            </a:r>
            <a:r>
              <a:rPr lang="ko-KR" altLang="en-US" sz="3500" b="1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500" dirty="0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500" dirty="0" err="1" smtClean="0">
                <a:solidFill>
                  <a:srgbClr val="0080FF"/>
                </a:solidFill>
                <a:latin typeface="나눔바른고딕" pitchFamily="50" charset="-127"/>
                <a:ea typeface="나눔바른고딕" pitchFamily="50" charset="-127"/>
              </a:rPr>
              <a:t>크롤링</a:t>
            </a:r>
            <a:endParaRPr lang="ko-KR" altLang="en-US" sz="3500" dirty="0">
              <a:solidFill>
                <a:srgbClr val="0080F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4810" y="928676"/>
            <a:ext cx="4000528" cy="3951699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buNone/>
            </a:pPr>
            <a:r>
              <a:rPr lang="en-US" sz="1400" dirty="0" err="1" smtClean="0"/>
              <a:t>find_element_by_class_name</a:t>
            </a:r>
            <a:r>
              <a:rPr lang="en-US" sz="1400" dirty="0" smtClean="0"/>
              <a:t>(</a:t>
            </a:r>
            <a:r>
              <a:rPr lang="en-US" sz="1400" b="1" dirty="0" smtClean="0"/>
              <a:t>‘</a:t>
            </a:r>
            <a:r>
              <a:rPr lang="ko-KR" altLang="en-US" sz="1400" b="1" dirty="0" err="1" smtClean="0"/>
              <a:t>클래스명</a:t>
            </a:r>
            <a:r>
              <a:rPr lang="en-US" sz="1400" b="1" dirty="0" smtClean="0"/>
              <a:t>'</a:t>
            </a:r>
            <a:r>
              <a:rPr lang="en-US" sz="1400" dirty="0" smtClean="0"/>
              <a:t>).click()</a:t>
            </a:r>
          </a:p>
          <a:p>
            <a:pPr>
              <a:buNone/>
            </a:pPr>
            <a:r>
              <a:rPr lang="ko-KR" altLang="en-US" sz="1400" dirty="0" smtClean="0"/>
              <a:t>을 이용하여 해당 클래스의 이름을 </a:t>
            </a:r>
            <a:r>
              <a:rPr lang="ko-KR" altLang="en-US" sz="1400" dirty="0" err="1" smtClean="0"/>
              <a:t>갖고있는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buNone/>
            </a:pPr>
            <a:r>
              <a:rPr lang="ko-KR" altLang="en-US" sz="1400" dirty="0" smtClean="0"/>
              <a:t>항목을 자동으로 클릭해줌</a:t>
            </a:r>
            <a:r>
              <a:rPr lang="en-US" altLang="ko-KR" sz="1400" dirty="0" smtClean="0"/>
              <a:t>.</a:t>
            </a:r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err="1" smtClean="0"/>
              <a:t>loca_search</a:t>
            </a:r>
            <a:r>
              <a:rPr lang="ko-KR" altLang="en-US" sz="1400" dirty="0" smtClean="0"/>
              <a:t>는 스타벅스 홈페이지의 지역 </a:t>
            </a:r>
            <a:r>
              <a:rPr lang="ko-KR" altLang="en-US" sz="1400" dirty="0" err="1" smtClean="0"/>
              <a:t>검색탭을</a:t>
            </a:r>
            <a:r>
              <a:rPr lang="ko-KR" altLang="en-US" sz="1400" dirty="0" smtClean="0"/>
              <a:t> 누르는 것이고 </a:t>
            </a: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err="1" smtClean="0"/>
              <a:t>sido_area_box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sido</a:t>
            </a:r>
            <a:r>
              <a:rPr lang="ko-KR" altLang="en-US" sz="1400" dirty="0" smtClean="0"/>
              <a:t>를 선택하는 것</a:t>
            </a:r>
            <a:r>
              <a:rPr lang="en-US" altLang="ko-KR" sz="1400" dirty="0" smtClean="0"/>
              <a:t>.</a:t>
            </a:r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err="1" smtClean="0"/>
              <a:t>gugun_area_box</a:t>
            </a:r>
            <a:r>
              <a:rPr lang="ko-KR" altLang="en-US" sz="1400" dirty="0" smtClean="0"/>
              <a:t>는 구군을 선택하는 것인데 전체를 볼 것이므로 가장 </a:t>
            </a:r>
            <a:r>
              <a:rPr lang="ko-KR" altLang="en-US" sz="1400" dirty="0" err="1" smtClean="0"/>
              <a:t>처음것을</a:t>
            </a:r>
            <a:r>
              <a:rPr lang="ko-KR" altLang="en-US" sz="1400" dirty="0" smtClean="0"/>
              <a:t> 선택함</a:t>
            </a:r>
            <a:r>
              <a:rPr lang="en-US" altLang="ko-KR" sz="1400" dirty="0" smtClean="0"/>
              <a:t>.</a:t>
            </a:r>
          </a:p>
          <a:p>
            <a:pPr>
              <a:buNone/>
            </a:pPr>
            <a:r>
              <a:rPr lang="ko-KR" altLang="en-US" sz="1400" dirty="0" err="1" smtClean="0"/>
              <a:t>크롤링된</a:t>
            </a:r>
            <a:r>
              <a:rPr lang="ko-KR" altLang="en-US" sz="1400" dirty="0" smtClean="0"/>
              <a:t> 결과를 </a:t>
            </a:r>
            <a:r>
              <a:rPr lang="ko-KR" altLang="en-US" sz="1400" dirty="0" err="1" smtClean="0"/>
              <a:t>태그별로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string</a:t>
            </a:r>
            <a:r>
              <a:rPr lang="ko-KR" altLang="en-US" sz="1400" dirty="0" smtClean="0"/>
              <a:t>화 </a:t>
            </a:r>
            <a:r>
              <a:rPr lang="ko-KR" altLang="en-US" sz="1400" dirty="0" err="1" smtClean="0"/>
              <a:t>한뒤</a:t>
            </a:r>
            <a:r>
              <a:rPr lang="en-US" altLang="ko-KR" sz="1400" dirty="0" smtClean="0"/>
              <a:t>,</a:t>
            </a:r>
          </a:p>
          <a:p>
            <a:pPr>
              <a:buNone/>
            </a:pPr>
            <a:r>
              <a:rPr lang="ko-KR" altLang="en-US" sz="1400" dirty="0" err="1" smtClean="0"/>
              <a:t>지점명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시도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군구</a:t>
            </a:r>
            <a:r>
              <a:rPr lang="ko-KR" altLang="en-US" sz="1400" dirty="0" smtClean="0"/>
              <a:t> 형태로 </a:t>
            </a:r>
            <a:r>
              <a:rPr lang="en-US" altLang="ko-KR" sz="1400" dirty="0" smtClean="0"/>
              <a:t>list </a:t>
            </a:r>
            <a:r>
              <a:rPr lang="ko-KR" altLang="en-US" sz="1400" dirty="0" smtClean="0"/>
              <a:t>추가한 후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err="1" smtClean="0"/>
              <a:t>DataFrame</a:t>
            </a:r>
            <a:r>
              <a:rPr lang="ko-KR" altLang="en-US" sz="1400" dirty="0" smtClean="0"/>
              <a:t>형태로 </a:t>
            </a:r>
            <a:r>
              <a:rPr lang="ko-KR" altLang="en-US" sz="1400" dirty="0" err="1" smtClean="0"/>
              <a:t>만듬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4429124" y="857238"/>
            <a:ext cx="2520000" cy="180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286776" y="0"/>
            <a:ext cx="857224" cy="51435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928676"/>
            <a:ext cx="3543303" cy="4052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직사각형 12"/>
          <p:cNvSpPr/>
          <p:nvPr/>
        </p:nvSpPr>
        <p:spPr>
          <a:xfrm>
            <a:off x="428596" y="2000246"/>
            <a:ext cx="207170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977</Words>
  <Application>Microsoft Office PowerPoint</Application>
  <PresentationFormat>화면 슬라이드 쇼(16:9)</PresentationFormat>
  <Paragraphs>186</Paragraphs>
  <Slides>40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■  카페 프렌차이즈와 인구,    임금과의 상관관계</vt:lpstr>
      <vt:lpstr>■ 목차</vt:lpstr>
      <vt:lpstr>■ 1. 프로젝트  목표/ 정한 이유</vt:lpstr>
      <vt:lpstr>■ 1. 크롤링  목표</vt:lpstr>
      <vt:lpstr>■ 2. 프로젝트  수행을 위한 추가학습</vt:lpstr>
      <vt:lpstr>■ 2. 프로젝트  수행을 위한 추가학습</vt:lpstr>
      <vt:lpstr>■ 3. 데이터 수집</vt:lpstr>
      <vt:lpstr>■ 3. 스타벅스  크롤링</vt:lpstr>
      <vt:lpstr>■ 3. 스타벅스  크롤링</vt:lpstr>
      <vt:lpstr>■ 3. 스타벅스  크롤링</vt:lpstr>
      <vt:lpstr>■ 3. 빽다방  크롤링</vt:lpstr>
      <vt:lpstr>■ 3. 빽다방  크롤링</vt:lpstr>
      <vt:lpstr>■ 3. 이디야  크롤링</vt:lpstr>
      <vt:lpstr>■ 3. 이디야  크롤링</vt:lpstr>
      <vt:lpstr>■ 3. 이디야  크롤링</vt:lpstr>
      <vt:lpstr>■ 3. 이디야  크롤링</vt:lpstr>
      <vt:lpstr>■ 3. 투썸  크롤링</vt:lpstr>
      <vt:lpstr>■ 3. 투썸  크롤링</vt:lpstr>
      <vt:lpstr>■ 3. 투썸  크롤링</vt:lpstr>
      <vt:lpstr>■ 3. 투썸  크롤링</vt:lpstr>
      <vt:lpstr>■ 3. 할리스,파스꾸찌, 요거프레소,   카페베네,탐앤탐스  크롤링</vt:lpstr>
      <vt:lpstr>■  3. 할리스,파스꾸찌, 요거프레소,   카페베네,탐앤탐스  크롤링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■ 5. 각 카페의 분포도 분석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■ 7. 프로젝트  시 어려웠던 점</vt:lpstr>
      <vt:lpstr>■ 7. 프로젝트  해결법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Maker</dc:title>
  <dc:creator>user</dc:creator>
  <cp:lastModifiedBy>user</cp:lastModifiedBy>
  <cp:revision>59</cp:revision>
  <dcterms:created xsi:type="dcterms:W3CDTF">2019-03-17T14:44:50Z</dcterms:created>
  <dcterms:modified xsi:type="dcterms:W3CDTF">2019-12-17T12:48:21Z</dcterms:modified>
</cp:coreProperties>
</file>