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67" r:id="rId2"/>
    <p:sldId id="257" r:id="rId3"/>
    <p:sldId id="298" r:id="rId4"/>
    <p:sldId id="304" r:id="rId5"/>
    <p:sldId id="258" r:id="rId6"/>
    <p:sldId id="259" r:id="rId7"/>
    <p:sldId id="277" r:id="rId8"/>
    <p:sldId id="266" r:id="rId9"/>
    <p:sldId id="284" r:id="rId10"/>
    <p:sldId id="283" r:id="rId11"/>
    <p:sldId id="264" r:id="rId12"/>
    <p:sldId id="307" r:id="rId13"/>
    <p:sldId id="302" r:id="rId14"/>
    <p:sldId id="305" r:id="rId15"/>
    <p:sldId id="301" r:id="rId16"/>
    <p:sldId id="303" r:id="rId17"/>
    <p:sldId id="270" r:id="rId18"/>
    <p:sldId id="287" r:id="rId19"/>
    <p:sldId id="289" r:id="rId20"/>
    <p:sldId id="288" r:id="rId21"/>
    <p:sldId id="297" r:id="rId22"/>
    <p:sldId id="306" r:id="rId23"/>
    <p:sldId id="290" r:id="rId24"/>
    <p:sldId id="268" r:id="rId25"/>
    <p:sldId id="272" r:id="rId26"/>
    <p:sldId id="273" r:id="rId27"/>
  </p:sldIdLst>
  <p:sldSz cx="12192000" cy="6858000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맑은 고딕" panose="020B0503020000020004" pitchFamily="50" charset="-127"/>
      <p:regular r:id="rId33"/>
      <p:bold r:id="rId34"/>
    </p:embeddedFont>
    <p:embeddedFont>
      <p:font typeface="배달의민족 도현" panose="020B0600000101010101" pitchFamily="50" charset="-127"/>
      <p:regular r:id="rId35"/>
    </p:embeddedFont>
    <p:embeddedFont>
      <p:font typeface="배달의민족 한나는 열한살" panose="020B0600000101010101" pitchFamily="50" charset="-127"/>
      <p:regular r:id="rId36"/>
    </p:embeddedFont>
    <p:embeddedFont>
      <p:font typeface="배달의민족 한나체 Air" panose="020B0600000101010101" pitchFamily="50" charset="-127"/>
      <p:regular r:id="rId37"/>
    </p:embeddedFont>
    <p:embeddedFont>
      <p:font typeface="배달의민족 한나체 Pro" panose="020B0600000101010101" pitchFamily="50" charset="-127"/>
      <p:regular r:id="rId38"/>
    </p:embeddedFont>
    <p:embeddedFont>
      <p:font typeface="제주고딕" panose="02000300000000000000" pitchFamily="2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pos="1005" userDrawn="1">
          <p15:clr>
            <a:srgbClr val="A4A3A4"/>
          </p15:clr>
        </p15:guide>
        <p15:guide id="4" orient="horz" pos="2818" userDrawn="1">
          <p15:clr>
            <a:srgbClr val="A4A3A4"/>
          </p15:clr>
        </p15:guide>
        <p15:guide id="5" pos="4067" userDrawn="1">
          <p15:clr>
            <a:srgbClr val="A4A3A4"/>
          </p15:clr>
        </p15:guide>
        <p15:guide id="6" orient="horz" pos="3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CDC2"/>
    <a:srgbClr val="F8F8F8"/>
    <a:srgbClr val="FFE6C1"/>
    <a:srgbClr val="FF8878"/>
    <a:srgbClr val="FF565A"/>
    <a:srgbClr val="FFB89B"/>
    <a:srgbClr val="767171"/>
    <a:srgbClr val="404040"/>
    <a:srgbClr val="FFFFFF"/>
    <a:srgbClr val="F6E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7" autoAdjust="0"/>
  </p:normalViewPr>
  <p:slideViewPr>
    <p:cSldViewPr snapToGrid="0">
      <p:cViewPr varScale="1">
        <p:scale>
          <a:sx n="78" d="100"/>
          <a:sy n="78" d="100"/>
        </p:scale>
        <p:origin x="787" y="58"/>
      </p:cViewPr>
      <p:guideLst>
        <p:guide orient="horz" pos="278"/>
        <p:guide pos="483"/>
        <p:guide pos="1005"/>
        <p:guide orient="horz" pos="2818"/>
        <p:guide pos="4067"/>
        <p:guide orient="horz" pos="32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95D33-629F-4B88-B3AD-23296806004C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52461-9841-4432-9409-DAC0B62FC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4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9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9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2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1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3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54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3E07-762D-4C61-8662-6248DF4193FE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F60-0C64-45C2-8152-29BD576A85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7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34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328636" y="2543324"/>
            <a:ext cx="9534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지하철역 개통과 집값의 상관관계 </a:t>
            </a:r>
            <a:r>
              <a:rPr lang="en-US" altLang="ko-KR" sz="5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</a:p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지하철이 개통되면 아파트 값이 오를까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en-US" altLang="ko-KR" sz="1600" spc="-300" dirty="0">
              <a:solidFill>
                <a:schemeClr val="bg2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endParaRPr lang="en-US" altLang="ko-KR" sz="2400" spc="-300" dirty="0">
              <a:solidFill>
                <a:schemeClr val="bg2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endParaRPr lang="en-US" altLang="ko-KR" sz="2400" spc="-300" dirty="0">
              <a:solidFill>
                <a:schemeClr val="bg2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2400" spc="-300" dirty="0">
                <a:solidFill>
                  <a:schemeClr val="bg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 과학과 </a:t>
            </a:r>
            <a:r>
              <a:rPr lang="en-US" altLang="ko-KR" sz="2400" spc="-300" dirty="0">
                <a:solidFill>
                  <a:schemeClr val="bg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2012301040 </a:t>
            </a:r>
            <a:r>
              <a:rPr lang="ko-KR" altLang="en-US" sz="2400" spc="-300" dirty="0" err="1">
                <a:solidFill>
                  <a:schemeClr val="bg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서교영</a:t>
            </a:r>
            <a:endParaRPr lang="ko-KR" altLang="en-US" sz="2400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076E0B-5AA6-4DC5-84CB-BF7DAB75E95D}"/>
              </a:ext>
            </a:extLst>
          </p:cNvPr>
          <p:cNvSpPr/>
          <p:nvPr/>
        </p:nvSpPr>
        <p:spPr>
          <a:xfrm>
            <a:off x="261159" y="204547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pc="-300" dirty="0">
                <a:solidFill>
                  <a:schemeClr val="bg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 </a:t>
            </a:r>
            <a:r>
              <a:rPr lang="ko-KR" altLang="en-US" spc="-300" dirty="0" err="1">
                <a:solidFill>
                  <a:schemeClr val="bg2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크롤링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53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C611D2-425B-4A14-B2CD-2E364BF40B3F}"/>
              </a:ext>
            </a:extLst>
          </p:cNvPr>
          <p:cNvGrpSpPr/>
          <p:nvPr/>
        </p:nvGrpSpPr>
        <p:grpSpPr>
          <a:xfrm>
            <a:off x="8337770" y="1623684"/>
            <a:ext cx="3161067" cy="562552"/>
            <a:chOff x="794760" y="2169371"/>
            <a:chExt cx="3161067" cy="562552"/>
          </a:xfrm>
          <a:solidFill>
            <a:srgbClr val="FFB8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075D9D-8C67-4896-BD2B-FDA7393A31F7}"/>
                </a:ext>
              </a:extLst>
            </p:cNvPr>
            <p:cNvGrpSpPr/>
            <p:nvPr/>
          </p:nvGrpSpPr>
          <p:grpSpPr>
            <a:xfrm>
              <a:off x="794760" y="2169371"/>
              <a:ext cx="3161067" cy="562552"/>
              <a:chOff x="6095999" y="3098800"/>
              <a:chExt cx="1662899" cy="681865"/>
            </a:xfrm>
            <a:grpFill/>
          </p:grpSpPr>
          <p:sp>
            <p:nvSpPr>
              <p:cNvPr id="15" name="오각형 46">
                <a:extLst>
                  <a:ext uri="{FF2B5EF4-FFF2-40B4-BE49-F238E27FC236}">
                    <a16:creationId xmlns:a16="http://schemas.microsoft.com/office/drawing/2014/main" id="{A395C1B7-4EB4-427E-BD65-CCB962F01915}"/>
                  </a:ext>
                </a:extLst>
              </p:cNvPr>
              <p:cNvSpPr/>
              <p:nvPr/>
            </p:nvSpPr>
            <p:spPr>
              <a:xfrm>
                <a:off x="6095999" y="3098801"/>
                <a:ext cx="1371102" cy="681864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갈매기형 수장 47">
                <a:extLst>
                  <a:ext uri="{FF2B5EF4-FFF2-40B4-BE49-F238E27FC236}">
                    <a16:creationId xmlns:a16="http://schemas.microsoft.com/office/drawing/2014/main" id="{6F1D543A-F863-42BD-A4AD-CBED821D6470}"/>
                  </a:ext>
                </a:extLst>
              </p:cNvPr>
              <p:cNvSpPr/>
              <p:nvPr/>
            </p:nvSpPr>
            <p:spPr>
              <a:xfrm flipH="1">
                <a:off x="7179778" y="3098800"/>
                <a:ext cx="579120" cy="681864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4D9EF8-366E-4B88-9268-7879B43FC988}"/>
                </a:ext>
              </a:extLst>
            </p:cNvPr>
            <p:cNvSpPr/>
            <p:nvPr/>
          </p:nvSpPr>
          <p:spPr>
            <a:xfrm>
              <a:off x="880524" y="2227833"/>
              <a:ext cx="2778133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셀레니움을</a:t>
              </a:r>
              <a:r>
                <a: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사용</a:t>
              </a:r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5D016B7-4CF9-49A9-B8CB-D008CAC46A58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684CB2-D037-4FE9-8F5A-BDE034C5504F}"/>
              </a:ext>
            </a:extLst>
          </p:cNvPr>
          <p:cNvSpPr/>
          <p:nvPr/>
        </p:nvSpPr>
        <p:spPr>
          <a:xfrm>
            <a:off x="766763" y="457006"/>
            <a:ext cx="828675" cy="825135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AE5E31-1E58-415D-9B12-58AB0D7EFB04}"/>
              </a:ext>
            </a:extLst>
          </p:cNvPr>
          <p:cNvSpPr/>
          <p:nvPr/>
        </p:nvSpPr>
        <p:spPr>
          <a:xfrm flipH="1">
            <a:off x="1707255" y="528604"/>
            <a:ext cx="513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수집</a:t>
            </a:r>
            <a:endParaRPr lang="ko-KR" altLang="en-US" sz="3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C144C8A-7A56-4EA2-892B-B8ED3A916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0" y="550511"/>
            <a:ext cx="679200" cy="6792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AD04FB-2C5D-4629-A9CA-1356848C8671}"/>
              </a:ext>
            </a:extLst>
          </p:cNvPr>
          <p:cNvSpPr/>
          <p:nvPr/>
        </p:nvSpPr>
        <p:spPr>
          <a:xfrm>
            <a:off x="693163" y="1773702"/>
            <a:ext cx="4665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2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호갱노노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사이트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107A4A-79D3-4750-BF8C-203EB0D46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84" y="2409621"/>
            <a:ext cx="10134600" cy="1571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7A7EB2-4256-45D2-B9A5-91336C5EE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84" y="3954910"/>
            <a:ext cx="10263379" cy="1133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456927-FF32-48E3-ABDE-E13345FC3B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39"/>
          <a:stretch/>
        </p:blipFill>
        <p:spPr>
          <a:xfrm>
            <a:off x="564384" y="5090377"/>
            <a:ext cx="6038850" cy="12390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5F5A43-34B4-47A6-AFBD-387DC32DF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272" y="3778265"/>
            <a:ext cx="36385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FFB89B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9880" y="2001867"/>
            <a:ext cx="529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32182" y="2023313"/>
            <a:ext cx="3850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ko-KR" altLang="en-US" sz="3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33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한쪽 모서리가 잘린 사각형 42">
            <a:extLst>
              <a:ext uri="{FF2B5EF4-FFF2-40B4-BE49-F238E27FC236}">
                <a16:creationId xmlns:a16="http://schemas.microsoft.com/office/drawing/2014/main" id="{39E8A947-B444-4721-9C74-E93B47F1148D}"/>
              </a:ext>
            </a:extLst>
          </p:cNvPr>
          <p:cNvSpPr/>
          <p:nvPr/>
        </p:nvSpPr>
        <p:spPr>
          <a:xfrm>
            <a:off x="1079940" y="2661477"/>
            <a:ext cx="4875563" cy="4035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3163" y="1773702"/>
            <a:ext cx="52623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각 아파트별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csv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안 한글 제거 후 숫자로 변환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4B599-66B7-43C9-A987-F1E9BD8FF7BA}"/>
              </a:ext>
            </a:extLst>
          </p:cNvPr>
          <p:cNvSpPr/>
          <p:nvPr/>
        </p:nvSpPr>
        <p:spPr>
          <a:xfrm>
            <a:off x="1229894" y="2888705"/>
            <a:ext cx="452045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호갱노노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사이트에선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억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‘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한글이 숫자를 대체하고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있기 때문에 나중에 평균값과 변동률 계산을 위해선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무조건 숫자로 변환해야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함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for 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in range(0, 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df.shape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[0]):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value = df['</a:t>
            </a:r>
            <a:r>
              <a:rPr lang="ko-KR" altLang="en-US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가격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'][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].replace('</a:t>
            </a:r>
            <a:r>
              <a:rPr lang="ko-KR" altLang="en-US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억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','').split()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try: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value[1] = value[1].replace(',','')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if(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len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(value[1])==4):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    value = value[0]+value[1]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elif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len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(value[1])==3):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    value = value[0]+'0'+value[1]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elif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len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(value[1])==2):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    value = value[0]+'00'+value[1]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elif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len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(value[1])==1):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    value = value[0]+'000'+value[1]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except: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value = value[0]+'0000'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    </a:t>
            </a:r>
          </a:p>
          <a:p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     df['</a:t>
            </a:r>
            <a:r>
              <a:rPr lang="ko-KR" altLang="en-US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가격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'][</a:t>
            </a:r>
            <a:r>
              <a:rPr lang="en-US" altLang="ko-KR" sz="10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</a:t>
            </a:r>
            <a:r>
              <a:rPr lang="en-US" altLang="ko-KR" sz="1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] = 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C611D2-425B-4A14-B2CD-2E364BF40B3F}"/>
              </a:ext>
            </a:extLst>
          </p:cNvPr>
          <p:cNvGrpSpPr/>
          <p:nvPr/>
        </p:nvGrpSpPr>
        <p:grpSpPr>
          <a:xfrm>
            <a:off x="851726" y="2355694"/>
            <a:ext cx="3669588" cy="566977"/>
            <a:chOff x="794758" y="2169370"/>
            <a:chExt cx="3669588" cy="566977"/>
          </a:xfrm>
          <a:solidFill>
            <a:srgbClr val="FFB8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075D9D-8C67-4896-BD2B-FDA7393A31F7}"/>
                </a:ext>
              </a:extLst>
            </p:cNvPr>
            <p:cNvGrpSpPr/>
            <p:nvPr/>
          </p:nvGrpSpPr>
          <p:grpSpPr>
            <a:xfrm>
              <a:off x="794758" y="2169370"/>
              <a:ext cx="3669588" cy="566977"/>
              <a:chOff x="6095999" y="3098801"/>
              <a:chExt cx="1930410" cy="687229"/>
            </a:xfrm>
            <a:grpFill/>
          </p:grpSpPr>
          <p:sp>
            <p:nvSpPr>
              <p:cNvPr id="15" name="오각형 46">
                <a:extLst>
                  <a:ext uri="{FF2B5EF4-FFF2-40B4-BE49-F238E27FC236}">
                    <a16:creationId xmlns:a16="http://schemas.microsoft.com/office/drawing/2014/main" id="{A395C1B7-4EB4-427E-BD65-CCB962F01915}"/>
                  </a:ext>
                </a:extLst>
              </p:cNvPr>
              <p:cNvSpPr/>
              <p:nvPr/>
            </p:nvSpPr>
            <p:spPr>
              <a:xfrm>
                <a:off x="6095999" y="3098801"/>
                <a:ext cx="1553632" cy="681864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갈매기형 수장 47">
                <a:extLst>
                  <a:ext uri="{FF2B5EF4-FFF2-40B4-BE49-F238E27FC236}">
                    <a16:creationId xmlns:a16="http://schemas.microsoft.com/office/drawing/2014/main" id="{6F1D543A-F863-42BD-A4AD-CBED821D6470}"/>
                  </a:ext>
                </a:extLst>
              </p:cNvPr>
              <p:cNvSpPr/>
              <p:nvPr/>
            </p:nvSpPr>
            <p:spPr>
              <a:xfrm flipH="1">
                <a:off x="7447289" y="3104166"/>
                <a:ext cx="579120" cy="681864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4D9EF8-366E-4B88-9268-7879B43FC988}"/>
                </a:ext>
              </a:extLst>
            </p:cNvPr>
            <p:cNvSpPr/>
            <p:nvPr/>
          </p:nvSpPr>
          <p:spPr>
            <a:xfrm>
              <a:off x="880524" y="2227833"/>
              <a:ext cx="3260882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크롤링한 데이터 편집 </a:t>
              </a:r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65F2A7-5A8B-410B-9E14-CCC430EE2C33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248E00-62EC-4488-8FA1-B544E12FEAE7}"/>
              </a:ext>
            </a:extLst>
          </p:cNvPr>
          <p:cNvSpPr/>
          <p:nvPr/>
        </p:nvSpPr>
        <p:spPr>
          <a:xfrm>
            <a:off x="766763" y="436437"/>
            <a:ext cx="828675" cy="831976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C17A4B-1826-48C2-A775-F8A3398B41E2}"/>
              </a:ext>
            </a:extLst>
          </p:cNvPr>
          <p:cNvSpPr/>
          <p:nvPr/>
        </p:nvSpPr>
        <p:spPr>
          <a:xfrm flipH="1">
            <a:off x="1707253" y="528604"/>
            <a:ext cx="404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단계</a:t>
            </a:r>
            <a:endParaRPr lang="ko-KR" altLang="en-US" sz="3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19DDCE4-AB8B-447A-A172-15FF79BE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4" y="454063"/>
            <a:ext cx="831974" cy="83197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B784661-A3BC-4563-BF3D-38B8AB82BE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" t="29251" r="49085" b="22694"/>
          <a:stretch/>
        </p:blipFill>
        <p:spPr>
          <a:xfrm>
            <a:off x="5955503" y="2916759"/>
            <a:ext cx="2953357" cy="29070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2B332-02C6-434C-AFE4-F6C8F91805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22"/>
          <a:stretch/>
        </p:blipFill>
        <p:spPr>
          <a:xfrm>
            <a:off x="9180212" y="2827752"/>
            <a:ext cx="3011788" cy="29527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CE44F2F-AE74-4C0C-AB67-51E203560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00" y="3832291"/>
            <a:ext cx="943672" cy="9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2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한쪽 모서리가 잘린 사각형 42">
            <a:extLst>
              <a:ext uri="{FF2B5EF4-FFF2-40B4-BE49-F238E27FC236}">
                <a16:creationId xmlns:a16="http://schemas.microsoft.com/office/drawing/2014/main" id="{39E8A947-B444-4721-9C74-E93B47F1148D}"/>
              </a:ext>
            </a:extLst>
          </p:cNvPr>
          <p:cNvSpPr/>
          <p:nvPr/>
        </p:nvSpPr>
        <p:spPr>
          <a:xfrm>
            <a:off x="1079940" y="2771585"/>
            <a:ext cx="4875563" cy="3702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3163" y="1773702"/>
            <a:ext cx="4665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각 아파트별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csv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노선별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csv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합치기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4B599-66B7-43C9-A987-F1E9BD8FF7BA}"/>
              </a:ext>
            </a:extLst>
          </p:cNvPr>
          <p:cNvSpPr/>
          <p:nvPr/>
        </p:nvSpPr>
        <p:spPr>
          <a:xfrm>
            <a:off x="1252972" y="2959464"/>
            <a:ext cx="4520456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같은 노선에 있는 아파트들을 한 개의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csv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파일로 합치기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들어간 데이터 값의 오류가 없는지 확인하기 위해서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</a:t>
            </a:r>
            <a:r>
              <a:rPr lang="en-US" altLang="ko-KR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pandas.read_csv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()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이용해 파일 내용을 가져오고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읽어온 파일들 합쳐서 </a:t>
            </a:r>
            <a:r>
              <a:rPr lang="en-US" altLang="ko-KR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pandas.DataFrame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()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과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</a:t>
            </a:r>
            <a:r>
              <a:rPr lang="en-US" altLang="ko-KR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to_csv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()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사용하여 저장함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C611D2-425B-4A14-B2CD-2E364BF40B3F}"/>
              </a:ext>
            </a:extLst>
          </p:cNvPr>
          <p:cNvGrpSpPr/>
          <p:nvPr/>
        </p:nvGrpSpPr>
        <p:grpSpPr>
          <a:xfrm>
            <a:off x="851726" y="2465802"/>
            <a:ext cx="3669588" cy="566977"/>
            <a:chOff x="794758" y="2169370"/>
            <a:chExt cx="3669588" cy="566977"/>
          </a:xfrm>
          <a:solidFill>
            <a:srgbClr val="FFB8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075D9D-8C67-4896-BD2B-FDA7393A31F7}"/>
                </a:ext>
              </a:extLst>
            </p:cNvPr>
            <p:cNvGrpSpPr/>
            <p:nvPr/>
          </p:nvGrpSpPr>
          <p:grpSpPr>
            <a:xfrm>
              <a:off x="794758" y="2169370"/>
              <a:ext cx="3669588" cy="566977"/>
              <a:chOff x="6095999" y="3098801"/>
              <a:chExt cx="1930410" cy="687229"/>
            </a:xfrm>
            <a:grpFill/>
          </p:grpSpPr>
          <p:sp>
            <p:nvSpPr>
              <p:cNvPr id="15" name="오각형 46">
                <a:extLst>
                  <a:ext uri="{FF2B5EF4-FFF2-40B4-BE49-F238E27FC236}">
                    <a16:creationId xmlns:a16="http://schemas.microsoft.com/office/drawing/2014/main" id="{A395C1B7-4EB4-427E-BD65-CCB962F01915}"/>
                  </a:ext>
                </a:extLst>
              </p:cNvPr>
              <p:cNvSpPr/>
              <p:nvPr/>
            </p:nvSpPr>
            <p:spPr>
              <a:xfrm>
                <a:off x="6095999" y="3098801"/>
                <a:ext cx="1553632" cy="681864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갈매기형 수장 47">
                <a:extLst>
                  <a:ext uri="{FF2B5EF4-FFF2-40B4-BE49-F238E27FC236}">
                    <a16:creationId xmlns:a16="http://schemas.microsoft.com/office/drawing/2014/main" id="{6F1D543A-F863-42BD-A4AD-CBED821D6470}"/>
                  </a:ext>
                </a:extLst>
              </p:cNvPr>
              <p:cNvSpPr/>
              <p:nvPr/>
            </p:nvSpPr>
            <p:spPr>
              <a:xfrm flipH="1">
                <a:off x="7447289" y="3104166"/>
                <a:ext cx="579120" cy="681864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4D9EF8-366E-4B88-9268-7879B43FC988}"/>
                </a:ext>
              </a:extLst>
            </p:cNvPr>
            <p:cNvSpPr/>
            <p:nvPr/>
          </p:nvSpPr>
          <p:spPr>
            <a:xfrm>
              <a:off x="880524" y="2227833"/>
              <a:ext cx="3260882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크롤링한 데이터 모으기 </a:t>
              </a:r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65F2A7-5A8B-410B-9E14-CCC430EE2C33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248E00-62EC-4488-8FA1-B544E12FEAE7}"/>
              </a:ext>
            </a:extLst>
          </p:cNvPr>
          <p:cNvSpPr/>
          <p:nvPr/>
        </p:nvSpPr>
        <p:spPr>
          <a:xfrm>
            <a:off x="766763" y="436437"/>
            <a:ext cx="828675" cy="831976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C17A4B-1826-48C2-A775-F8A3398B41E2}"/>
              </a:ext>
            </a:extLst>
          </p:cNvPr>
          <p:cNvSpPr/>
          <p:nvPr/>
        </p:nvSpPr>
        <p:spPr>
          <a:xfrm flipH="1">
            <a:off x="1707253" y="528604"/>
            <a:ext cx="4043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단계</a:t>
            </a:r>
            <a:endParaRPr lang="ko-KR" altLang="en-US" sz="3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19DDCE4-AB8B-447A-A172-15FF79BE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4" y="454063"/>
            <a:ext cx="831974" cy="83197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2026648-FD0E-42BC-AC52-89E041DF6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47" y="2624820"/>
            <a:ext cx="2052512" cy="244635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E096FA-2194-4DFE-B283-9F8185E4D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343" y="2632394"/>
            <a:ext cx="1461753" cy="193133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43D9924-79EF-4BFC-82BB-ADF0DE945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71172"/>
            <a:ext cx="1589643" cy="91643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D900637-3C92-4C01-81FC-D595A523B3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965" y="4542899"/>
            <a:ext cx="1590508" cy="14769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0F54A4F-B5E9-4E0A-A58E-9ECCDDADD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92" y="3598059"/>
            <a:ext cx="2113945" cy="14092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CE44F2F-AE74-4C0C-AB67-51E203560E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149" y="3847996"/>
            <a:ext cx="943672" cy="9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한쪽 모서리가 잘린 사각형 42">
            <a:extLst>
              <a:ext uri="{FF2B5EF4-FFF2-40B4-BE49-F238E27FC236}">
                <a16:creationId xmlns:a16="http://schemas.microsoft.com/office/drawing/2014/main" id="{39E8A947-B444-4721-9C74-E93B47F1148D}"/>
              </a:ext>
            </a:extLst>
          </p:cNvPr>
          <p:cNvSpPr/>
          <p:nvPr/>
        </p:nvSpPr>
        <p:spPr>
          <a:xfrm>
            <a:off x="1079940" y="2771585"/>
            <a:ext cx="4875563" cy="3702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3163" y="1773702"/>
            <a:ext cx="4665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평균값 구하기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4B599-66B7-43C9-A987-F1E9BD8FF7BA}"/>
              </a:ext>
            </a:extLst>
          </p:cNvPr>
          <p:cNvSpPr/>
          <p:nvPr/>
        </p:nvSpPr>
        <p:spPr>
          <a:xfrm>
            <a:off x="1304739" y="3091242"/>
            <a:ext cx="4425964" cy="3204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계약일이 아파트별로 흩어져 있기 때문에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3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중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for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문을 돌면서 해당 월에 맞는 </a:t>
            </a:r>
            <a:r>
              <a:rPr lang="ko-KR" altLang="en-US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칼럽을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찾아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 result[]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에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저장함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for j in range(2006, 2020):       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for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in range(0,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df.shape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[0]):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date = df['</a:t>
            </a:r>
            <a:r>
              <a: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계약일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'][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].split('.')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if(date[0] == str(j)):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    for k in range(1, 13):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        if(int(date[1]) == k):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            result[k] = result[k]+int(df['</a:t>
            </a:r>
            <a:r>
              <a: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가격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'][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            count[k] = count[k] + int('1')</a:t>
            </a:r>
            <a:r>
              <a: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</a:t>
            </a:r>
            <a:endParaRPr lang="en-US" altLang="ko-KR" sz="1100" spc="-15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배달의민족 한나체 Air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C611D2-425B-4A14-B2CD-2E364BF40B3F}"/>
              </a:ext>
            </a:extLst>
          </p:cNvPr>
          <p:cNvGrpSpPr/>
          <p:nvPr/>
        </p:nvGrpSpPr>
        <p:grpSpPr>
          <a:xfrm>
            <a:off x="851726" y="2465802"/>
            <a:ext cx="3669588" cy="566977"/>
            <a:chOff x="794758" y="2169370"/>
            <a:chExt cx="3669588" cy="566977"/>
          </a:xfrm>
          <a:solidFill>
            <a:srgbClr val="FFB8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075D9D-8C67-4896-BD2B-FDA7393A31F7}"/>
                </a:ext>
              </a:extLst>
            </p:cNvPr>
            <p:cNvGrpSpPr/>
            <p:nvPr/>
          </p:nvGrpSpPr>
          <p:grpSpPr>
            <a:xfrm>
              <a:off x="794758" y="2169370"/>
              <a:ext cx="3669588" cy="566977"/>
              <a:chOff x="6095999" y="3098801"/>
              <a:chExt cx="1930410" cy="687229"/>
            </a:xfrm>
            <a:grpFill/>
          </p:grpSpPr>
          <p:sp>
            <p:nvSpPr>
              <p:cNvPr id="15" name="오각형 46">
                <a:extLst>
                  <a:ext uri="{FF2B5EF4-FFF2-40B4-BE49-F238E27FC236}">
                    <a16:creationId xmlns:a16="http://schemas.microsoft.com/office/drawing/2014/main" id="{A395C1B7-4EB4-427E-BD65-CCB962F01915}"/>
                  </a:ext>
                </a:extLst>
              </p:cNvPr>
              <p:cNvSpPr/>
              <p:nvPr/>
            </p:nvSpPr>
            <p:spPr>
              <a:xfrm>
                <a:off x="6095999" y="3098801"/>
                <a:ext cx="1553632" cy="681864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갈매기형 수장 47">
                <a:extLst>
                  <a:ext uri="{FF2B5EF4-FFF2-40B4-BE49-F238E27FC236}">
                    <a16:creationId xmlns:a16="http://schemas.microsoft.com/office/drawing/2014/main" id="{6F1D543A-F863-42BD-A4AD-CBED821D6470}"/>
                  </a:ext>
                </a:extLst>
              </p:cNvPr>
              <p:cNvSpPr/>
              <p:nvPr/>
            </p:nvSpPr>
            <p:spPr>
              <a:xfrm flipH="1">
                <a:off x="7447289" y="3104166"/>
                <a:ext cx="579120" cy="681864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4D9EF8-366E-4B88-9268-7879B43FC988}"/>
                </a:ext>
              </a:extLst>
            </p:cNvPr>
            <p:cNvSpPr/>
            <p:nvPr/>
          </p:nvSpPr>
          <p:spPr>
            <a:xfrm>
              <a:off x="880524" y="2227833"/>
              <a:ext cx="3260882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크롤링한 데이터 평균 </a:t>
              </a:r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65F2A7-5A8B-410B-9E14-CCC430EE2C33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248E00-62EC-4488-8FA1-B544E12FEAE7}"/>
              </a:ext>
            </a:extLst>
          </p:cNvPr>
          <p:cNvSpPr/>
          <p:nvPr/>
        </p:nvSpPr>
        <p:spPr>
          <a:xfrm>
            <a:off x="766763" y="436437"/>
            <a:ext cx="828675" cy="831976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C17A4B-1826-48C2-A775-F8A3398B41E2}"/>
              </a:ext>
            </a:extLst>
          </p:cNvPr>
          <p:cNvSpPr/>
          <p:nvPr/>
        </p:nvSpPr>
        <p:spPr>
          <a:xfrm flipH="1">
            <a:off x="1707253" y="528604"/>
            <a:ext cx="44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단계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_1</a:t>
            </a:r>
            <a:endParaRPr lang="ko-KR" altLang="en-US" sz="3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19DDCE4-AB8B-447A-A172-15FF79BE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4" y="454063"/>
            <a:ext cx="831974" cy="83197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5D6BD35-5DD6-458C-8E1A-97D58CB2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17" y="1619250"/>
            <a:ext cx="52197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1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한쪽 모서리가 잘린 사각형 42">
            <a:extLst>
              <a:ext uri="{FF2B5EF4-FFF2-40B4-BE49-F238E27FC236}">
                <a16:creationId xmlns:a16="http://schemas.microsoft.com/office/drawing/2014/main" id="{39E8A947-B444-4721-9C74-E93B47F1148D}"/>
              </a:ext>
            </a:extLst>
          </p:cNvPr>
          <p:cNvSpPr/>
          <p:nvPr/>
        </p:nvSpPr>
        <p:spPr>
          <a:xfrm>
            <a:off x="1220437" y="2515785"/>
            <a:ext cx="4875563" cy="4212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3163" y="1773702"/>
            <a:ext cx="4665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평균값 구하기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4B599-66B7-43C9-A987-F1E9BD8FF7BA}"/>
              </a:ext>
            </a:extLst>
          </p:cNvPr>
          <p:cNvSpPr/>
          <p:nvPr/>
        </p:nvSpPr>
        <p:spPr>
          <a:xfrm>
            <a:off x="1347958" y="2781405"/>
            <a:ext cx="4425964" cy="3989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각 월마다 평균 가격을 구해야 하는데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해당 월에 계약건수를 알아야 하므로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count[]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사용해 총 개수를 저장함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</a:p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count[]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이용해서 평균을 구함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for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in range(1, 13):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if(count[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 != 0):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    result[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 = result[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]//count[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new_date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= str(j)+' '+str(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res.append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([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new_date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 + [result[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]])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print(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f"%s</a:t>
            </a:r>
            <a:r>
              <a: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년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===" %j, result)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for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in range(1,13):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result[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 = 0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for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in range(1,13):</a:t>
            </a:r>
          </a:p>
          <a:p>
            <a:pPr>
              <a:lnSpc>
                <a:spcPct val="150000"/>
              </a:lnSpc>
            </a:pP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            count[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배달의민족 한나체 Air" panose="020B0600000101010101" pitchFamily="50" charset="-127"/>
              </a:rPr>
              <a:t>] = 0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C611D2-425B-4A14-B2CD-2E364BF40B3F}"/>
              </a:ext>
            </a:extLst>
          </p:cNvPr>
          <p:cNvGrpSpPr/>
          <p:nvPr/>
        </p:nvGrpSpPr>
        <p:grpSpPr>
          <a:xfrm>
            <a:off x="992223" y="2210002"/>
            <a:ext cx="3669588" cy="566977"/>
            <a:chOff x="794758" y="2169370"/>
            <a:chExt cx="3669588" cy="566977"/>
          </a:xfrm>
          <a:solidFill>
            <a:srgbClr val="FFB8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075D9D-8C67-4896-BD2B-FDA7393A31F7}"/>
                </a:ext>
              </a:extLst>
            </p:cNvPr>
            <p:cNvGrpSpPr/>
            <p:nvPr/>
          </p:nvGrpSpPr>
          <p:grpSpPr>
            <a:xfrm>
              <a:off x="794758" y="2169370"/>
              <a:ext cx="3669588" cy="566977"/>
              <a:chOff x="6095999" y="3098801"/>
              <a:chExt cx="1930410" cy="687229"/>
            </a:xfrm>
            <a:grpFill/>
          </p:grpSpPr>
          <p:sp>
            <p:nvSpPr>
              <p:cNvPr id="15" name="오각형 46">
                <a:extLst>
                  <a:ext uri="{FF2B5EF4-FFF2-40B4-BE49-F238E27FC236}">
                    <a16:creationId xmlns:a16="http://schemas.microsoft.com/office/drawing/2014/main" id="{A395C1B7-4EB4-427E-BD65-CCB962F01915}"/>
                  </a:ext>
                </a:extLst>
              </p:cNvPr>
              <p:cNvSpPr/>
              <p:nvPr/>
            </p:nvSpPr>
            <p:spPr>
              <a:xfrm>
                <a:off x="6095999" y="3098801"/>
                <a:ext cx="1553632" cy="681864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갈매기형 수장 47">
                <a:extLst>
                  <a:ext uri="{FF2B5EF4-FFF2-40B4-BE49-F238E27FC236}">
                    <a16:creationId xmlns:a16="http://schemas.microsoft.com/office/drawing/2014/main" id="{6F1D543A-F863-42BD-A4AD-CBED821D6470}"/>
                  </a:ext>
                </a:extLst>
              </p:cNvPr>
              <p:cNvSpPr/>
              <p:nvPr/>
            </p:nvSpPr>
            <p:spPr>
              <a:xfrm flipH="1">
                <a:off x="7447289" y="3104166"/>
                <a:ext cx="579120" cy="681864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4D9EF8-366E-4B88-9268-7879B43FC988}"/>
                </a:ext>
              </a:extLst>
            </p:cNvPr>
            <p:cNvSpPr/>
            <p:nvPr/>
          </p:nvSpPr>
          <p:spPr>
            <a:xfrm>
              <a:off x="880524" y="2227833"/>
              <a:ext cx="3260882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크롤링한 데이터 평균 </a:t>
              </a:r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65F2A7-5A8B-410B-9E14-CCC430EE2C33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248E00-62EC-4488-8FA1-B544E12FEAE7}"/>
              </a:ext>
            </a:extLst>
          </p:cNvPr>
          <p:cNvSpPr/>
          <p:nvPr/>
        </p:nvSpPr>
        <p:spPr>
          <a:xfrm>
            <a:off x="766763" y="436437"/>
            <a:ext cx="828675" cy="831976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C17A4B-1826-48C2-A775-F8A3398B41E2}"/>
              </a:ext>
            </a:extLst>
          </p:cNvPr>
          <p:cNvSpPr/>
          <p:nvPr/>
        </p:nvSpPr>
        <p:spPr>
          <a:xfrm flipH="1">
            <a:off x="1707253" y="528604"/>
            <a:ext cx="4665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단계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_2</a:t>
            </a:r>
            <a:endParaRPr lang="ko-KR" altLang="en-US" sz="3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19DDCE4-AB8B-447A-A172-15FF79BE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4" y="454063"/>
            <a:ext cx="831974" cy="83197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9E1BD2A-7D1B-4D2C-AE3D-809B05D9C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5" y="1625478"/>
            <a:ext cx="1816944" cy="121129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088DD41-5CE1-4161-A9B2-E64512845C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6"/>
          <a:stretch/>
        </p:blipFill>
        <p:spPr>
          <a:xfrm>
            <a:off x="9102319" y="1625477"/>
            <a:ext cx="2152189" cy="121129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CA01552-68C4-44C9-A39E-E94671217A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81"/>
          <a:stretch/>
        </p:blipFill>
        <p:spPr>
          <a:xfrm>
            <a:off x="6183717" y="3256377"/>
            <a:ext cx="2676899" cy="31634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900A321-E283-4724-938E-9D1C24A9FD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6"/>
          <a:stretch/>
        </p:blipFill>
        <p:spPr>
          <a:xfrm>
            <a:off x="9397321" y="3256377"/>
            <a:ext cx="1714739" cy="33977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D51AB6-E38D-4AD6-BC1C-3FAC023D2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603" y="1759290"/>
            <a:ext cx="943672" cy="94367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CE44F2F-AE74-4C0C-AB67-51E203560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269" y="4483414"/>
            <a:ext cx="943672" cy="9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3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한쪽 모서리가 잘린 사각형 42">
            <a:extLst>
              <a:ext uri="{FF2B5EF4-FFF2-40B4-BE49-F238E27FC236}">
                <a16:creationId xmlns:a16="http://schemas.microsoft.com/office/drawing/2014/main" id="{39E8A947-B444-4721-9C74-E93B47F1148D}"/>
              </a:ext>
            </a:extLst>
          </p:cNvPr>
          <p:cNvSpPr/>
          <p:nvPr/>
        </p:nvSpPr>
        <p:spPr>
          <a:xfrm>
            <a:off x="1079940" y="2771585"/>
            <a:ext cx="4875563" cy="3702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93163" y="1773702"/>
            <a:ext cx="46654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변동률 구하기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4B599-66B7-43C9-A987-F1E9BD8FF7BA}"/>
              </a:ext>
            </a:extLst>
          </p:cNvPr>
          <p:cNvSpPr/>
          <p:nvPr/>
        </p:nvSpPr>
        <p:spPr>
          <a:xfrm>
            <a:off x="1252972" y="3028353"/>
            <a:ext cx="46757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해당 노선의 평균값들이 저장되어 있는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csv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를 불러온 뒤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for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문을 통해 앞뒤로 붙어있는 값들의 변동률을 구함 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*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다만 값이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0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일 경우 에러가 나지 않도록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if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문을 설계함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for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in range(0, (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df.shape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[0]-1)):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if(df['average'][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] != 0 and df['average'][i+1] != 0):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    print('===%s' %(df['date'][i+1]))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    value = round((df['average'][i+1] - df['average'][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])/df['average'][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i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],2)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    print(value)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    date = df['date'][i+1]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   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res.append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([date] + [value])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else: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    value = 0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    date = df['date'][i+1]</a:t>
            </a:r>
          </a:p>
          <a:p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           </a:t>
            </a:r>
            <a:r>
              <a:rPr lang="en-US" altLang="ko-KR" sz="1100" spc="-1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res.append</a:t>
            </a:r>
            <a:r>
              <a:rPr lang="en-US" altLang="ko-KR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([date] + [value])</a:t>
            </a:r>
            <a:r>
              <a:rPr lang="ko-KR" altLang="en-US" sz="11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+mj-ea"/>
              </a:rPr>
              <a:t> </a:t>
            </a:r>
            <a:endParaRPr lang="en-US" altLang="ko-KR" sz="1100" spc="-15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7C611D2-425B-4A14-B2CD-2E364BF40B3F}"/>
              </a:ext>
            </a:extLst>
          </p:cNvPr>
          <p:cNvGrpSpPr/>
          <p:nvPr/>
        </p:nvGrpSpPr>
        <p:grpSpPr>
          <a:xfrm>
            <a:off x="851726" y="2465802"/>
            <a:ext cx="3669588" cy="566977"/>
            <a:chOff x="794758" y="2169370"/>
            <a:chExt cx="3669588" cy="566977"/>
          </a:xfrm>
          <a:solidFill>
            <a:srgbClr val="FFB8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075D9D-8C67-4896-BD2B-FDA7393A31F7}"/>
                </a:ext>
              </a:extLst>
            </p:cNvPr>
            <p:cNvGrpSpPr/>
            <p:nvPr/>
          </p:nvGrpSpPr>
          <p:grpSpPr>
            <a:xfrm>
              <a:off x="794758" y="2169370"/>
              <a:ext cx="3669588" cy="566977"/>
              <a:chOff x="6095999" y="3098801"/>
              <a:chExt cx="1930410" cy="687229"/>
            </a:xfrm>
            <a:grpFill/>
          </p:grpSpPr>
          <p:sp>
            <p:nvSpPr>
              <p:cNvPr id="15" name="오각형 46">
                <a:extLst>
                  <a:ext uri="{FF2B5EF4-FFF2-40B4-BE49-F238E27FC236}">
                    <a16:creationId xmlns:a16="http://schemas.microsoft.com/office/drawing/2014/main" id="{A395C1B7-4EB4-427E-BD65-CCB962F01915}"/>
                  </a:ext>
                </a:extLst>
              </p:cNvPr>
              <p:cNvSpPr/>
              <p:nvPr/>
            </p:nvSpPr>
            <p:spPr>
              <a:xfrm>
                <a:off x="6095999" y="3098801"/>
                <a:ext cx="1553632" cy="681864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갈매기형 수장 47">
                <a:extLst>
                  <a:ext uri="{FF2B5EF4-FFF2-40B4-BE49-F238E27FC236}">
                    <a16:creationId xmlns:a16="http://schemas.microsoft.com/office/drawing/2014/main" id="{6F1D543A-F863-42BD-A4AD-CBED821D6470}"/>
                  </a:ext>
                </a:extLst>
              </p:cNvPr>
              <p:cNvSpPr/>
              <p:nvPr/>
            </p:nvSpPr>
            <p:spPr>
              <a:xfrm flipH="1">
                <a:off x="7447289" y="3104166"/>
                <a:ext cx="579120" cy="681864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4D9EF8-366E-4B88-9268-7879B43FC988}"/>
                </a:ext>
              </a:extLst>
            </p:cNvPr>
            <p:cNvSpPr/>
            <p:nvPr/>
          </p:nvSpPr>
          <p:spPr>
            <a:xfrm>
              <a:off x="880524" y="2227833"/>
              <a:ext cx="3260882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평균값들을 월별 변동률로 계산</a:t>
              </a:r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E65F2A7-5A8B-410B-9E14-CCC430EE2C33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248E00-62EC-4488-8FA1-B544E12FEAE7}"/>
              </a:ext>
            </a:extLst>
          </p:cNvPr>
          <p:cNvSpPr/>
          <p:nvPr/>
        </p:nvSpPr>
        <p:spPr>
          <a:xfrm>
            <a:off x="766763" y="436437"/>
            <a:ext cx="828675" cy="831976"/>
          </a:xfrm>
          <a:prstGeom prst="rect">
            <a:avLst/>
          </a:prstGeom>
          <a:solidFill>
            <a:srgbClr val="FFB89B"/>
          </a:solidFill>
          <a:ln>
            <a:solidFill>
              <a:srgbClr val="FFB8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C17A4B-1826-48C2-A775-F8A3398B41E2}"/>
              </a:ext>
            </a:extLst>
          </p:cNvPr>
          <p:cNvSpPr/>
          <p:nvPr/>
        </p:nvSpPr>
        <p:spPr>
          <a:xfrm flipH="1">
            <a:off x="1707253" y="528604"/>
            <a:ext cx="3971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</a:t>
            </a:r>
            <a:r>
              <a:rPr lang="ko-KR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단계</a:t>
            </a:r>
            <a:endParaRPr lang="ko-KR" altLang="en-US" sz="3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19DDCE4-AB8B-447A-A172-15FF79BED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4" y="454063"/>
            <a:ext cx="831974" cy="83197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40DF06-5163-44D9-80C1-DFA2D21B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936" y="3531911"/>
            <a:ext cx="2305050" cy="3133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2A90C3-468B-44F6-8674-5FD80099F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717" y="3531911"/>
            <a:ext cx="2305050" cy="3105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F2BD027-C445-461E-89E6-D4B3F6F22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264" y="4809513"/>
            <a:ext cx="943672" cy="9436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6FCF31-CFCC-4459-8676-D46F0439C7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1325" y="2268060"/>
            <a:ext cx="2303396" cy="11723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EE3A43-55B5-43BC-BACB-16D6E33A26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968"/>
          <a:stretch/>
        </p:blipFill>
        <p:spPr>
          <a:xfrm>
            <a:off x="9276936" y="2419465"/>
            <a:ext cx="1806856" cy="35211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9074AE1-96B1-4A70-8449-B5ED2EC87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06" y="2196183"/>
            <a:ext cx="943672" cy="94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6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FFE6C1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9880" y="2001867"/>
            <a:ext cx="5546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32182" y="2023313"/>
            <a:ext cx="3850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 및 분석</a:t>
            </a:r>
          </a:p>
        </p:txBody>
      </p:sp>
    </p:spTree>
    <p:extLst>
      <p:ext uri="{BB962C8B-B14F-4D97-AF65-F5344CB8AC3E}">
        <p14:creationId xmlns:p14="http://schemas.microsoft.com/office/powerpoint/2010/main" val="149854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764282" y="441325"/>
            <a:ext cx="831154" cy="82708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flipH="1">
            <a:off x="1707254" y="528604"/>
            <a:ext cx="298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 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7B8432-1E6D-4BDF-9730-BFAA36208C66}"/>
              </a:ext>
            </a:extLst>
          </p:cNvPr>
          <p:cNvSpPr/>
          <p:nvPr/>
        </p:nvSpPr>
        <p:spPr>
          <a:xfrm>
            <a:off x="646295" y="3100481"/>
            <a:ext cx="114322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200000"/>
              </a:lnSpc>
            </a:pPr>
            <a:r>
              <a:rPr lang="ko-KR" altLang="en-US" sz="2400" kern="0" spc="-5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①</a:t>
            </a:r>
            <a:r>
              <a:rPr lang="en-US" altLang="ko-KR" sz="2400" kern="0" spc="-5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400" kern="0" spc="-5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지하철 개통 전 후를 비교</a:t>
            </a:r>
            <a:endParaRPr lang="en-US" altLang="ko-KR" sz="2400" kern="0" spc="-50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indent="127000" algn="just" fontAlgn="base">
              <a:lnSpc>
                <a:spcPct val="200000"/>
              </a:lnSpc>
            </a:pPr>
            <a:r>
              <a:rPr lang="ko-KR" altLang="en-US" sz="2400" kern="0" spc="-5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②</a:t>
            </a:r>
            <a:r>
              <a:rPr lang="en-US" altLang="ko-KR" sz="2400" kern="0" spc="-5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 kern="0" spc="-50" dirty="0">
                <a:solidFill>
                  <a:srgbClr val="00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지하철 개통 확정 발표 시기를 전 후로 비교</a:t>
            </a:r>
            <a:endParaRPr lang="ko-KR" altLang="en-US" sz="2400" kern="0" dirty="0">
              <a:solidFill>
                <a:srgbClr val="00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AD500E-D2C4-46EA-BCFE-C425B30EDB99}"/>
              </a:ext>
            </a:extLst>
          </p:cNvPr>
          <p:cNvSpPr/>
          <p:nvPr/>
        </p:nvSpPr>
        <p:spPr>
          <a:xfrm>
            <a:off x="646295" y="1802070"/>
            <a:ext cx="95427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가설을 확인하고 더 나아가 지하철 개통 발표만으로도 집값에 영향이 있는지를 확인합니다</a:t>
            </a:r>
            <a:r>
              <a:rPr lang="en-US" altLang="ko-KR" kern="0" dirty="0">
                <a:solidFill>
                  <a:srgbClr val="000000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kern="0" dirty="0">
              <a:solidFill>
                <a:srgbClr val="000000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B37C8E-8B53-41C2-B469-73B7BC5D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3" y="480944"/>
            <a:ext cx="904581" cy="9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9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0C0EE5-5170-4651-AA13-4E77004682EA}"/>
              </a:ext>
            </a:extLst>
          </p:cNvPr>
          <p:cNvSpPr/>
          <p:nvPr/>
        </p:nvSpPr>
        <p:spPr>
          <a:xfrm>
            <a:off x="693163" y="1773702"/>
            <a:ext cx="43596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우이신설선 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서울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성북구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전국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803A52-E9B0-4B87-8454-E076F3C06E40}"/>
              </a:ext>
            </a:extLst>
          </p:cNvPr>
          <p:cNvSpPr/>
          <p:nvPr/>
        </p:nvSpPr>
        <p:spPr>
          <a:xfrm>
            <a:off x="764282" y="441325"/>
            <a:ext cx="831154" cy="82708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D121BD-B41A-4ED8-81A9-12AFFBE4A086}"/>
              </a:ext>
            </a:extLst>
          </p:cNvPr>
          <p:cNvSpPr/>
          <p:nvPr/>
        </p:nvSpPr>
        <p:spPr>
          <a:xfrm flipH="1">
            <a:off x="1707254" y="528604"/>
            <a:ext cx="298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</a:t>
            </a:r>
            <a:endParaRPr lang="ko-KR" altLang="en-US" sz="3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6903C54-1856-4416-8F15-D1FA09809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3" y="480944"/>
            <a:ext cx="904581" cy="90458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1007A17-29A1-493B-98CC-3AEFCB0B8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54" y="2361396"/>
            <a:ext cx="7521048" cy="42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5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FF565A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9880" y="2001867"/>
            <a:ext cx="5104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1838" y="2055794"/>
            <a:ext cx="511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주제 선정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2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0C0EE5-5170-4651-AA13-4E77004682EA}"/>
              </a:ext>
            </a:extLst>
          </p:cNvPr>
          <p:cNvSpPr/>
          <p:nvPr/>
        </p:nvSpPr>
        <p:spPr>
          <a:xfrm>
            <a:off x="693163" y="1773702"/>
            <a:ext cx="4689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신분당선 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–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수도권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경기도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전국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A043C7-D41D-4F56-BBA6-36976273C5A4}"/>
              </a:ext>
            </a:extLst>
          </p:cNvPr>
          <p:cNvSpPr/>
          <p:nvPr/>
        </p:nvSpPr>
        <p:spPr>
          <a:xfrm>
            <a:off x="764282" y="441325"/>
            <a:ext cx="831154" cy="82708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1865BF-C4ED-43C8-905D-92F7990E8F9C}"/>
              </a:ext>
            </a:extLst>
          </p:cNvPr>
          <p:cNvSpPr/>
          <p:nvPr/>
        </p:nvSpPr>
        <p:spPr>
          <a:xfrm flipH="1">
            <a:off x="1707254" y="528604"/>
            <a:ext cx="298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</a:t>
            </a:r>
            <a:endParaRPr lang="ko-KR" altLang="en-US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210902-EF54-4D5D-BD3F-4343D1FF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3" y="480944"/>
            <a:ext cx="904581" cy="904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0A1D4E-A35D-459E-B2C1-A61FA8AED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54" y="2284049"/>
            <a:ext cx="8129204" cy="45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0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0C0EE5-5170-4651-AA13-4E77004682EA}"/>
              </a:ext>
            </a:extLst>
          </p:cNvPr>
          <p:cNvSpPr/>
          <p:nvPr/>
        </p:nvSpPr>
        <p:spPr>
          <a:xfrm>
            <a:off x="693164" y="1773702"/>
            <a:ext cx="4227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9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호선 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–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서울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영등포구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전국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1AAAEC-E16E-4A8B-AD67-E6D3E96633BC}"/>
              </a:ext>
            </a:extLst>
          </p:cNvPr>
          <p:cNvSpPr/>
          <p:nvPr/>
        </p:nvSpPr>
        <p:spPr>
          <a:xfrm>
            <a:off x="764282" y="441325"/>
            <a:ext cx="831154" cy="82708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78D111-346E-4A8E-83DF-21A30878986B}"/>
              </a:ext>
            </a:extLst>
          </p:cNvPr>
          <p:cNvSpPr/>
          <p:nvPr/>
        </p:nvSpPr>
        <p:spPr>
          <a:xfrm flipH="1">
            <a:off x="1707254" y="528604"/>
            <a:ext cx="298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</a:t>
            </a:r>
            <a:endParaRPr lang="ko-KR" altLang="en-US" sz="3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CE0C91E-287C-45B2-ACB7-6090D94FD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3" y="480944"/>
            <a:ext cx="904581" cy="904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6B9F0E-3616-48A7-AFFD-1C040AA22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254" y="2235653"/>
            <a:ext cx="8195578" cy="46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74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0C0EE5-5170-4651-AA13-4E77004682EA}"/>
              </a:ext>
            </a:extLst>
          </p:cNvPr>
          <p:cNvSpPr/>
          <p:nvPr/>
        </p:nvSpPr>
        <p:spPr>
          <a:xfrm>
            <a:off x="693164" y="1773702"/>
            <a:ext cx="5402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개통 확정 발표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-&gt;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공사 시작 후 변화 양상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1AAAEC-E16E-4A8B-AD67-E6D3E96633BC}"/>
              </a:ext>
            </a:extLst>
          </p:cNvPr>
          <p:cNvSpPr/>
          <p:nvPr/>
        </p:nvSpPr>
        <p:spPr>
          <a:xfrm>
            <a:off x="764282" y="441325"/>
            <a:ext cx="831154" cy="82708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78D111-346E-4A8E-83DF-21A30878986B}"/>
              </a:ext>
            </a:extLst>
          </p:cNvPr>
          <p:cNvSpPr/>
          <p:nvPr/>
        </p:nvSpPr>
        <p:spPr>
          <a:xfrm flipH="1">
            <a:off x="1707254" y="528604"/>
            <a:ext cx="298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</a:t>
            </a:r>
            <a:endParaRPr lang="ko-KR" altLang="en-US" sz="3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CE0C91E-287C-45B2-ACB7-6090D94FD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3" y="480944"/>
            <a:ext cx="904581" cy="9045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49EE30B-0F92-4338-9ADA-112E1B5C8B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1" y="2740656"/>
            <a:ext cx="6063049" cy="3490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6C62C0-73C6-47B2-9EFD-099B7D56EB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04" y="2801691"/>
            <a:ext cx="6078145" cy="34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1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0C0EE5-5170-4651-AA13-4E77004682EA}"/>
              </a:ext>
            </a:extLst>
          </p:cNvPr>
          <p:cNvSpPr/>
          <p:nvPr/>
        </p:nvSpPr>
        <p:spPr>
          <a:xfrm>
            <a:off x="693163" y="1773702"/>
            <a:ext cx="8219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결과 분석 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– </a:t>
            </a: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지하철 개통이 집값 상승의 필수적인 요소는 아니다</a:t>
            </a:r>
            <a:r>
              <a:rPr lang="en-US" altLang="ko-KR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한쪽 모서리가 잘린 사각형 76">
            <a:extLst>
              <a:ext uri="{FF2B5EF4-FFF2-40B4-BE49-F238E27FC236}">
                <a16:creationId xmlns:a16="http://schemas.microsoft.com/office/drawing/2014/main" id="{E2AC8386-9FF1-4E76-847F-8C774D619B2E}"/>
              </a:ext>
            </a:extLst>
          </p:cNvPr>
          <p:cNvSpPr/>
          <p:nvPr/>
        </p:nvSpPr>
        <p:spPr>
          <a:xfrm flipV="1">
            <a:off x="3263770" y="3230956"/>
            <a:ext cx="2515210" cy="3060701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24A4E59-21C6-4656-B2BF-9B6AB06A7AF7}"/>
              </a:ext>
            </a:extLst>
          </p:cNvPr>
          <p:cNvSpPr/>
          <p:nvPr/>
        </p:nvSpPr>
        <p:spPr>
          <a:xfrm>
            <a:off x="3263770" y="2633527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한쪽 모서리가 잘린 사각형 85">
            <a:extLst>
              <a:ext uri="{FF2B5EF4-FFF2-40B4-BE49-F238E27FC236}">
                <a16:creationId xmlns:a16="http://schemas.microsoft.com/office/drawing/2014/main" id="{CAE3E572-90F2-4705-B433-0C5674E78641}"/>
              </a:ext>
            </a:extLst>
          </p:cNvPr>
          <p:cNvSpPr/>
          <p:nvPr/>
        </p:nvSpPr>
        <p:spPr>
          <a:xfrm flipV="1">
            <a:off x="6575391" y="3232795"/>
            <a:ext cx="2515210" cy="3075827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B131E76-BD6A-437F-B81C-52BD17FDA42E}"/>
              </a:ext>
            </a:extLst>
          </p:cNvPr>
          <p:cNvSpPr/>
          <p:nvPr/>
        </p:nvSpPr>
        <p:spPr>
          <a:xfrm>
            <a:off x="6575391" y="2635366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099D4B-8612-4A98-BA3D-E842A4F8E44E}"/>
              </a:ext>
            </a:extLst>
          </p:cNvPr>
          <p:cNvSpPr/>
          <p:nvPr/>
        </p:nvSpPr>
        <p:spPr>
          <a:xfrm>
            <a:off x="3290666" y="2740656"/>
            <a:ext cx="25266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역세권 아파트의 집값 안전성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C367B2-E223-4680-9FF7-9EB876C5062A}"/>
              </a:ext>
            </a:extLst>
          </p:cNvPr>
          <p:cNvSpPr/>
          <p:nvPr/>
        </p:nvSpPr>
        <p:spPr>
          <a:xfrm>
            <a:off x="6721152" y="2742495"/>
            <a:ext cx="22236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집 값에 영향을 주는 여러 요인</a:t>
            </a:r>
            <a:endParaRPr lang="ko-KR" altLang="en-US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6" name="한쪽 모서리가 잘린 사각형 96">
            <a:extLst>
              <a:ext uri="{FF2B5EF4-FFF2-40B4-BE49-F238E27FC236}">
                <a16:creationId xmlns:a16="http://schemas.microsoft.com/office/drawing/2014/main" id="{274648AA-371B-4668-8DF5-C22AEA9BD66E}"/>
              </a:ext>
            </a:extLst>
          </p:cNvPr>
          <p:cNvSpPr/>
          <p:nvPr/>
        </p:nvSpPr>
        <p:spPr>
          <a:xfrm flipV="1">
            <a:off x="3263770" y="3232795"/>
            <a:ext cx="2515209" cy="2861122"/>
          </a:xfrm>
          <a:prstGeom prst="snip1Rect">
            <a:avLst>
              <a:gd name="adj" fmla="val 12986"/>
            </a:avLst>
          </a:prstGeom>
          <a:solidFill>
            <a:srgbClr val="FFE6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한쪽 모서리가 잘린 사각형 114">
            <a:extLst>
              <a:ext uri="{FF2B5EF4-FFF2-40B4-BE49-F238E27FC236}">
                <a16:creationId xmlns:a16="http://schemas.microsoft.com/office/drawing/2014/main" id="{3D42C862-92E8-4D18-94D5-CD2580AD8802}"/>
              </a:ext>
            </a:extLst>
          </p:cNvPr>
          <p:cNvSpPr/>
          <p:nvPr/>
        </p:nvSpPr>
        <p:spPr>
          <a:xfrm flipV="1">
            <a:off x="6575391" y="3242197"/>
            <a:ext cx="2515209" cy="2861122"/>
          </a:xfrm>
          <a:prstGeom prst="snip1Rect">
            <a:avLst>
              <a:gd name="adj" fmla="val 12986"/>
            </a:avLst>
          </a:prstGeom>
          <a:solidFill>
            <a:srgbClr val="FF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EE3BED-B9D7-468A-9CE0-3F4C87134B4A}"/>
              </a:ext>
            </a:extLst>
          </p:cNvPr>
          <p:cNvSpPr/>
          <p:nvPr/>
        </p:nvSpPr>
        <p:spPr>
          <a:xfrm>
            <a:off x="3177167" y="5272987"/>
            <a:ext cx="25796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전체 지역의 변동률과는 달리 비교적 안정적인 변동률을 보여줌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.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6419C54-FC59-45E8-B5B3-FC7A21769200}"/>
              </a:ext>
            </a:extLst>
          </p:cNvPr>
          <p:cNvSpPr/>
          <p:nvPr/>
        </p:nvSpPr>
        <p:spPr>
          <a:xfrm>
            <a:off x="6510909" y="5328808"/>
            <a:ext cx="2579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학군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신축 아파트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상권</a:t>
            </a:r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endParaRPr lang="ko-KR" altLang="en-US" sz="16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6D5C942-C5AA-4D19-9D32-24AFE1F29D8C}"/>
              </a:ext>
            </a:extLst>
          </p:cNvPr>
          <p:cNvSpPr/>
          <p:nvPr/>
        </p:nvSpPr>
        <p:spPr>
          <a:xfrm>
            <a:off x="764282" y="441325"/>
            <a:ext cx="831154" cy="827088"/>
          </a:xfrm>
          <a:prstGeom prst="rect">
            <a:avLst/>
          </a:prstGeom>
          <a:solidFill>
            <a:srgbClr val="FFE6C1"/>
          </a:solidFill>
          <a:ln>
            <a:solidFill>
              <a:srgbClr val="FFE6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117BE37-2F07-4F64-80D6-5D5DEDF35BC9}"/>
              </a:ext>
            </a:extLst>
          </p:cNvPr>
          <p:cNvSpPr/>
          <p:nvPr/>
        </p:nvSpPr>
        <p:spPr>
          <a:xfrm flipH="1">
            <a:off x="1707254" y="528604"/>
            <a:ext cx="2986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</a:t>
            </a:r>
            <a:endParaRPr lang="ko-KR" altLang="en-US" sz="36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203B30B-2635-402B-8B6A-012A7102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3" y="480944"/>
            <a:ext cx="904581" cy="904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DCEC9B-8287-4586-A8ED-8476B8B05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72" y="3499154"/>
            <a:ext cx="1566879" cy="15668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2AA5DF-4334-41F5-89B9-3D3368C32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96" y="3395875"/>
            <a:ext cx="902037" cy="9020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BF4D06-C3A5-4666-97BC-CC1146E71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542" y="3381570"/>
            <a:ext cx="1055962" cy="10559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DFA69B-8978-444A-AD2F-07F2A4D08D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145" y="4402128"/>
            <a:ext cx="862376" cy="8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7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84CDC2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31838" y="2055794"/>
            <a:ext cx="51133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어려웠던 문제점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880" y="2001867"/>
            <a:ext cx="5546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endParaRPr lang="ko-KR" alt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7265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4284" y="460179"/>
            <a:ext cx="828675" cy="827088"/>
          </a:xfrm>
          <a:prstGeom prst="rect">
            <a:avLst/>
          </a:prstGeom>
          <a:solidFill>
            <a:srgbClr val="84CDC2"/>
          </a:solidFill>
          <a:ln>
            <a:solidFill>
              <a:srgbClr val="84CD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 flipH="1">
            <a:off x="1707253" y="528604"/>
            <a:ext cx="56426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논의</a:t>
            </a:r>
            <a:endParaRPr lang="ko-KR" altLang="en-US" sz="2800" dirty="0"/>
          </a:p>
        </p:txBody>
      </p:sp>
      <p:cxnSp>
        <p:nvCxnSpPr>
          <p:cNvPr id="50" name="직선 연결선 49"/>
          <p:cNvCxnSpPr>
            <a:cxnSpLocks/>
          </p:cNvCxnSpPr>
          <p:nvPr/>
        </p:nvCxnSpPr>
        <p:spPr>
          <a:xfrm>
            <a:off x="2289003" y="3202092"/>
            <a:ext cx="3806997" cy="0"/>
          </a:xfrm>
          <a:prstGeom prst="line">
            <a:avLst/>
          </a:prstGeom>
          <a:ln w="28575">
            <a:solidFill>
              <a:srgbClr val="84CDC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C2442D77-18C1-427C-A847-46E486C778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60" y="486764"/>
            <a:ext cx="800556" cy="80055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8E6596-F216-4635-A7CD-AF4886F71D1D}"/>
              </a:ext>
            </a:extLst>
          </p:cNvPr>
          <p:cNvSpPr/>
          <p:nvPr/>
        </p:nvSpPr>
        <p:spPr>
          <a:xfrm>
            <a:off x="744491" y="1888470"/>
            <a:ext cx="11156506" cy="448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감정원사이트처럼 태그 접근이 차단된 사이트들이 존재한다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-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대체 사이트를 찾아야 함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2. 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날짜와 같은 크롤링한 데이터가 요소마다 형식이 다르다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따라서 정규화 된 형식으로 맞추는 </a:t>
            </a:r>
            <a:r>
              <a:rPr lang="ko-KR" altLang="en-US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전처리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과정이 소요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날짜를 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csv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저장할 때 중간에 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이나 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/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넣으면 값이 변형된다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년도와 월 사이에 기호없이 띄어 쓰기만을 삽입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그래프로 시각화 하는 과정에서 음수 기호나 한글이 깨지는 상황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en-US" altLang="ko-KR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matplotlib.rcParams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['</a:t>
            </a:r>
            <a:r>
              <a:rPr lang="en-US" altLang="ko-KR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axes.unicode_minus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＇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]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설정해야 함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모델의 선정기준을 정하기가 애매하고 어려움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indent="127000" algn="just" fontAlgn="base">
              <a:lnSpc>
                <a:spcPct val="160000"/>
              </a:lnSpc>
            </a:pP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</a:t>
            </a:r>
            <a:r>
              <a:rPr lang="ko-KR" altLang="en-US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정해진 형식이 아닌 직접 구상해야 하는 것이기 때문에 정답은 없다</a:t>
            </a:r>
            <a:r>
              <a:rPr lang="en-US" altLang="ko-KR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0A63BE-41C2-4EBB-B840-60B219E98B22}"/>
              </a:ext>
            </a:extLst>
          </p:cNvPr>
          <p:cNvCxnSpPr>
            <a:cxnSpLocks/>
          </p:cNvCxnSpPr>
          <p:nvPr/>
        </p:nvCxnSpPr>
        <p:spPr>
          <a:xfrm>
            <a:off x="3580622" y="5835382"/>
            <a:ext cx="2210359" cy="0"/>
          </a:xfrm>
          <a:prstGeom prst="line">
            <a:avLst/>
          </a:prstGeom>
          <a:ln w="28575">
            <a:solidFill>
              <a:srgbClr val="84CDC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3008EB3-4049-46F2-9B51-9D7D7B3034D6}"/>
              </a:ext>
            </a:extLst>
          </p:cNvPr>
          <p:cNvCxnSpPr>
            <a:cxnSpLocks/>
          </p:cNvCxnSpPr>
          <p:nvPr/>
        </p:nvCxnSpPr>
        <p:spPr>
          <a:xfrm>
            <a:off x="2730924" y="2340434"/>
            <a:ext cx="2320047" cy="0"/>
          </a:xfrm>
          <a:prstGeom prst="line">
            <a:avLst/>
          </a:prstGeom>
          <a:ln w="28575">
            <a:solidFill>
              <a:srgbClr val="84CDC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42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3621604" y="2615476"/>
            <a:ext cx="46805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>
                <a:solidFill>
                  <a:srgbClr val="FF56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</a:t>
            </a:r>
            <a:r>
              <a:rPr lang="en-US" altLang="ko-KR" sz="7200" dirty="0">
                <a:solidFill>
                  <a:srgbClr val="FF88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r>
              <a:rPr lang="en-US" altLang="ko-KR" sz="7200" dirty="0">
                <a:solidFill>
                  <a:srgbClr val="FFB8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nk</a:t>
            </a:r>
            <a:r>
              <a:rPr lang="en-US" altLang="ko-KR" sz="7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7200" dirty="0">
                <a:solidFill>
                  <a:srgbClr val="FFE6C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y</a:t>
            </a:r>
            <a:r>
              <a:rPr lang="en-US" altLang="ko-KR" sz="7200" dirty="0">
                <a:solidFill>
                  <a:srgbClr val="84CD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ou</a:t>
            </a:r>
            <a:endParaRPr lang="ko-KR" altLang="en-US" sz="7200" dirty="0">
              <a:solidFill>
                <a:srgbClr val="84CD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281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773659" y="447231"/>
            <a:ext cx="9416716" cy="809078"/>
            <a:chOff x="825231" y="280737"/>
            <a:chExt cx="9416716" cy="809078"/>
          </a:xfrm>
        </p:grpSpPr>
        <p:sp>
          <p:nvSpPr>
            <p:cNvPr id="11" name="직사각형 10"/>
            <p:cNvSpPr/>
            <p:nvPr/>
          </p:nvSpPr>
          <p:spPr>
            <a:xfrm flipH="1">
              <a:off x="1758827" y="362110"/>
              <a:ext cx="8483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주제 선정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25231" y="280737"/>
              <a:ext cx="809078" cy="809078"/>
            </a:xfrm>
            <a:prstGeom prst="rect">
              <a:avLst/>
            </a:prstGeom>
            <a:solidFill>
              <a:srgbClr val="FF565A"/>
            </a:solidFill>
            <a:ln>
              <a:solidFill>
                <a:srgbClr val="FF565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A580E6-7E3F-4E1B-BD60-6C9F61776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9" y="514174"/>
            <a:ext cx="751537" cy="75153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14599AE-B577-4B61-8BE6-5D50D6253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88" y="1636112"/>
            <a:ext cx="10593278" cy="175284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805D44A-D019-4A15-BB5B-39120AC4F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14" y="2220514"/>
            <a:ext cx="8021169" cy="140037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FE46756-1F98-4AA6-9208-328A0B3902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47" y="2867752"/>
            <a:ext cx="7783011" cy="99073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E4CF62C-9CAB-45AC-BCD4-56D565FD5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1" y="3531939"/>
            <a:ext cx="9152714" cy="166646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4A64C0A-09A5-4C07-93AB-B79067C3C1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8"/>
          <a:stretch/>
        </p:blipFill>
        <p:spPr>
          <a:xfrm>
            <a:off x="4425300" y="4135615"/>
            <a:ext cx="7278116" cy="119535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00FC8D0-BDCE-4069-A39C-94E1013CFF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2"/>
          <a:stretch/>
        </p:blipFill>
        <p:spPr>
          <a:xfrm>
            <a:off x="403741" y="4620597"/>
            <a:ext cx="10088383" cy="109994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F613A1F-9AF1-49BA-8AD4-45693D75DF7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9" b="14343"/>
          <a:stretch/>
        </p:blipFill>
        <p:spPr>
          <a:xfrm>
            <a:off x="3575268" y="5090130"/>
            <a:ext cx="8335538" cy="136201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FF3E24B-5D1E-4512-A7E1-AB5F095D738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81" b="55693"/>
          <a:stretch/>
        </p:blipFill>
        <p:spPr>
          <a:xfrm>
            <a:off x="403742" y="5754000"/>
            <a:ext cx="9164329" cy="10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0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EFB1AD99-8AB9-4B14-BBCA-6FE1EE8ED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11" y="2198204"/>
            <a:ext cx="2103371" cy="2103371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860A0BC2-3C4A-430C-A056-DA725EC2EA50}"/>
              </a:ext>
            </a:extLst>
          </p:cNvPr>
          <p:cNvGrpSpPr/>
          <p:nvPr/>
        </p:nvGrpSpPr>
        <p:grpSpPr>
          <a:xfrm>
            <a:off x="773659" y="447231"/>
            <a:ext cx="9416716" cy="809078"/>
            <a:chOff x="825231" y="280737"/>
            <a:chExt cx="9416716" cy="80907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930F1EB-3BCF-4312-862E-17AF466B467D}"/>
                </a:ext>
              </a:extLst>
            </p:cNvPr>
            <p:cNvSpPr/>
            <p:nvPr/>
          </p:nvSpPr>
          <p:spPr>
            <a:xfrm flipH="1">
              <a:off x="1758827" y="362110"/>
              <a:ext cx="8483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주제 선정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1F425C4-C3F6-40C6-AE4D-F14D2A98F405}"/>
                </a:ext>
              </a:extLst>
            </p:cNvPr>
            <p:cNvSpPr/>
            <p:nvPr/>
          </p:nvSpPr>
          <p:spPr>
            <a:xfrm>
              <a:off x="825231" y="280737"/>
              <a:ext cx="809078" cy="809078"/>
            </a:xfrm>
            <a:prstGeom prst="rect">
              <a:avLst/>
            </a:prstGeom>
            <a:solidFill>
              <a:srgbClr val="FF565A"/>
            </a:solidFill>
            <a:ln>
              <a:solidFill>
                <a:srgbClr val="FF565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8424AB5F-DFDD-4EC6-A21B-13DBF55FF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9" y="514174"/>
            <a:ext cx="751537" cy="751537"/>
          </a:xfrm>
          <a:prstGeom prst="rect">
            <a:avLst/>
          </a:prstGeom>
        </p:spPr>
      </p:pic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F3CA00B2-A16E-4A2A-BF81-317F8ACA71B5}"/>
              </a:ext>
            </a:extLst>
          </p:cNvPr>
          <p:cNvSpPr/>
          <p:nvPr/>
        </p:nvSpPr>
        <p:spPr>
          <a:xfrm>
            <a:off x="2585884" y="4482737"/>
            <a:ext cx="7305368" cy="1770578"/>
          </a:xfrm>
          <a:prstGeom prst="curvedUpArrow">
            <a:avLst>
              <a:gd name="adj1" fmla="val 14067"/>
              <a:gd name="adj2" fmla="val 45522"/>
              <a:gd name="adj3" fmla="val 25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46094B-0F85-4216-9303-B377E240A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70" y="4406656"/>
            <a:ext cx="1846659" cy="18466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1B8C27-AE11-4783-B834-270F96367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209" y="2198204"/>
            <a:ext cx="2103371" cy="210337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8E14923-801F-49DA-ACD8-24D5B2A276E4}"/>
              </a:ext>
            </a:extLst>
          </p:cNvPr>
          <p:cNvSpPr/>
          <p:nvPr/>
        </p:nvSpPr>
        <p:spPr>
          <a:xfrm>
            <a:off x="3884913" y="2834390"/>
            <a:ext cx="4422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ko-KR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지하철이 개통하면 </a:t>
            </a:r>
            <a:endParaRPr lang="en-US" altLang="ko-KR" sz="2400" b="1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ko-KR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아파트 값이 오를까</a:t>
            </a:r>
            <a:r>
              <a:rPr lang="en-US" altLang="ko-KR" sz="2400" b="1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?</a:t>
            </a:r>
            <a:endParaRPr lang="en-US" altLang="ko-KR" sz="24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96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한쪽 모서리가 잘린 사각형 76">
            <a:extLst>
              <a:ext uri="{FF2B5EF4-FFF2-40B4-BE49-F238E27FC236}">
                <a16:creationId xmlns:a16="http://schemas.microsoft.com/office/drawing/2014/main" id="{7488FA25-7C1E-4921-836F-8C1EF61E97D0}"/>
              </a:ext>
            </a:extLst>
          </p:cNvPr>
          <p:cNvSpPr/>
          <p:nvPr/>
        </p:nvSpPr>
        <p:spPr>
          <a:xfrm flipV="1">
            <a:off x="4827277" y="2572965"/>
            <a:ext cx="2515210" cy="3060701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F984E5-4B16-4A39-B209-C2822018C40C}"/>
              </a:ext>
            </a:extLst>
          </p:cNvPr>
          <p:cNvSpPr/>
          <p:nvPr/>
        </p:nvSpPr>
        <p:spPr>
          <a:xfrm>
            <a:off x="4827277" y="1975536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한쪽 모서리가 잘린 사각형 81">
            <a:extLst>
              <a:ext uri="{FF2B5EF4-FFF2-40B4-BE49-F238E27FC236}">
                <a16:creationId xmlns:a16="http://schemas.microsoft.com/office/drawing/2014/main" id="{AC1F70B1-BBA2-4943-8E3D-873BD998D75A}"/>
              </a:ext>
            </a:extLst>
          </p:cNvPr>
          <p:cNvSpPr/>
          <p:nvPr/>
        </p:nvSpPr>
        <p:spPr>
          <a:xfrm flipV="1">
            <a:off x="1089502" y="2572838"/>
            <a:ext cx="2515210" cy="3060700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17BD6B-55B6-44DD-AECD-AABA9260A746}"/>
              </a:ext>
            </a:extLst>
          </p:cNvPr>
          <p:cNvSpPr/>
          <p:nvPr/>
        </p:nvSpPr>
        <p:spPr>
          <a:xfrm>
            <a:off x="1089502" y="1975409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285DBD7-566D-4FB8-AA4A-16172E670A22}"/>
              </a:ext>
            </a:extLst>
          </p:cNvPr>
          <p:cNvSpPr/>
          <p:nvPr/>
        </p:nvSpPr>
        <p:spPr>
          <a:xfrm>
            <a:off x="5100742" y="2001775"/>
            <a:ext cx="2143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신분당선</a:t>
            </a:r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정자</a:t>
            </a:r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광교</a:t>
            </a:r>
            <a:r>
              <a:rPr lang="en-US" altLang="ko-KR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DEF03C-6C5F-4375-8F72-9CEEA455A2F2}"/>
              </a:ext>
            </a:extLst>
          </p:cNvPr>
          <p:cNvSpPr/>
          <p:nvPr/>
        </p:nvSpPr>
        <p:spPr>
          <a:xfrm>
            <a:off x="1616566" y="2001775"/>
            <a:ext cx="12666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우이신설선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CFB7A-E8EE-494F-879F-956104F4F475}"/>
              </a:ext>
            </a:extLst>
          </p:cNvPr>
          <p:cNvSpPr/>
          <p:nvPr/>
        </p:nvSpPr>
        <p:spPr>
          <a:xfrm>
            <a:off x="692859" y="5787779"/>
            <a:ext cx="3214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개통일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2017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년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9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월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EE0D444-D659-48E9-AEDD-3E53F0709E79}"/>
              </a:ext>
            </a:extLst>
          </p:cNvPr>
          <p:cNvSpPr/>
          <p:nvPr/>
        </p:nvSpPr>
        <p:spPr>
          <a:xfrm>
            <a:off x="4428910" y="5787779"/>
            <a:ext cx="32147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개통일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2016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년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월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CBDA7AA-58DC-47A6-B5B5-4151F62DA62C}"/>
              </a:ext>
            </a:extLst>
          </p:cNvPr>
          <p:cNvSpPr/>
          <p:nvPr/>
        </p:nvSpPr>
        <p:spPr>
          <a:xfrm>
            <a:off x="8044898" y="5829971"/>
            <a:ext cx="3454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개통일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2009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년 </a:t>
            </a:r>
            <a:r>
              <a: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7</a:t>
            </a:r>
            <a:r>
              <a:rPr lang="ko-KR" altLang="en-US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월</a:t>
            </a:r>
            <a:endParaRPr lang="en-US" altLang="ko-KR" sz="2000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sp>
        <p:nvSpPr>
          <p:cNvPr id="105" name="한쪽 모서리가 잘린 사각형 85">
            <a:extLst>
              <a:ext uri="{FF2B5EF4-FFF2-40B4-BE49-F238E27FC236}">
                <a16:creationId xmlns:a16="http://schemas.microsoft.com/office/drawing/2014/main" id="{14D4F86B-8165-4EF7-8C61-BB1B1F01923A}"/>
              </a:ext>
            </a:extLst>
          </p:cNvPr>
          <p:cNvSpPr/>
          <p:nvPr/>
        </p:nvSpPr>
        <p:spPr>
          <a:xfrm flipV="1">
            <a:off x="8528544" y="2599204"/>
            <a:ext cx="2515210" cy="3075827"/>
          </a:xfrm>
          <a:prstGeom prst="snip1Rect">
            <a:avLst>
              <a:gd name="adj" fmla="val 129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9A5E35D-0A6F-415A-91C8-17DD5B6B2394}"/>
              </a:ext>
            </a:extLst>
          </p:cNvPr>
          <p:cNvSpPr/>
          <p:nvPr/>
        </p:nvSpPr>
        <p:spPr>
          <a:xfrm>
            <a:off x="8528544" y="2001775"/>
            <a:ext cx="2515210" cy="4900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400D809-2D48-4BC4-9D82-80B53D261F58}"/>
              </a:ext>
            </a:extLst>
          </p:cNvPr>
          <p:cNvSpPr/>
          <p:nvPr/>
        </p:nvSpPr>
        <p:spPr>
          <a:xfrm>
            <a:off x="8648661" y="2046756"/>
            <a:ext cx="2274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9</a:t>
            </a:r>
            <a:r>
              <a:rPr lang="ko-KR" altLang="en-US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호선</a:t>
            </a:r>
            <a:r>
              <a:rPr lang="en-US" altLang="ko-KR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개화</a:t>
            </a:r>
            <a:r>
              <a:rPr lang="en-US" altLang="ko-KR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-</a:t>
            </a:r>
            <a:r>
              <a:rPr lang="ko-KR" altLang="en-US" sz="2000" dirty="0" err="1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신논현</a:t>
            </a:r>
            <a:r>
              <a:rPr lang="en-US" altLang="ko-KR" sz="2000" dirty="0">
                <a:solidFill>
                  <a:schemeClr val="bg1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endParaRPr lang="ko-KR" altLang="en-US" sz="200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79E8C3D-8553-4FA3-A91A-9E1AA314B3DD}"/>
              </a:ext>
            </a:extLst>
          </p:cNvPr>
          <p:cNvSpPr/>
          <p:nvPr/>
        </p:nvSpPr>
        <p:spPr>
          <a:xfrm>
            <a:off x="4503820" y="2128901"/>
            <a:ext cx="3529943" cy="45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pc="-150" dirty="0">
              <a:solidFill>
                <a:schemeClr val="bg1"/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687891-7A00-4060-B920-F5B6960C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276" y="2572837"/>
            <a:ext cx="2515997" cy="27085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B57A76-CDDD-4050-A4D0-22A75BEF2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16" y="2584647"/>
            <a:ext cx="2515210" cy="25152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3EDD1E-1CB3-4532-B985-9A82C21C29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r="14347"/>
          <a:stretch/>
        </p:blipFill>
        <p:spPr>
          <a:xfrm>
            <a:off x="8560414" y="2599204"/>
            <a:ext cx="2483340" cy="268214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F085B019-04AD-4FA2-BFDC-BAD68323AD73}"/>
              </a:ext>
            </a:extLst>
          </p:cNvPr>
          <p:cNvGrpSpPr/>
          <p:nvPr/>
        </p:nvGrpSpPr>
        <p:grpSpPr>
          <a:xfrm>
            <a:off x="773659" y="447231"/>
            <a:ext cx="9416716" cy="809078"/>
            <a:chOff x="825231" y="280737"/>
            <a:chExt cx="9416716" cy="80907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FE83184-8EB2-48D0-B120-B9E629FF6FD6}"/>
                </a:ext>
              </a:extLst>
            </p:cNvPr>
            <p:cNvSpPr/>
            <p:nvPr/>
          </p:nvSpPr>
          <p:spPr>
            <a:xfrm flipH="1">
              <a:off x="1758827" y="362110"/>
              <a:ext cx="84831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주제 선정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44D85EE9-32BA-48D6-8FF2-9F8079B693BB}"/>
                </a:ext>
              </a:extLst>
            </p:cNvPr>
            <p:cNvSpPr/>
            <p:nvPr/>
          </p:nvSpPr>
          <p:spPr>
            <a:xfrm>
              <a:off x="825231" y="280737"/>
              <a:ext cx="809078" cy="809078"/>
            </a:xfrm>
            <a:prstGeom prst="rect">
              <a:avLst/>
            </a:prstGeom>
            <a:solidFill>
              <a:srgbClr val="FF565A"/>
            </a:solidFill>
            <a:ln>
              <a:solidFill>
                <a:srgbClr val="FF565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>
            <a:extLst>
              <a:ext uri="{FF2B5EF4-FFF2-40B4-BE49-F238E27FC236}">
                <a16:creationId xmlns:a16="http://schemas.microsoft.com/office/drawing/2014/main" id="{351B2778-5322-4ADC-9973-BA2B77AB00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29" y="514174"/>
            <a:ext cx="751537" cy="7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265714" cy="6858000"/>
          </a:xfrm>
          <a:prstGeom prst="rect">
            <a:avLst/>
          </a:prstGeom>
          <a:solidFill>
            <a:schemeClr val="bg1">
              <a:lumMod val="50000"/>
              <a:alpha val="66000"/>
            </a:schemeClr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-9333" y="1498130"/>
            <a:ext cx="7181060" cy="1758253"/>
            <a:chOff x="-9333" y="1498130"/>
            <a:chExt cx="7181060" cy="1758253"/>
          </a:xfrm>
        </p:grpSpPr>
        <p:sp>
          <p:nvSpPr>
            <p:cNvPr id="4" name="직사각형 3"/>
            <p:cNvSpPr/>
            <p:nvPr/>
          </p:nvSpPr>
          <p:spPr>
            <a:xfrm>
              <a:off x="-9333" y="1498130"/>
              <a:ext cx="6550091" cy="1758253"/>
            </a:xfrm>
            <a:prstGeom prst="rect">
              <a:avLst/>
            </a:prstGeom>
            <a:solidFill>
              <a:srgbClr val="FF8878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 useBgFill="1">
          <p:nvSpPr>
            <p:cNvPr id="5" name="직각 삼각형 4"/>
            <p:cNvSpPr/>
            <p:nvPr/>
          </p:nvSpPr>
          <p:spPr>
            <a:xfrm rot="2700000">
              <a:off x="5928455" y="1764952"/>
              <a:ext cx="1243272" cy="1243272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79880" y="2001867"/>
            <a:ext cx="5914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</a:t>
            </a:r>
            <a:endParaRPr lang="ko-KR" altLang="en-US" sz="25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1212" y="2032644"/>
            <a:ext cx="36452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0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수집</a:t>
            </a:r>
            <a:endParaRPr lang="ko-KR" altLang="en-US" sz="44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20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93164" y="1773702"/>
            <a:ext cx="3137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모집 대상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A9F809-8712-49D9-968F-CDB737B45F5F}"/>
              </a:ext>
            </a:extLst>
          </p:cNvPr>
          <p:cNvSpPr/>
          <p:nvPr/>
        </p:nvSpPr>
        <p:spPr>
          <a:xfrm>
            <a:off x="2596672" y="2772316"/>
            <a:ext cx="3902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우이신설선 라인 역세권 아파트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4837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B236425-FF63-4B3A-97B3-7D9C6D7F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09" y="2292348"/>
            <a:ext cx="1275965" cy="12759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7BD5EE-0676-45C3-907F-0B6DD0DE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09" y="3826658"/>
            <a:ext cx="1230985" cy="13251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BBDB7D9-CFCA-429B-BA3B-2CC47571E8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4" r="14347"/>
          <a:stretch/>
        </p:blipFill>
        <p:spPr>
          <a:xfrm>
            <a:off x="1193209" y="5365360"/>
            <a:ext cx="1187959" cy="128306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BCB004-3F87-430B-9449-6C1BB9A28002}"/>
              </a:ext>
            </a:extLst>
          </p:cNvPr>
          <p:cNvSpPr/>
          <p:nvPr/>
        </p:nvSpPr>
        <p:spPr>
          <a:xfrm>
            <a:off x="2596670" y="4433667"/>
            <a:ext cx="3902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신분당선 라인 역세권 아파트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7107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A86560-40B1-4164-AD62-11BBBCC61F46}"/>
              </a:ext>
            </a:extLst>
          </p:cNvPr>
          <p:cNvSpPr/>
          <p:nvPr/>
        </p:nvSpPr>
        <p:spPr>
          <a:xfrm>
            <a:off x="2596671" y="5784150"/>
            <a:ext cx="3902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9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호선 라인 역세권 아파트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3286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세대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1EC1154-0007-4436-91D3-397AA6B2F24C}"/>
              </a:ext>
            </a:extLst>
          </p:cNvPr>
          <p:cNvSpPr/>
          <p:nvPr/>
        </p:nvSpPr>
        <p:spPr>
          <a:xfrm>
            <a:off x="766763" y="457006"/>
            <a:ext cx="828675" cy="825135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5DB5E6-25F0-45FA-A076-2668FBC2E907}"/>
              </a:ext>
            </a:extLst>
          </p:cNvPr>
          <p:cNvSpPr/>
          <p:nvPr/>
        </p:nvSpPr>
        <p:spPr>
          <a:xfrm flipH="1">
            <a:off x="1707255" y="528604"/>
            <a:ext cx="513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수집 </a:t>
            </a:r>
            <a:endParaRPr lang="ko-KR" altLang="en-US" sz="3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54E8BBC-53CA-4E12-AF0A-684583B2DB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0" y="550511"/>
            <a:ext cx="679200" cy="6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5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766763" y="457006"/>
            <a:ext cx="828675" cy="825135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25B2860-72BD-425A-A83C-50C4884C2C3E}"/>
              </a:ext>
            </a:extLst>
          </p:cNvPr>
          <p:cNvSpPr/>
          <p:nvPr/>
        </p:nvSpPr>
        <p:spPr>
          <a:xfrm flipH="1">
            <a:off x="1707255" y="528604"/>
            <a:ext cx="513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수집 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2A775-6944-4224-8DC3-668D8CEA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0" y="550511"/>
            <a:ext cx="679200" cy="6792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6CD247-F705-4088-BD4E-A600C64CF20B}"/>
              </a:ext>
            </a:extLst>
          </p:cNvPr>
          <p:cNvGrpSpPr/>
          <p:nvPr/>
        </p:nvGrpSpPr>
        <p:grpSpPr>
          <a:xfrm>
            <a:off x="1025557" y="2170135"/>
            <a:ext cx="2771334" cy="865613"/>
            <a:chOff x="3182093" y="4123740"/>
            <a:chExt cx="4388745" cy="143551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8A6A1EC-3462-4A7E-AF55-68578A7328CB}"/>
                </a:ext>
              </a:extLst>
            </p:cNvPr>
            <p:cNvSpPr/>
            <p:nvPr/>
          </p:nvSpPr>
          <p:spPr>
            <a:xfrm>
              <a:off x="3182093" y="4123740"/>
              <a:ext cx="4388745" cy="143551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889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0F15CD-942C-4EB9-B0B1-9F7C5966A4FA}"/>
                </a:ext>
              </a:extLst>
            </p:cNvPr>
            <p:cNvSpPr txBox="1"/>
            <p:nvPr/>
          </p:nvSpPr>
          <p:spPr>
            <a:xfrm>
              <a:off x="3450718" y="4468040"/>
              <a:ext cx="3851491" cy="765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한국 </a:t>
              </a:r>
              <a:r>
                <a:rPr lang="ko-KR" altLang="en-US" sz="2400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감정원</a:t>
              </a:r>
              <a:r>
                <a:rPr lang="ko-KR" altLang="en-US" sz="24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사이트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545748-D4CF-4CE6-8CCE-80A044FD3F2B}"/>
              </a:ext>
            </a:extLst>
          </p:cNvPr>
          <p:cNvGrpSpPr/>
          <p:nvPr/>
        </p:nvGrpSpPr>
        <p:grpSpPr>
          <a:xfrm>
            <a:off x="4710333" y="2170135"/>
            <a:ext cx="2771334" cy="865613"/>
            <a:chOff x="3182093" y="4123740"/>
            <a:chExt cx="4388746" cy="143551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D9983D-C9A2-4211-A02D-C454CE232BC4}"/>
                </a:ext>
              </a:extLst>
            </p:cNvPr>
            <p:cNvSpPr/>
            <p:nvPr/>
          </p:nvSpPr>
          <p:spPr>
            <a:xfrm>
              <a:off x="3182093" y="4123740"/>
              <a:ext cx="4388746" cy="143551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889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84F797-FDC0-42B1-B6DB-BEDD262C0A3C}"/>
                </a:ext>
              </a:extLst>
            </p:cNvPr>
            <p:cNvSpPr txBox="1"/>
            <p:nvPr/>
          </p:nvSpPr>
          <p:spPr>
            <a:xfrm>
              <a:off x="4321443" y="4461423"/>
              <a:ext cx="2110044" cy="765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호갱</a:t>
              </a:r>
              <a:r>
                <a:rPr lang="ko-KR" altLang="en-US" sz="24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 </a:t>
              </a:r>
              <a:r>
                <a:rPr lang="ko-KR" altLang="en-US" sz="2400" dirty="0" err="1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노노</a:t>
              </a:r>
              <a:endPara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6462532-1C4D-49B8-BDAC-A19AFC855726}"/>
              </a:ext>
            </a:extLst>
          </p:cNvPr>
          <p:cNvGrpSpPr/>
          <p:nvPr/>
        </p:nvGrpSpPr>
        <p:grpSpPr>
          <a:xfrm>
            <a:off x="8395109" y="2170135"/>
            <a:ext cx="2771334" cy="865613"/>
            <a:chOff x="3182093" y="4123740"/>
            <a:chExt cx="4388746" cy="143551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2DB4909-5F10-4340-8CF0-7B3FB0DF17B6}"/>
                </a:ext>
              </a:extLst>
            </p:cNvPr>
            <p:cNvSpPr/>
            <p:nvPr/>
          </p:nvSpPr>
          <p:spPr>
            <a:xfrm>
              <a:off x="3182093" y="4123740"/>
              <a:ext cx="4388746" cy="143551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889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7B218B-9025-4F07-8820-E53F1703CC9C}"/>
                </a:ext>
              </a:extLst>
            </p:cNvPr>
            <p:cNvSpPr txBox="1"/>
            <p:nvPr/>
          </p:nvSpPr>
          <p:spPr>
            <a:xfrm>
              <a:off x="4488988" y="4461423"/>
              <a:ext cx="1774955" cy="765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R-ONE</a:t>
              </a:r>
              <a:endParaRPr lang="ko-KR" altLang="en-US" sz="24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F1EC1F-E9DC-45F5-A6E0-DAEA19D9DEED}"/>
              </a:ext>
            </a:extLst>
          </p:cNvPr>
          <p:cNvSpPr/>
          <p:nvPr/>
        </p:nvSpPr>
        <p:spPr>
          <a:xfrm>
            <a:off x="675830" y="1871162"/>
            <a:ext cx="3470787" cy="1474838"/>
          </a:xfrm>
          <a:prstGeom prst="rect">
            <a:avLst/>
          </a:prstGeom>
          <a:noFill/>
          <a:ln w="38100">
            <a:solidFill>
              <a:srgbClr val="FFE6C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C9C34-6C62-4049-B4DF-76FF08E362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13"/>
          <a:stretch/>
        </p:blipFill>
        <p:spPr>
          <a:xfrm>
            <a:off x="302278" y="3428995"/>
            <a:ext cx="3745341" cy="30262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AAA257-2F17-410A-B062-7C8A04FA64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49"/>
          <a:stretch/>
        </p:blipFill>
        <p:spPr>
          <a:xfrm>
            <a:off x="8320086" y="3429000"/>
            <a:ext cx="3601249" cy="30262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1B8E4E-ACF4-401E-AC65-A3877121E2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4"/>
          <a:stretch/>
        </p:blipFill>
        <p:spPr>
          <a:xfrm>
            <a:off x="4223328" y="3429001"/>
            <a:ext cx="3745341" cy="30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3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693163" y="1773702"/>
            <a:ext cx="4665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R-one </a:t>
            </a:r>
            <a:r>
              <a:rPr lang="ko-KR" altLang="en-US" sz="2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사이트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74B599-66B7-43C9-A987-F1E9BD8FF7BA}"/>
              </a:ext>
            </a:extLst>
          </p:cNvPr>
          <p:cNvSpPr/>
          <p:nvPr/>
        </p:nvSpPr>
        <p:spPr>
          <a:xfrm>
            <a:off x="1252972" y="2959464"/>
            <a:ext cx="442596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44978AC-F282-484F-971C-22B2FB80DCCB}"/>
              </a:ext>
            </a:extLst>
          </p:cNvPr>
          <p:cNvCxnSpPr/>
          <p:nvPr/>
        </p:nvCxnSpPr>
        <p:spPr>
          <a:xfrm>
            <a:off x="764284" y="1576651"/>
            <a:ext cx="10663432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2E9A2E-F788-4BC3-8975-E292CE8E0650}"/>
              </a:ext>
            </a:extLst>
          </p:cNvPr>
          <p:cNvSpPr/>
          <p:nvPr/>
        </p:nvSpPr>
        <p:spPr>
          <a:xfrm>
            <a:off x="766763" y="457006"/>
            <a:ext cx="828675" cy="825135"/>
          </a:xfrm>
          <a:prstGeom prst="rect">
            <a:avLst/>
          </a:prstGeom>
          <a:solidFill>
            <a:srgbClr val="FF8878"/>
          </a:solidFill>
          <a:ln>
            <a:solidFill>
              <a:srgbClr val="FF8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A40535-4882-4AFE-911B-53A02BA78265}"/>
              </a:ext>
            </a:extLst>
          </p:cNvPr>
          <p:cNvSpPr/>
          <p:nvPr/>
        </p:nvSpPr>
        <p:spPr>
          <a:xfrm flipH="1">
            <a:off x="1707255" y="528604"/>
            <a:ext cx="513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 수집</a:t>
            </a:r>
            <a:endParaRPr lang="ko-KR" altLang="en-US" sz="36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0931253-F47B-4782-999A-9652B769F3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0" y="550511"/>
            <a:ext cx="679200" cy="67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ECE5DF-D783-4894-99DE-418027F4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84" y="2389042"/>
            <a:ext cx="5962650" cy="16002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225D57-1BE1-4903-8D55-86E8658E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59" y="3989242"/>
            <a:ext cx="2952750" cy="16478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7A181BC-D578-4CC2-994F-0AC9FB67B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00" y="5645513"/>
            <a:ext cx="4972050" cy="1123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53BDDB-3979-4F79-8814-54832D424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6934" y="2389042"/>
            <a:ext cx="4114800" cy="257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3DAE7D-324A-4C05-B7A0-0F4835109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8336" y="2849235"/>
            <a:ext cx="1876425" cy="3476625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8F326E4-3FA3-4F6C-BE83-8F405C8C3397}"/>
              </a:ext>
            </a:extLst>
          </p:cNvPr>
          <p:cNvGrpSpPr/>
          <p:nvPr/>
        </p:nvGrpSpPr>
        <p:grpSpPr>
          <a:xfrm>
            <a:off x="8337770" y="1623684"/>
            <a:ext cx="3161067" cy="562552"/>
            <a:chOff x="794760" y="2169371"/>
            <a:chExt cx="3161067" cy="562552"/>
          </a:xfrm>
          <a:solidFill>
            <a:srgbClr val="FFB89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48A982D-A241-4FEB-A238-8C827A2BFD35}"/>
                </a:ext>
              </a:extLst>
            </p:cNvPr>
            <p:cNvGrpSpPr/>
            <p:nvPr/>
          </p:nvGrpSpPr>
          <p:grpSpPr>
            <a:xfrm>
              <a:off x="794760" y="2169371"/>
              <a:ext cx="3161067" cy="562552"/>
              <a:chOff x="6095999" y="3098800"/>
              <a:chExt cx="1662899" cy="681865"/>
            </a:xfrm>
            <a:grpFill/>
          </p:grpSpPr>
          <p:sp>
            <p:nvSpPr>
              <p:cNvPr id="26" name="오각형 46">
                <a:extLst>
                  <a:ext uri="{FF2B5EF4-FFF2-40B4-BE49-F238E27FC236}">
                    <a16:creationId xmlns:a16="http://schemas.microsoft.com/office/drawing/2014/main" id="{5DA664F0-3500-497A-882F-9F716B14C6D8}"/>
                  </a:ext>
                </a:extLst>
              </p:cNvPr>
              <p:cNvSpPr/>
              <p:nvPr/>
            </p:nvSpPr>
            <p:spPr>
              <a:xfrm>
                <a:off x="6095999" y="3098801"/>
                <a:ext cx="1371102" cy="681864"/>
              </a:xfrm>
              <a:prstGeom prst="homePlat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갈매기형 수장 47">
                <a:extLst>
                  <a:ext uri="{FF2B5EF4-FFF2-40B4-BE49-F238E27FC236}">
                    <a16:creationId xmlns:a16="http://schemas.microsoft.com/office/drawing/2014/main" id="{E0B3EC95-C278-408E-9592-DAA6FBD45082}"/>
                  </a:ext>
                </a:extLst>
              </p:cNvPr>
              <p:cNvSpPr/>
              <p:nvPr/>
            </p:nvSpPr>
            <p:spPr>
              <a:xfrm flipH="1">
                <a:off x="7179778" y="3098800"/>
                <a:ext cx="579120" cy="681864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21230C-15C6-43AA-8839-4FC8AC7253A0}"/>
                </a:ext>
              </a:extLst>
            </p:cNvPr>
            <p:cNvSpPr/>
            <p:nvPr/>
          </p:nvSpPr>
          <p:spPr>
            <a:xfrm>
              <a:off x="880524" y="2227833"/>
              <a:ext cx="2778133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ko-KR" altLang="en-US" sz="2000" spc="-15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셀레니움을</a:t>
              </a:r>
              <a:r>
                <a:rPr lang="ko-KR" altLang="en-US" sz="2000" spc="-1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사용</a:t>
              </a:r>
              <a:endParaRPr lang="en-US" altLang="ko-KR" sz="20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31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1073</Words>
  <Application>Microsoft Office PowerPoint</Application>
  <PresentationFormat>와이드스크린</PresentationFormat>
  <Paragraphs>157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배달의민족 한나는 열한살</vt:lpstr>
      <vt:lpstr>제주고딕</vt:lpstr>
      <vt:lpstr>Arial</vt:lpstr>
      <vt:lpstr>맑은 고딕</vt:lpstr>
      <vt:lpstr>배달의민족 한나체 Air</vt:lpstr>
      <vt:lpstr>Wingdings</vt:lpstr>
      <vt:lpstr>Consolas</vt:lpstr>
      <vt:lpstr>배달의민족 도현</vt:lpstr>
      <vt:lpstr>배달의민족 한나체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가람 김</cp:lastModifiedBy>
  <cp:revision>207</cp:revision>
  <dcterms:created xsi:type="dcterms:W3CDTF">2015-11-21T05:56:49Z</dcterms:created>
  <dcterms:modified xsi:type="dcterms:W3CDTF">2019-12-18T02:39:44Z</dcterms:modified>
</cp:coreProperties>
</file>