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433" r:id="rId2"/>
    <p:sldId id="464" r:id="rId3"/>
    <p:sldId id="487" r:id="rId4"/>
    <p:sldId id="488" r:id="rId5"/>
    <p:sldId id="489" r:id="rId6"/>
    <p:sldId id="490" r:id="rId7"/>
    <p:sldId id="492" r:id="rId8"/>
    <p:sldId id="493" r:id="rId9"/>
    <p:sldId id="494" r:id="rId10"/>
    <p:sldId id="495" r:id="rId11"/>
    <p:sldId id="496" r:id="rId12"/>
    <p:sldId id="497" r:id="rId13"/>
    <p:sldId id="498" r:id="rId14"/>
    <p:sldId id="499" r:id="rId15"/>
    <p:sldId id="500" r:id="rId16"/>
    <p:sldId id="501" r:id="rId17"/>
    <p:sldId id="502" r:id="rId18"/>
    <p:sldId id="503" r:id="rId19"/>
    <p:sldId id="504" r:id="rId20"/>
    <p:sldId id="505" r:id="rId21"/>
    <p:sldId id="506" r:id="rId22"/>
    <p:sldId id="507" r:id="rId23"/>
    <p:sldId id="508" r:id="rId24"/>
    <p:sldId id="509" r:id="rId25"/>
    <p:sldId id="510" r:id="rId26"/>
    <p:sldId id="511" r:id="rId27"/>
    <p:sldId id="512" r:id="rId28"/>
    <p:sldId id="513" r:id="rId29"/>
    <p:sldId id="514" r:id="rId30"/>
    <p:sldId id="515" r:id="rId31"/>
    <p:sldId id="516" r:id="rId32"/>
    <p:sldId id="519" r:id="rId33"/>
    <p:sldId id="520" r:id="rId34"/>
    <p:sldId id="521" r:id="rId35"/>
    <p:sldId id="522" r:id="rId36"/>
    <p:sldId id="523" r:id="rId37"/>
    <p:sldId id="524" r:id="rId38"/>
    <p:sldId id="525" r:id="rId39"/>
    <p:sldId id="526" r:id="rId40"/>
    <p:sldId id="527" r:id="rId41"/>
    <p:sldId id="467" r:id="rId42"/>
    <p:sldId id="465" r:id="rId43"/>
    <p:sldId id="491" r:id="rId4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33"/>
    <a:srgbClr val="174D20"/>
    <a:srgbClr val="5D7430"/>
    <a:srgbClr val="27329D"/>
    <a:srgbClr val="C35959"/>
    <a:srgbClr val="E87D12"/>
    <a:srgbClr val="FFFF66"/>
    <a:srgbClr val="DBAA1F"/>
    <a:srgbClr val="88A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9120" autoAdjust="0"/>
  </p:normalViewPr>
  <p:slideViewPr>
    <p:cSldViewPr>
      <p:cViewPr varScale="1">
        <p:scale>
          <a:sx n="116" d="100"/>
          <a:sy n="116" d="100"/>
        </p:scale>
        <p:origin x="148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95E1357-F9D3-4700-9833-6E3517DFBB6C}" type="datetimeFigureOut">
              <a:rPr lang="es-ES"/>
              <a:pPr>
                <a:defRPr/>
              </a:pPr>
              <a:t>03/09/2018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6B030FBC-A9A7-44B9-A097-138FBE220870}" type="slidenum">
              <a:rPr lang="es-ES"/>
              <a:pPr>
                <a:defRPr/>
              </a:pPr>
              <a:t>‹Nº›</a:t>
            </a:fld>
            <a:endParaRPr lang="es-ES"/>
          </a:p>
        </p:txBody>
      </p:sp>
    </p:spTree>
    <p:extLst>
      <p:ext uri="{BB962C8B-B14F-4D97-AF65-F5344CB8AC3E}">
        <p14:creationId xmlns:p14="http://schemas.microsoft.com/office/powerpoint/2010/main" val="1230564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D31997F6-B2F5-4620-9CB7-066A4A8679EC}" type="datetimeFigureOut">
              <a:rPr lang="es-ES"/>
              <a:pPr>
                <a:defRPr/>
              </a:pPr>
              <a:t>03/09/2018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D9AECC98-E076-4951-9134-A025DF67F492}"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50FCE268-6CA7-483A-80D7-9717264A4DA8}" type="datetimeFigureOut">
              <a:rPr lang="es-ES"/>
              <a:pPr>
                <a:defRPr/>
              </a:pPr>
              <a:t>03/09/2018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4B55367-FC96-414F-AF29-AD62DE526C8B}"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A3450985-D7BC-48C4-A9B1-40DB0C6327BD}" type="datetimeFigureOut">
              <a:rPr lang="es-ES"/>
              <a:pPr>
                <a:defRPr/>
              </a:pPr>
              <a:t>03/09/2018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5F13B7E9-E513-4894-813B-8F17923871BE}"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066817C4-1DCB-43D7-B10F-64F886949A0F}" type="datetimeFigureOut">
              <a:rPr lang="es-ES"/>
              <a:pPr>
                <a:defRPr/>
              </a:pPr>
              <a:t>03/09/2018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45C86F23-21DC-4F07-9D93-F68DC50E21E2}"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B90E8390-8255-462C-8F6A-28CE5A661B6E}" type="datetimeFigureOut">
              <a:rPr lang="es-ES"/>
              <a:pPr>
                <a:defRPr/>
              </a:pPr>
              <a:t>03/09/2018</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72C2CB93-B5EF-4BC3-8DD9-31D566BB1179}"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CC46494D-6955-4A7D-8073-3E8EF8469DE0}" type="datetimeFigureOut">
              <a:rPr lang="es-ES"/>
              <a:pPr>
                <a:defRPr/>
              </a:pPr>
              <a:t>03/09/2018</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86A8899-E4D2-45D3-96FE-485ADB2221A9}"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7010D422-3EBB-4D1B-837D-D8582535A9D1}" type="datetimeFigureOut">
              <a:rPr lang="es-ES"/>
              <a:pPr>
                <a:defRPr/>
              </a:pPr>
              <a:t>03/09/2018</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C88A553B-80BE-4F66-A6D3-E55AE99B1F52}"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8DDF58F9-4402-4E4F-BDC7-B50F84571956}" type="datetimeFigureOut">
              <a:rPr lang="es-ES"/>
              <a:pPr>
                <a:defRPr/>
              </a:pPr>
              <a:t>03/09/2018</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1F48A9D3-D931-4DC4-9190-2A3823E5DC35}"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42E05FF0-3CCA-4B6A-8D32-F52C5E489445}" type="datetimeFigureOut">
              <a:rPr lang="es-ES"/>
              <a:pPr>
                <a:defRPr/>
              </a:pPr>
              <a:t>03/09/2018</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7A06612E-25F4-49B7-BAA7-F7396E4C0686}"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0DAA540-97CE-42AD-A6E5-E45D20DE411E}" type="datetimeFigureOut">
              <a:rPr lang="es-ES"/>
              <a:pPr>
                <a:defRPr/>
              </a:pPr>
              <a:t>03/09/2018</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513C18F0-4734-4E78-A036-A24F6203E8B5}"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2A89FA1-FE47-48DD-84C6-95C63D641175}" type="datetimeFigureOut">
              <a:rPr lang="es-ES"/>
              <a:pPr>
                <a:defRPr/>
              </a:pPr>
              <a:t>03/09/2018</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52F71CE8-7412-4D55-B181-0FF3C9DA287E}"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37E7E0E-13D1-4AC2-96AF-BC4B63570881}" type="datetimeFigureOut">
              <a:rPr lang="es-ES"/>
              <a:pPr>
                <a:defRPr/>
              </a:pPr>
              <a:t>03/09/2018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EBB1951-C0CA-48EE-B7B3-E444F643E4C5}"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cstate="print"/>
          <a:srcRect/>
          <a:stretch>
            <a:fillRect/>
          </a:stretch>
        </p:blipFill>
        <p:spPr bwMode="auto">
          <a:xfrm>
            <a:off x="179512" y="2204864"/>
            <a:ext cx="2016224" cy="2592288"/>
          </a:xfrm>
          <a:prstGeom prst="rect">
            <a:avLst/>
          </a:prstGeom>
          <a:noFill/>
        </p:spPr>
      </p:pic>
      <p:sp>
        <p:nvSpPr>
          <p:cNvPr id="4" name="3 CuadroTexto"/>
          <p:cNvSpPr txBox="1"/>
          <p:nvPr/>
        </p:nvSpPr>
        <p:spPr>
          <a:xfrm>
            <a:off x="107504" y="260102"/>
            <a:ext cx="8964487" cy="1656730"/>
          </a:xfrm>
          <a:prstGeom prst="rect">
            <a:avLst/>
          </a:prstGeom>
          <a:solidFill>
            <a:schemeClr val="tx2">
              <a:lumMod val="75000"/>
            </a:schemeClr>
          </a:solidFill>
          <a:ln w="34925" cmpd="thickThin">
            <a:solidFill>
              <a:srgbClr val="FF0000"/>
            </a:solidFill>
          </a:ln>
          <a:effectLst>
            <a:outerShdw blurRad="381000" dir="3180000" sx="102000" sy="102000" algn="ctr" rotWithShape="0">
              <a:schemeClr val="tx1">
                <a:alpha val="83000"/>
              </a:schemeClr>
            </a:outerShdw>
          </a:effectLst>
        </p:spPr>
        <p:txBody>
          <a:bodyPr anchor="ctr"/>
          <a:lstStyle/>
          <a:p>
            <a:pPr algn="ctr" fontAlgn="auto">
              <a:spcBef>
                <a:spcPts val="0"/>
              </a:spcBef>
              <a:spcAft>
                <a:spcPts val="0"/>
              </a:spcAft>
              <a:defRPr/>
            </a:pPr>
            <a:r>
              <a:rPr lang="es-ES" sz="5400" b="1" cap="small" dirty="0" err="1">
                <a:solidFill>
                  <a:schemeClr val="bg1"/>
                </a:solidFill>
                <a:latin typeface="Arial Rounded MT Bold" pitchFamily="34" charset="0"/>
                <a:cs typeface="Arial" charset="0"/>
              </a:rPr>
              <a:t>Gestion</a:t>
            </a:r>
            <a:r>
              <a:rPr lang="es-ES" sz="5400" b="1" cap="small" dirty="0">
                <a:solidFill>
                  <a:schemeClr val="bg1"/>
                </a:solidFill>
                <a:latin typeface="Arial Rounded MT Bold" pitchFamily="34" charset="0"/>
                <a:cs typeface="Arial" charset="0"/>
              </a:rPr>
              <a:t> de Sistemas Empresariales</a:t>
            </a:r>
            <a:endParaRPr lang="es-ES" sz="5400" b="1" dirty="0">
              <a:solidFill>
                <a:schemeClr val="bg1"/>
              </a:solidFill>
              <a:latin typeface="Arial Rounded MT Bold" pitchFamily="34" charset="0"/>
              <a:cs typeface="+mn-cs"/>
            </a:endParaRPr>
          </a:p>
        </p:txBody>
      </p:sp>
      <p:sp>
        <p:nvSpPr>
          <p:cNvPr id="6" name="5 CuadroTexto"/>
          <p:cNvSpPr txBox="1"/>
          <p:nvPr/>
        </p:nvSpPr>
        <p:spPr>
          <a:xfrm>
            <a:off x="2987824" y="2204864"/>
            <a:ext cx="6084167" cy="1872208"/>
          </a:xfrm>
          <a:prstGeom prst="rect">
            <a:avLst/>
          </a:prstGeom>
          <a:solidFill>
            <a:srgbClr val="FF3333"/>
          </a:solidFill>
          <a:ln w="44450" cmpd="thickThin">
            <a:solidFill>
              <a:schemeClr val="accent1">
                <a:lumMod val="75000"/>
              </a:schemeClr>
            </a:solidFill>
          </a:ln>
          <a:effectLst>
            <a:outerShdw blurRad="381000" dir="3180000" sx="102000" sy="102000" algn="ctr" rotWithShape="0">
              <a:schemeClr val="tx1">
                <a:alpha val="83000"/>
              </a:schemeClr>
            </a:outerShdw>
          </a:effectLst>
        </p:spPr>
        <p:txBody>
          <a:bodyPr anchor="ctr"/>
          <a:lstStyle/>
          <a:p>
            <a:pPr algn="r" fontAlgn="auto">
              <a:spcBef>
                <a:spcPts val="0"/>
              </a:spcBef>
              <a:spcAft>
                <a:spcPts val="0"/>
              </a:spcAft>
              <a:defRPr/>
            </a:pPr>
            <a:r>
              <a:rPr lang="es-ES" sz="4000" b="1" cap="small" dirty="0">
                <a:solidFill>
                  <a:schemeClr val="bg1"/>
                </a:solidFill>
                <a:latin typeface="Arial Rounded MT Bold" pitchFamily="34" charset="0"/>
                <a:cs typeface="Arial" charset="0"/>
              </a:rPr>
              <a:t>“Hotel </a:t>
            </a:r>
            <a:r>
              <a:rPr lang="es-ES" sz="4000" b="1" cap="small" dirty="0" smtClean="0">
                <a:solidFill>
                  <a:schemeClr val="bg1"/>
                </a:solidFill>
                <a:latin typeface="Arial Rounded MT Bold" pitchFamily="34" charset="0"/>
                <a:cs typeface="Arial" charset="0"/>
              </a:rPr>
              <a:t>Express</a:t>
            </a:r>
            <a:r>
              <a:rPr lang="es-ES" sz="4000" b="1" cap="small" dirty="0">
                <a:solidFill>
                  <a:schemeClr val="bg1"/>
                </a:solidFill>
                <a:latin typeface="Arial Rounded MT Bold" pitchFamily="34" charset="0"/>
                <a:cs typeface="Arial" charset="0"/>
              </a:rPr>
              <a:t>”</a:t>
            </a:r>
            <a:endParaRPr lang="es-ES" sz="4000" b="1" dirty="0">
              <a:solidFill>
                <a:schemeClr val="bg1"/>
              </a:solidFill>
              <a:latin typeface="Arial Rounded MT Bold" pitchFamily="34" charset="0"/>
              <a:cs typeface="+mn-cs"/>
            </a:endParaRPr>
          </a:p>
        </p:txBody>
      </p:sp>
      <p:sp>
        <p:nvSpPr>
          <p:cNvPr id="9" name="8 CuadroTexto"/>
          <p:cNvSpPr txBox="1"/>
          <p:nvPr/>
        </p:nvSpPr>
        <p:spPr>
          <a:xfrm>
            <a:off x="2195736" y="4437112"/>
            <a:ext cx="6840760" cy="2232248"/>
          </a:xfrm>
          <a:prstGeom prst="rect">
            <a:avLst/>
          </a:prstGeom>
          <a:solidFill>
            <a:schemeClr val="bg1">
              <a:lumMod val="95000"/>
            </a:schemeClr>
          </a:solidFill>
          <a:ln w="44450" cmpd="thickThin">
            <a:solidFill>
              <a:schemeClr val="accent1">
                <a:lumMod val="75000"/>
              </a:schemeClr>
            </a:solidFill>
          </a:ln>
          <a:effectLst>
            <a:outerShdw blurRad="381000" dir="3180000" sx="102000" sy="102000" algn="ctr" rotWithShape="0">
              <a:schemeClr val="tx1">
                <a:alpha val="83000"/>
              </a:schemeClr>
            </a:outerShdw>
          </a:effectLst>
        </p:spPr>
        <p:txBody>
          <a:bodyPr anchor="t"/>
          <a:lstStyle/>
          <a:p>
            <a:pPr algn="r" fontAlgn="auto">
              <a:spcBef>
                <a:spcPts val="0"/>
              </a:spcBef>
              <a:spcAft>
                <a:spcPts val="0"/>
              </a:spcAft>
              <a:defRPr/>
            </a:pPr>
            <a:endParaRPr lang="es-ES" sz="2400" b="1" dirty="0">
              <a:latin typeface="Arial Rounded MT Bold" pitchFamily="34" charset="0"/>
              <a:cs typeface="+mn-cs"/>
            </a:endParaRPr>
          </a:p>
          <a:p>
            <a:pPr algn="r" fontAlgn="auto">
              <a:spcBef>
                <a:spcPts val="0"/>
              </a:spcBef>
              <a:spcAft>
                <a:spcPts val="0"/>
              </a:spcAft>
              <a:defRPr/>
            </a:pPr>
            <a:r>
              <a:rPr lang="es-ES" sz="2400" b="1" dirty="0">
                <a:solidFill>
                  <a:schemeClr val="tx2">
                    <a:lumMod val="75000"/>
                  </a:schemeClr>
                </a:solidFill>
                <a:latin typeface="Arial Rounded MT Bold" pitchFamily="34" charset="0"/>
                <a:cs typeface="+mn-cs"/>
              </a:rPr>
              <a:t>Arce Fuertes </a:t>
            </a:r>
            <a:r>
              <a:rPr lang="es-ES" sz="2400" b="1" dirty="0" smtClean="0">
                <a:solidFill>
                  <a:schemeClr val="tx2">
                    <a:lumMod val="75000"/>
                  </a:schemeClr>
                </a:solidFill>
                <a:latin typeface="Arial Rounded MT Bold" pitchFamily="34" charset="0"/>
                <a:cs typeface="+mn-cs"/>
              </a:rPr>
              <a:t>Jose Antonio</a:t>
            </a:r>
            <a:endParaRPr lang="es-ES" sz="2400" b="1" dirty="0">
              <a:solidFill>
                <a:schemeClr val="tx2">
                  <a:lumMod val="75000"/>
                </a:schemeClr>
              </a:solidFill>
              <a:latin typeface="Arial Rounded MT Bold" pitchFamily="34" charset="0"/>
              <a:cs typeface="+mn-cs"/>
            </a:endParaRPr>
          </a:p>
          <a:p>
            <a:pPr algn="r" fontAlgn="auto">
              <a:spcBef>
                <a:spcPts val="0"/>
              </a:spcBef>
              <a:spcAft>
                <a:spcPts val="0"/>
              </a:spcAft>
              <a:defRPr/>
            </a:pPr>
            <a:r>
              <a:rPr lang="es-ES" sz="2400" b="1" dirty="0">
                <a:solidFill>
                  <a:schemeClr val="tx2">
                    <a:lumMod val="75000"/>
                  </a:schemeClr>
                </a:solidFill>
                <a:latin typeface="Arial Rounded MT Bold" pitchFamily="34" charset="0"/>
                <a:cs typeface="+mn-cs"/>
              </a:rPr>
              <a:t>Puma Lima </a:t>
            </a:r>
            <a:r>
              <a:rPr lang="es-ES" sz="2400" b="1" dirty="0" smtClean="0">
                <a:solidFill>
                  <a:schemeClr val="tx2">
                    <a:lumMod val="75000"/>
                  </a:schemeClr>
                </a:solidFill>
                <a:latin typeface="Arial Rounded MT Bold" pitchFamily="34" charset="0"/>
                <a:cs typeface="+mn-cs"/>
              </a:rPr>
              <a:t>Pablo </a:t>
            </a:r>
            <a:r>
              <a:rPr lang="es-ES" sz="2400" b="1" dirty="0" err="1" smtClean="0">
                <a:solidFill>
                  <a:schemeClr val="tx2">
                    <a:lumMod val="75000"/>
                  </a:schemeClr>
                </a:solidFill>
                <a:latin typeface="Arial Rounded MT Bold" pitchFamily="34" charset="0"/>
                <a:cs typeface="+mn-cs"/>
              </a:rPr>
              <a:t>Josue</a:t>
            </a:r>
            <a:endParaRPr lang="es-ES" sz="2400" b="1" dirty="0">
              <a:solidFill>
                <a:schemeClr val="tx2">
                  <a:lumMod val="75000"/>
                </a:schemeClr>
              </a:solidFill>
              <a:latin typeface="Arial Rounded MT Bold" pitchFamily="34" charset="0"/>
              <a:cs typeface="+mn-cs"/>
            </a:endParaRPr>
          </a:p>
          <a:p>
            <a:pPr algn="r" fontAlgn="auto">
              <a:spcBef>
                <a:spcPts val="0"/>
              </a:spcBef>
              <a:spcAft>
                <a:spcPts val="0"/>
              </a:spcAft>
              <a:defRPr/>
            </a:pPr>
            <a:r>
              <a:rPr lang="es-ES" sz="2400" b="1" dirty="0">
                <a:solidFill>
                  <a:schemeClr val="tx2">
                    <a:lumMod val="75000"/>
                  </a:schemeClr>
                </a:solidFill>
                <a:latin typeface="Arial Rounded MT Bold" pitchFamily="34" charset="0"/>
                <a:cs typeface="+mn-cs"/>
              </a:rPr>
              <a:t>Saldaña </a:t>
            </a:r>
            <a:r>
              <a:rPr lang="es-ES" sz="2400" b="1" dirty="0" err="1">
                <a:solidFill>
                  <a:schemeClr val="tx2">
                    <a:lumMod val="75000"/>
                  </a:schemeClr>
                </a:solidFill>
                <a:latin typeface="Arial Rounded MT Bold" pitchFamily="34" charset="0"/>
                <a:cs typeface="+mn-cs"/>
              </a:rPr>
              <a:t>Michalec</a:t>
            </a:r>
            <a:r>
              <a:rPr lang="es-ES" sz="2400" b="1" dirty="0">
                <a:solidFill>
                  <a:schemeClr val="tx2">
                    <a:lumMod val="75000"/>
                  </a:schemeClr>
                </a:solidFill>
                <a:latin typeface="Arial Rounded MT Bold" pitchFamily="34" charset="0"/>
                <a:cs typeface="+mn-cs"/>
              </a:rPr>
              <a:t> Modesto</a:t>
            </a:r>
          </a:p>
          <a:p>
            <a:pPr algn="r" fontAlgn="auto">
              <a:spcBef>
                <a:spcPts val="0"/>
              </a:spcBef>
              <a:spcAft>
                <a:spcPts val="0"/>
              </a:spcAft>
              <a:defRPr/>
            </a:pPr>
            <a:r>
              <a:rPr lang="es-ES" sz="2400" b="1" dirty="0">
                <a:solidFill>
                  <a:schemeClr val="tx2">
                    <a:lumMod val="75000"/>
                  </a:schemeClr>
                </a:solidFill>
                <a:latin typeface="Arial Rounded MT Bold" pitchFamily="34" charset="0"/>
                <a:cs typeface="+mn-cs"/>
              </a:rPr>
              <a:t>Valda Mercado Erwin Gino</a:t>
            </a:r>
          </a:p>
          <a:p>
            <a:pPr algn="r" fontAlgn="auto">
              <a:spcBef>
                <a:spcPts val="0"/>
              </a:spcBef>
              <a:spcAft>
                <a:spcPts val="0"/>
              </a:spcAft>
              <a:defRPr/>
            </a:pPr>
            <a:endParaRPr lang="es-ES" sz="2800" b="1" dirty="0">
              <a:latin typeface="Arial Rounded MT Bold" pitchFamily="34" charset="0"/>
              <a:cs typeface="+mn-cs"/>
            </a:endParaRPr>
          </a:p>
        </p:txBody>
      </p:sp>
      <p:sp>
        <p:nvSpPr>
          <p:cNvPr id="10" name="9 CuadroTexto"/>
          <p:cNvSpPr txBox="1"/>
          <p:nvPr/>
        </p:nvSpPr>
        <p:spPr>
          <a:xfrm>
            <a:off x="7164288" y="4509120"/>
            <a:ext cx="1915909" cy="369332"/>
          </a:xfrm>
          <a:prstGeom prst="rect">
            <a:avLst/>
          </a:prstGeom>
          <a:noFill/>
        </p:spPr>
        <p:txBody>
          <a:bodyPr wrap="none" rtlCol="0">
            <a:spAutoFit/>
          </a:bodyPr>
          <a:lstStyle/>
          <a:p>
            <a:r>
              <a:rPr lang="es-BO" b="1" dirty="0">
                <a:ln w="18000">
                  <a:solidFill>
                    <a:schemeClr val="accent2">
                      <a:satMod val="140000"/>
                    </a:schemeClr>
                  </a:solidFill>
                  <a:prstDash val="solid"/>
                  <a:miter lim="800000"/>
                </a:ln>
                <a:solidFill>
                  <a:srgbClr val="FF3333"/>
                </a:solidFill>
                <a:effectLst>
                  <a:outerShdw blurRad="25500" dist="23000" dir="7020000" algn="tl">
                    <a:srgbClr val="000000">
                      <a:alpha val="50000"/>
                    </a:srgbClr>
                  </a:outerShdw>
                </a:effectLst>
              </a:rPr>
              <a:t>INTEGRANTES: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3200" b="1" cap="small" dirty="0">
                <a:solidFill>
                  <a:schemeClr val="bg1"/>
                </a:solidFill>
                <a:latin typeface="Arial Rounded MT Bold" pitchFamily="34" charset="0"/>
                <a:cs typeface="+mn-cs"/>
              </a:rPr>
              <a:t>Funciones Adicionales ERP (ERP II) </a:t>
            </a:r>
            <a:endParaRPr lang="es-ES" sz="32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6" name="Rectángulo 5">
            <a:extLst>
              <a:ext uri="{FF2B5EF4-FFF2-40B4-BE49-F238E27FC236}">
                <a16:creationId xmlns:a16="http://schemas.microsoft.com/office/drawing/2014/main" xmlns="" id="{9F39E8A5-506C-4F99-9A07-476091988A0E}"/>
              </a:ext>
            </a:extLst>
          </p:cNvPr>
          <p:cNvSpPr/>
          <p:nvPr/>
        </p:nvSpPr>
        <p:spPr>
          <a:xfrm>
            <a:off x="214945" y="1340768"/>
            <a:ext cx="8714109" cy="5078313"/>
          </a:xfrm>
          <a:prstGeom prst="rect">
            <a:avLst/>
          </a:prstGeom>
          <a:noFill/>
        </p:spPr>
        <p:txBody>
          <a:bodyPr wrap="square" lIns="91440" tIns="45720" rIns="91440" bIns="45720">
            <a:spAutoFit/>
          </a:bodyPr>
          <a:lstStyle/>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Comercio electrónico (B2B y B2C)</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Relaciones con el cliente (CRM),</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Optimización de la cadena de suministros (SCM)</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Gestión de Relaciones con proveedores (SRM)</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Herramientas de inteligencia de Negocio (BI)</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Gestión de vida del producto (PLM)</a:t>
            </a:r>
          </a:p>
        </p:txBody>
      </p:sp>
    </p:spTree>
    <p:extLst>
      <p:ext uri="{BB962C8B-B14F-4D97-AF65-F5344CB8AC3E}">
        <p14:creationId xmlns:p14="http://schemas.microsoft.com/office/powerpoint/2010/main" val="953779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MX" sz="4000" b="1" cap="small" dirty="0">
                <a:solidFill>
                  <a:schemeClr val="bg1"/>
                </a:solidFill>
                <a:latin typeface="Arial Rounded MT Bold" pitchFamily="34" charset="0"/>
                <a:cs typeface="+mn-cs"/>
              </a:rPr>
              <a:t>Metodología de Selección de Sistemas ERP</a:t>
            </a:r>
            <a:endParaRPr lang="es-ES" sz="40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pic>
        <p:nvPicPr>
          <p:cNvPr id="5" name="Imagen 4">
            <a:extLst>
              <a:ext uri="{FF2B5EF4-FFF2-40B4-BE49-F238E27FC236}">
                <a16:creationId xmlns:a16="http://schemas.microsoft.com/office/drawing/2014/main" xmlns="" id="{D7D77D6C-9EE0-46D4-9725-A8C3F35AFAE4}"/>
              </a:ext>
            </a:extLst>
          </p:cNvPr>
          <p:cNvPicPr/>
          <p:nvPr/>
        </p:nvPicPr>
        <p:blipFill>
          <a:blip r:embed="rId2"/>
          <a:stretch>
            <a:fillRect/>
          </a:stretch>
        </p:blipFill>
        <p:spPr>
          <a:xfrm>
            <a:off x="395536" y="1484784"/>
            <a:ext cx="8127676" cy="4762500"/>
          </a:xfrm>
          <a:prstGeom prst="rect">
            <a:avLst/>
          </a:prstGeom>
        </p:spPr>
      </p:pic>
    </p:spTree>
    <p:extLst>
      <p:ext uri="{BB962C8B-B14F-4D97-AF65-F5344CB8AC3E}">
        <p14:creationId xmlns:p14="http://schemas.microsoft.com/office/powerpoint/2010/main" val="2090207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MX" sz="4000" b="1" cap="small" dirty="0">
                <a:solidFill>
                  <a:schemeClr val="bg1"/>
                </a:solidFill>
                <a:latin typeface="Arial Rounded MT Bold" pitchFamily="34" charset="0"/>
                <a:cs typeface="+mn-cs"/>
              </a:rPr>
              <a:t>Metodología de Selección de Sistemas ERP</a:t>
            </a:r>
            <a:endParaRPr lang="es-ES" sz="40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pic>
        <p:nvPicPr>
          <p:cNvPr id="6" name="Imagen 5">
            <a:extLst>
              <a:ext uri="{FF2B5EF4-FFF2-40B4-BE49-F238E27FC236}">
                <a16:creationId xmlns:a16="http://schemas.microsoft.com/office/drawing/2014/main" xmlns="" id="{38E1F03C-0610-42F9-9812-38DEAE3DC6C6}"/>
              </a:ext>
            </a:extLst>
          </p:cNvPr>
          <p:cNvPicPr/>
          <p:nvPr/>
        </p:nvPicPr>
        <p:blipFill>
          <a:blip r:embed="rId2"/>
          <a:stretch>
            <a:fillRect/>
          </a:stretch>
        </p:blipFill>
        <p:spPr>
          <a:xfrm>
            <a:off x="449101" y="1556792"/>
            <a:ext cx="8245797" cy="4896544"/>
          </a:xfrm>
          <a:prstGeom prst="rect">
            <a:avLst/>
          </a:prstGeom>
        </p:spPr>
      </p:pic>
    </p:spTree>
    <p:extLst>
      <p:ext uri="{BB962C8B-B14F-4D97-AF65-F5344CB8AC3E}">
        <p14:creationId xmlns:p14="http://schemas.microsoft.com/office/powerpoint/2010/main" val="74961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MX" sz="4000" b="1" cap="small" dirty="0">
                <a:solidFill>
                  <a:schemeClr val="bg1"/>
                </a:solidFill>
                <a:latin typeface="Arial Rounded MT Bold" pitchFamily="34" charset="0"/>
                <a:cs typeface="+mn-cs"/>
              </a:rPr>
              <a:t>Gestión de Proyecto</a:t>
            </a:r>
            <a:endParaRPr lang="es-ES" sz="40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214945" y="1340768"/>
            <a:ext cx="8714109" cy="5632311"/>
          </a:xfrm>
          <a:prstGeom prst="rect">
            <a:avLst/>
          </a:prstGeom>
          <a:noFill/>
        </p:spPr>
        <p:txBody>
          <a:bodyPr wrap="square" lIns="91440" tIns="45720" rIns="91440" bIns="45720">
            <a:spAutoFit/>
          </a:bodyPr>
          <a:lstStyle/>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Un proyecto es un esfuerzo temporal que se lleva a cabo para crear un producto, servicio o resultado único.</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Los programas agrupan proyectos relacionados, que pueden ser ejecutados de manera secuencial o paralela.</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Los portafolios son una colección de programas y proyectos que pueden estar o no interrelacionados.</a:t>
            </a:r>
          </a:p>
        </p:txBody>
      </p:sp>
    </p:spTree>
    <p:extLst>
      <p:ext uri="{BB962C8B-B14F-4D97-AF65-F5344CB8AC3E}">
        <p14:creationId xmlns:p14="http://schemas.microsoft.com/office/powerpoint/2010/main" val="125193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n-US" sz="4000" b="1" cap="small" dirty="0">
                <a:solidFill>
                  <a:schemeClr val="bg1"/>
                </a:solidFill>
                <a:latin typeface="Arial Rounded MT Bold" pitchFamily="34" charset="0"/>
                <a:cs typeface="+mn-cs"/>
              </a:rPr>
              <a:t>PMBOK (Project Management Body Of Knowledge, PMBOK)</a:t>
            </a:r>
            <a:endParaRPr lang="es-ES" sz="40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408187" y="2274838"/>
            <a:ext cx="8714109" cy="2308324"/>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Estándar creado por PMI, describe normas, métodos, procesos y prácticas establecidas para la administración profesional de proyectos.</a:t>
            </a:r>
          </a:p>
        </p:txBody>
      </p:sp>
    </p:spTree>
    <p:extLst>
      <p:ext uri="{BB962C8B-B14F-4D97-AF65-F5344CB8AC3E}">
        <p14:creationId xmlns:p14="http://schemas.microsoft.com/office/powerpoint/2010/main" val="3040328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cs typeface="+mn-cs"/>
              </a:rPr>
              <a:t>PMI (Project Management </a:t>
            </a:r>
            <a:r>
              <a:rPr lang="es-ES" sz="4000" b="1" dirty="0" err="1">
                <a:solidFill>
                  <a:schemeClr val="bg1"/>
                </a:solidFill>
                <a:latin typeface="Arial Rounded MT Bold" pitchFamily="34" charset="0"/>
                <a:cs typeface="+mn-cs"/>
              </a:rPr>
              <a:t>Intitute</a:t>
            </a:r>
            <a:r>
              <a:rPr lang="es-ES" sz="4000" b="1" dirty="0">
                <a:solidFill>
                  <a:schemeClr val="bg1"/>
                </a:solidFill>
                <a:latin typeface="Arial Rounded MT Bold" pitchFamily="34" charset="0"/>
                <a:cs typeface="+mn-cs"/>
              </a:rPr>
              <a:t>)</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214945" y="1340768"/>
            <a:ext cx="8714109" cy="5632311"/>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Es una organización sin fines de lucro que avanza la profesión de la dirección de proyectos a través de estándares y certificaciones reconocidas mundialmente.</a:t>
            </a:r>
          </a:p>
          <a:p>
            <a:pPr lvl="0"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El PMI ofrece certificaciones que reconocen el conocimiento y la competencia, incluyendo la certificación del Profesional en Dirección de Proyectos (PMP).</a:t>
            </a:r>
          </a:p>
        </p:txBody>
      </p:sp>
    </p:spTree>
    <p:extLst>
      <p:ext uri="{BB962C8B-B14F-4D97-AF65-F5344CB8AC3E}">
        <p14:creationId xmlns:p14="http://schemas.microsoft.com/office/powerpoint/2010/main" val="1643121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cs typeface="+mn-cs"/>
              </a:rPr>
              <a:t>PMO (Project Management Office)</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214945" y="2420888"/>
            <a:ext cx="8714109" cy="2308324"/>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Estandariza el manejo de proyectos dentro de la organización y facilita compartir recursos, metodologías, herramientas y técnicas.</a:t>
            </a:r>
          </a:p>
        </p:txBody>
      </p:sp>
    </p:spTree>
    <p:extLst>
      <p:ext uri="{BB962C8B-B14F-4D97-AF65-F5344CB8AC3E}">
        <p14:creationId xmlns:p14="http://schemas.microsoft.com/office/powerpoint/2010/main" val="844868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cs typeface="+mn-cs"/>
              </a:rPr>
              <a:t>PMBOK: Grupos de Proceso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214945" y="2564904"/>
            <a:ext cx="8714109" cy="2308324"/>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Iniciación: Definir un nuevo proyecto o una nueva fase de un proyecto ya existente, mediante la autorización para comenzarlo.</a:t>
            </a:r>
          </a:p>
        </p:txBody>
      </p:sp>
    </p:spTree>
    <p:extLst>
      <p:ext uri="{BB962C8B-B14F-4D97-AF65-F5344CB8AC3E}">
        <p14:creationId xmlns:p14="http://schemas.microsoft.com/office/powerpoint/2010/main" val="2319402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Grupos de Proceso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214945" y="2132856"/>
            <a:ext cx="8714109" cy="3416320"/>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Planificación: Sirve para establecer el alcance del proyecto, refinar los objetivos y definir el curso de acción necesario para alcanzar los objetivos. Son las reglas del juego. La definición de: Que? Como? Quien? Cuando?</a:t>
            </a:r>
          </a:p>
        </p:txBody>
      </p:sp>
    </p:spTree>
    <p:extLst>
      <p:ext uri="{BB962C8B-B14F-4D97-AF65-F5344CB8AC3E}">
        <p14:creationId xmlns:p14="http://schemas.microsoft.com/office/powerpoint/2010/main" val="290271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Grupos de Proceso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214945" y="2132856"/>
            <a:ext cx="8714109" cy="2308324"/>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Ejecución: Se utiliza para completar el trabajo definido en el plan del proyecto a fin de cumplir con las especificaciones del mismo.</a:t>
            </a:r>
          </a:p>
        </p:txBody>
      </p:sp>
    </p:spTree>
    <p:extLst>
      <p:ext uri="{BB962C8B-B14F-4D97-AF65-F5344CB8AC3E}">
        <p14:creationId xmlns:p14="http://schemas.microsoft.com/office/powerpoint/2010/main" val="200361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Introducción</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1.</a:t>
            </a:r>
          </a:p>
        </p:txBody>
      </p:sp>
      <p:sp>
        <p:nvSpPr>
          <p:cNvPr id="8" name="Rectangle 2"/>
          <p:cNvSpPr txBox="1">
            <a:spLocks noChangeArrowheads="1"/>
          </p:cNvSpPr>
          <p:nvPr/>
        </p:nvSpPr>
        <p:spPr bwMode="auto">
          <a:xfrm>
            <a:off x="323528" y="1124744"/>
            <a:ext cx="612068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Pct val="120000"/>
              <a:buFont typeface="Wingdings" pitchFamily="2" charset="2"/>
              <a:buChar char="§"/>
              <a:tabLst/>
              <a:defRPr/>
            </a:pPr>
            <a:endParaRPr kumimoji="0" lang="es-BO" sz="2800" b="1" i="0" u="none" strike="noStrike" kern="1200" cap="none" spc="0" normalizeH="0" baseline="0" dirty="0">
              <a:ln>
                <a:noFill/>
              </a:ln>
              <a:solidFill>
                <a:srgbClr val="FF3333"/>
              </a:solidFill>
              <a:effectLst/>
              <a:uLnTx/>
              <a:uFillTx/>
              <a:latin typeface="Verdana" pitchFamily="34" charset="0"/>
              <a:ea typeface="Verdana" pitchFamily="34" charset="0"/>
              <a:cs typeface="Verdana" pitchFamily="34" charset="0"/>
            </a:endParaRPr>
          </a:p>
        </p:txBody>
      </p:sp>
      <p:sp>
        <p:nvSpPr>
          <p:cNvPr id="5" name="Rectángulo 4">
            <a:extLst>
              <a:ext uri="{FF2B5EF4-FFF2-40B4-BE49-F238E27FC236}">
                <a16:creationId xmlns:a16="http://schemas.microsoft.com/office/drawing/2014/main" xmlns="" id="{F105E1A0-0736-4C1E-A26C-CF226D84739C}"/>
              </a:ext>
            </a:extLst>
          </p:cNvPr>
          <p:cNvSpPr/>
          <p:nvPr/>
        </p:nvSpPr>
        <p:spPr>
          <a:xfrm>
            <a:off x="899592" y="1209848"/>
            <a:ext cx="7344816" cy="5016758"/>
          </a:xfrm>
          <a:prstGeom prst="rect">
            <a:avLst/>
          </a:prstGeom>
          <a:noFill/>
        </p:spPr>
        <p:txBody>
          <a:bodyPr wrap="square" lIns="91440" tIns="45720" rIns="91440" bIns="45720">
            <a:spAutoFit/>
          </a:bodyPr>
          <a:lstStyle/>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El Hotel Express cuenta con asociados de empresas turísticas para atraer turistas y brindarles un trato cálido reflejando la cultura y costumbres de la tierra cruceña cubriendo las necesidades que se requieran.</a:t>
            </a:r>
            <a:endParaRPr kumimoji="0" lang="es-ES" sz="4000" b="0" i="1"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Arial Rounded MT Bold" panose="020F0704030504030204"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Grupos de Proceso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214945" y="2132856"/>
            <a:ext cx="8714109" cy="3416320"/>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Seguimiento y Control: </a:t>
            </a:r>
          </a:p>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Permite monitorear, analizar y regular el progreso y el desempeño del proyecto, para identificar áreas en las que el plan requiera cambio y para iniciar los cambios correspondientes.</a:t>
            </a:r>
          </a:p>
        </p:txBody>
      </p:sp>
    </p:spTree>
    <p:extLst>
      <p:ext uri="{BB962C8B-B14F-4D97-AF65-F5344CB8AC3E}">
        <p14:creationId xmlns:p14="http://schemas.microsoft.com/office/powerpoint/2010/main" val="3218405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Grupos de Proceso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214945" y="2551837"/>
            <a:ext cx="8714109" cy="1754326"/>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Cierre: Sirven para finalizar todas las actividades a fin de cerrar formalmente el proyecto o una fase.</a:t>
            </a:r>
          </a:p>
        </p:txBody>
      </p:sp>
    </p:spTree>
    <p:extLst>
      <p:ext uri="{BB962C8B-B14F-4D97-AF65-F5344CB8AC3E}">
        <p14:creationId xmlns:p14="http://schemas.microsoft.com/office/powerpoint/2010/main" val="1156127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Áreas de Conocimiento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106363" y="1556792"/>
            <a:ext cx="8714109" cy="5078313"/>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Integración: Incluye todo el conocimiento necesario para identificar, definir, combinar, unificar y coordinar los diversos procesos y actividades.</a:t>
            </a:r>
          </a:p>
          <a:p>
            <a:pPr lvl="0" algn="ctr" defTabSz="457200" fontAlgn="auto">
              <a:spcBef>
                <a:spcPts val="0"/>
              </a:spcBef>
              <a:spcAft>
                <a:spcPts val="0"/>
              </a:spcAft>
              <a:defRPr/>
            </a:pPr>
            <a:endPar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Alcance: Abarca lo necesario para garantizar que el proyecto incluya todo y solamente todo el trabajo requerido para completarlo con éxito.</a:t>
            </a:r>
          </a:p>
        </p:txBody>
      </p:sp>
    </p:spTree>
    <p:extLst>
      <p:ext uri="{BB962C8B-B14F-4D97-AF65-F5344CB8AC3E}">
        <p14:creationId xmlns:p14="http://schemas.microsoft.com/office/powerpoint/2010/main" val="1855709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Áreas de Conocimiento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106363" y="1556792"/>
            <a:ext cx="8714109" cy="4524315"/>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Tiempo: Incluye todos lo requerido para administrar el tiempo dentro del proyecto.</a:t>
            </a:r>
          </a:p>
          <a:p>
            <a:pPr lvl="0" algn="ctr" defTabSz="457200" fontAlgn="auto">
              <a:spcBef>
                <a:spcPts val="0"/>
              </a:spcBef>
              <a:spcAft>
                <a:spcPts val="0"/>
              </a:spcAft>
              <a:defRPr/>
            </a:pPr>
            <a:endPar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Costos: Se maneja todo el conocimiento necesario para estimar, presupuestar y controlar los costos de modo que se complete el proyecto dentro del presupuesto aprobado.</a:t>
            </a:r>
          </a:p>
        </p:txBody>
      </p:sp>
    </p:spTree>
    <p:extLst>
      <p:ext uri="{BB962C8B-B14F-4D97-AF65-F5344CB8AC3E}">
        <p14:creationId xmlns:p14="http://schemas.microsoft.com/office/powerpoint/2010/main" val="3543752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Áreas de Conocimiento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106363" y="1556792"/>
            <a:ext cx="8714109" cy="5078313"/>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Calidad: Incluye lo necesario para determinar responsabilidades, objetivos y políticas de calidad a fin de que el proyecto satisfaga las necesidades por las cuales fue emprendido.</a:t>
            </a:r>
          </a:p>
          <a:p>
            <a:pPr lvl="0" algn="ctr" defTabSz="457200" fontAlgn="auto">
              <a:spcBef>
                <a:spcPts val="0"/>
              </a:spcBef>
              <a:spcAft>
                <a:spcPts val="0"/>
              </a:spcAft>
              <a:defRPr/>
            </a:pPr>
            <a:endPar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Recursos Humanos: Abarca los conocimientos para organizar, gestionar y conducir al equipo humano del proyecto.</a:t>
            </a:r>
          </a:p>
        </p:txBody>
      </p:sp>
    </p:spTree>
    <p:extLst>
      <p:ext uri="{BB962C8B-B14F-4D97-AF65-F5344CB8AC3E}">
        <p14:creationId xmlns:p14="http://schemas.microsoft.com/office/powerpoint/2010/main" val="3490643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Áreas de Conocimiento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106363" y="1225689"/>
            <a:ext cx="8714109" cy="5632311"/>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Comunicaciones: Asegurar que el proyecto genere, recolecte, distribuya, almacene y disponga de la información correcta en tiempo y en forma.</a:t>
            </a:r>
          </a:p>
          <a:p>
            <a:pPr lvl="0" algn="ctr" defTabSz="457200" fontAlgn="auto">
              <a:spcBef>
                <a:spcPts val="0"/>
              </a:spcBef>
              <a:spcAft>
                <a:spcPts val="0"/>
              </a:spcAft>
              <a:defRPr/>
            </a:pPr>
            <a:endPar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Riesgos: Incluye todo lo necesario para que en caso de que un evento incierto ocurra (positivo o negativo), este se maneje adecuadamente para cumplir con el proyecto.</a:t>
            </a:r>
          </a:p>
        </p:txBody>
      </p:sp>
    </p:spTree>
    <p:extLst>
      <p:ext uri="{BB962C8B-B14F-4D97-AF65-F5344CB8AC3E}">
        <p14:creationId xmlns:p14="http://schemas.microsoft.com/office/powerpoint/2010/main" val="123616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Áreas de Conocimiento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106363" y="1225689"/>
            <a:ext cx="8714109" cy="5632311"/>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Adquisiciones: Conocimiento necesario para adquirir los bienes y servicios externos a la organización relacionados con el proyecto.</a:t>
            </a:r>
          </a:p>
          <a:p>
            <a:pPr lvl="0" algn="ctr" defTabSz="457200" fontAlgn="auto">
              <a:spcBef>
                <a:spcPts val="0"/>
              </a:spcBef>
              <a:spcAft>
                <a:spcPts val="0"/>
              </a:spcAft>
              <a:defRPr/>
            </a:pPr>
            <a:endPar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Interesados (</a:t>
            </a:r>
            <a:r>
              <a:rPr lang="es-MX" sz="3600" i="1" dirty="0" err="1">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Stakeholders</a:t>
            </a: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Se maneja todo el conocimiento para realizar un manejo eficiente de la relación con todos los interesados, así como para atraerlos más al proyecto.</a:t>
            </a:r>
          </a:p>
        </p:txBody>
      </p:sp>
    </p:spTree>
    <p:extLst>
      <p:ext uri="{BB962C8B-B14F-4D97-AF65-F5344CB8AC3E}">
        <p14:creationId xmlns:p14="http://schemas.microsoft.com/office/powerpoint/2010/main" val="2109428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115185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Áreas de Conocimiento</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106363" y="1225689"/>
            <a:ext cx="8714109" cy="5632311"/>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Adquisiciones: Conocimiento necesario para adquirir los bienes y servicios externos a la organización relacionados con el proyecto.</a:t>
            </a:r>
          </a:p>
          <a:p>
            <a:pPr lvl="0" algn="ctr" defTabSz="457200" fontAlgn="auto">
              <a:spcBef>
                <a:spcPts val="0"/>
              </a:spcBef>
              <a:spcAft>
                <a:spcPts val="0"/>
              </a:spcAft>
              <a:defRPr/>
            </a:pPr>
            <a:endPar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algn="ctr"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Interesados (</a:t>
            </a:r>
            <a:r>
              <a:rPr lang="es-MX" sz="3600" i="1" dirty="0" err="1">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Stakeholders</a:t>
            </a: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Se maneja todo el conocimiento para realizar un manejo eficiente de la relación con todos los interesados, así como para atraerlos más al proyecto.</a:t>
            </a:r>
          </a:p>
        </p:txBody>
      </p:sp>
    </p:spTree>
    <p:extLst>
      <p:ext uri="{BB962C8B-B14F-4D97-AF65-F5344CB8AC3E}">
        <p14:creationId xmlns:p14="http://schemas.microsoft.com/office/powerpoint/2010/main" val="3728301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93662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GP X AC</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7" name="Rectángulo 6">
            <a:extLst>
              <a:ext uri="{FF2B5EF4-FFF2-40B4-BE49-F238E27FC236}">
                <a16:creationId xmlns:a16="http://schemas.microsoft.com/office/drawing/2014/main" xmlns="" id="{F8712A1C-38F1-4E0A-9101-DAAA812EA659}"/>
              </a:ext>
            </a:extLst>
          </p:cNvPr>
          <p:cNvSpPr/>
          <p:nvPr/>
        </p:nvSpPr>
        <p:spPr>
          <a:xfrm>
            <a:off x="106363" y="1340768"/>
            <a:ext cx="1549821" cy="2677656"/>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24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Divide </a:t>
            </a:r>
          </a:p>
          <a:p>
            <a:pPr lvl="0" defTabSz="457200" fontAlgn="auto">
              <a:spcBef>
                <a:spcPts val="0"/>
              </a:spcBef>
              <a:spcAft>
                <a:spcPts val="0"/>
              </a:spcAft>
              <a:defRPr/>
            </a:pPr>
            <a:r>
              <a:rPr lang="es-MX" sz="24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y </a:t>
            </a:r>
          </a:p>
          <a:p>
            <a:pPr lvl="0" defTabSz="457200" fontAlgn="auto">
              <a:spcBef>
                <a:spcPts val="0"/>
              </a:spcBef>
              <a:spcAft>
                <a:spcPts val="0"/>
              </a:spcAft>
              <a:defRPr/>
            </a:pPr>
            <a:r>
              <a:rPr lang="es-MX" sz="24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Vencerás</a:t>
            </a:r>
          </a:p>
          <a:p>
            <a:pPr lvl="0" defTabSz="457200" fontAlgn="auto">
              <a:spcBef>
                <a:spcPts val="0"/>
              </a:spcBef>
              <a:spcAft>
                <a:spcPts val="0"/>
              </a:spcAft>
              <a:defRPr/>
            </a:pPr>
            <a:endParaRPr lang="es-MX" sz="24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defTabSz="457200" fontAlgn="auto">
              <a:spcBef>
                <a:spcPts val="0"/>
              </a:spcBef>
              <a:spcAft>
                <a:spcPts val="0"/>
              </a:spcAft>
              <a:defRPr/>
            </a:pPr>
            <a:endParaRPr lang="es-MX" sz="24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defTabSz="457200" fontAlgn="auto">
              <a:spcBef>
                <a:spcPts val="0"/>
              </a:spcBef>
              <a:spcAft>
                <a:spcPts val="0"/>
              </a:spcAft>
              <a:defRPr/>
            </a:pPr>
            <a:r>
              <a:rPr lang="es-MX" sz="24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Julio </a:t>
            </a:r>
          </a:p>
          <a:p>
            <a:pPr lvl="0" defTabSz="457200" fontAlgn="auto">
              <a:spcBef>
                <a:spcPts val="0"/>
              </a:spcBef>
              <a:spcAft>
                <a:spcPts val="0"/>
              </a:spcAft>
              <a:defRPr/>
            </a:pPr>
            <a:r>
              <a:rPr lang="es-MX" sz="24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César</a:t>
            </a:r>
          </a:p>
        </p:txBody>
      </p:sp>
      <p:pic>
        <p:nvPicPr>
          <p:cNvPr id="5" name="Imagen 4">
            <a:extLst>
              <a:ext uri="{FF2B5EF4-FFF2-40B4-BE49-F238E27FC236}">
                <a16:creationId xmlns:a16="http://schemas.microsoft.com/office/drawing/2014/main" xmlns="" id="{629628B3-C79B-4AFB-83F5-29E64B8FD7A3}"/>
              </a:ext>
            </a:extLst>
          </p:cNvPr>
          <p:cNvPicPr/>
          <p:nvPr/>
        </p:nvPicPr>
        <p:blipFill>
          <a:blip r:embed="rId2"/>
          <a:stretch>
            <a:fillRect/>
          </a:stretch>
        </p:blipFill>
        <p:spPr>
          <a:xfrm>
            <a:off x="1475656" y="844141"/>
            <a:ext cx="7561981" cy="5942596"/>
          </a:xfrm>
          <a:prstGeom prst="rect">
            <a:avLst/>
          </a:prstGeom>
        </p:spPr>
      </p:pic>
    </p:spTree>
    <p:extLst>
      <p:ext uri="{BB962C8B-B14F-4D97-AF65-F5344CB8AC3E}">
        <p14:creationId xmlns:p14="http://schemas.microsoft.com/office/powerpoint/2010/main" val="291813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93662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Acta de </a:t>
            </a:r>
            <a:r>
              <a:rPr lang="es-ES" sz="4000" b="1" dirty="0" err="1">
                <a:solidFill>
                  <a:schemeClr val="bg1"/>
                </a:solidFill>
                <a:latin typeface="Arial Rounded MT Bold" pitchFamily="34" charset="0"/>
              </a:rPr>
              <a:t>Constitucion</a:t>
            </a:r>
            <a:endParaRPr lang="es-ES" sz="4000" b="1" dirty="0">
              <a:solidFill>
                <a:schemeClr val="bg1"/>
              </a:solidFill>
              <a:latin typeface="Arial Rounded MT Bold" pitchFamily="34" charset="0"/>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pic>
        <p:nvPicPr>
          <p:cNvPr id="2" name="Imagen 1">
            <a:extLst>
              <a:ext uri="{FF2B5EF4-FFF2-40B4-BE49-F238E27FC236}">
                <a16:creationId xmlns:a16="http://schemas.microsoft.com/office/drawing/2014/main" xmlns="" id="{0C06786E-F3D0-47C2-8D18-212571A05E5E}"/>
              </a:ext>
            </a:extLst>
          </p:cNvPr>
          <p:cNvPicPr>
            <a:picLocks noChangeAspect="1"/>
          </p:cNvPicPr>
          <p:nvPr/>
        </p:nvPicPr>
        <p:blipFill>
          <a:blip r:embed="rId2"/>
          <a:stretch>
            <a:fillRect/>
          </a:stretch>
        </p:blipFill>
        <p:spPr>
          <a:xfrm>
            <a:off x="106363" y="1196752"/>
            <a:ext cx="8858126" cy="5303150"/>
          </a:xfrm>
          <a:prstGeom prst="rect">
            <a:avLst/>
          </a:prstGeom>
        </p:spPr>
      </p:pic>
    </p:spTree>
    <p:extLst>
      <p:ext uri="{BB962C8B-B14F-4D97-AF65-F5344CB8AC3E}">
        <p14:creationId xmlns:p14="http://schemas.microsoft.com/office/powerpoint/2010/main" val="97351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Misión</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2.</a:t>
            </a:r>
          </a:p>
        </p:txBody>
      </p:sp>
      <p:sp>
        <p:nvSpPr>
          <p:cNvPr id="8" name="Rectangle 2"/>
          <p:cNvSpPr txBox="1">
            <a:spLocks noChangeArrowheads="1"/>
          </p:cNvSpPr>
          <p:nvPr/>
        </p:nvSpPr>
        <p:spPr bwMode="auto">
          <a:xfrm>
            <a:off x="323528" y="1124744"/>
            <a:ext cx="612068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Pct val="120000"/>
              <a:buFont typeface="Wingdings" pitchFamily="2" charset="2"/>
              <a:buChar char="§"/>
              <a:tabLst/>
              <a:defRPr/>
            </a:pPr>
            <a:endParaRPr kumimoji="0" lang="es-BO" sz="2800" b="1" i="0" u="none" strike="noStrike" kern="1200" cap="none" spc="0" normalizeH="0" baseline="0" dirty="0">
              <a:ln>
                <a:noFill/>
              </a:ln>
              <a:solidFill>
                <a:srgbClr val="FF3333"/>
              </a:solidFill>
              <a:effectLst/>
              <a:uLnTx/>
              <a:uFillTx/>
              <a:latin typeface="Verdana" pitchFamily="34" charset="0"/>
              <a:ea typeface="Verdana" pitchFamily="34" charset="0"/>
              <a:cs typeface="Verdana" pitchFamily="34" charset="0"/>
            </a:endParaRPr>
          </a:p>
        </p:txBody>
      </p:sp>
      <p:sp>
        <p:nvSpPr>
          <p:cNvPr id="5" name="Rectángulo 4">
            <a:extLst>
              <a:ext uri="{FF2B5EF4-FFF2-40B4-BE49-F238E27FC236}">
                <a16:creationId xmlns:a16="http://schemas.microsoft.com/office/drawing/2014/main" xmlns="" id="{F105E1A0-0736-4C1E-A26C-CF226D84739C}"/>
              </a:ext>
            </a:extLst>
          </p:cNvPr>
          <p:cNvSpPr/>
          <p:nvPr/>
        </p:nvSpPr>
        <p:spPr>
          <a:xfrm>
            <a:off x="539552" y="1196182"/>
            <a:ext cx="8064896" cy="5016758"/>
          </a:xfrm>
          <a:prstGeom prst="rect">
            <a:avLst/>
          </a:prstGeom>
          <a:noFill/>
        </p:spPr>
        <p:txBody>
          <a:bodyPr wrap="square" lIns="91440" tIns="45720" rIns="91440" bIns="45720">
            <a:spAutoFit/>
          </a:bodyPr>
          <a:lstStyle/>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Satisfacer las necesidades de nuestros clientes y huéspedes superando sus expectativas, brindándoles productos y servicios de calidad. Aportar al desarrollo económico y turístico de la Región mediante nuestro compromiso de excelencia e innovación.</a:t>
            </a:r>
            <a:endParaRPr kumimoji="0" lang="es-ES" sz="4000" b="0" i="1"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Arial Rounded MT Bold" panose="020F0704030504030204" pitchFamily="34" charset="0"/>
              <a:ea typeface="+mn-ea"/>
              <a:cs typeface="Arial" pitchFamily="34" charset="0"/>
            </a:endParaRPr>
          </a:p>
        </p:txBody>
      </p:sp>
    </p:spTree>
    <p:extLst>
      <p:ext uri="{BB962C8B-B14F-4D97-AF65-F5344CB8AC3E}">
        <p14:creationId xmlns:p14="http://schemas.microsoft.com/office/powerpoint/2010/main" val="4187975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93662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Registro de Interesados</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pic>
        <p:nvPicPr>
          <p:cNvPr id="3" name="Imagen 2">
            <a:extLst>
              <a:ext uri="{FF2B5EF4-FFF2-40B4-BE49-F238E27FC236}">
                <a16:creationId xmlns:a16="http://schemas.microsoft.com/office/drawing/2014/main" xmlns="" id="{7B432198-6408-4BF5-8215-8E9D607864EB}"/>
              </a:ext>
            </a:extLst>
          </p:cNvPr>
          <p:cNvPicPr>
            <a:picLocks noChangeAspect="1"/>
          </p:cNvPicPr>
          <p:nvPr/>
        </p:nvPicPr>
        <p:blipFill>
          <a:blip r:embed="rId2"/>
          <a:stretch>
            <a:fillRect/>
          </a:stretch>
        </p:blipFill>
        <p:spPr>
          <a:xfrm>
            <a:off x="135124" y="1340768"/>
            <a:ext cx="8820472" cy="5113663"/>
          </a:xfrm>
          <a:prstGeom prst="rect">
            <a:avLst/>
          </a:prstGeom>
        </p:spPr>
      </p:pic>
    </p:spTree>
    <p:extLst>
      <p:ext uri="{BB962C8B-B14F-4D97-AF65-F5344CB8AC3E}">
        <p14:creationId xmlns:p14="http://schemas.microsoft.com/office/powerpoint/2010/main" val="13227142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936625"/>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r>
              <a:rPr lang="es-ES" sz="4000" b="1" dirty="0">
                <a:solidFill>
                  <a:schemeClr val="bg1"/>
                </a:solidFill>
                <a:latin typeface="Arial Rounded MT Bold" pitchFamily="34" charset="0"/>
              </a:rPr>
              <a:t>PMBOK: Matriz de trazabilidad</a:t>
            </a: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pic>
        <p:nvPicPr>
          <p:cNvPr id="2" name="Imagen 1">
            <a:extLst>
              <a:ext uri="{FF2B5EF4-FFF2-40B4-BE49-F238E27FC236}">
                <a16:creationId xmlns:a16="http://schemas.microsoft.com/office/drawing/2014/main" xmlns="" id="{58D52974-B5D1-44BF-A141-75DD35CA0C8A}"/>
              </a:ext>
            </a:extLst>
          </p:cNvPr>
          <p:cNvPicPr>
            <a:picLocks noChangeAspect="1"/>
          </p:cNvPicPr>
          <p:nvPr/>
        </p:nvPicPr>
        <p:blipFill>
          <a:blip r:embed="rId2"/>
          <a:stretch>
            <a:fillRect/>
          </a:stretch>
        </p:blipFill>
        <p:spPr>
          <a:xfrm>
            <a:off x="11494" y="1340768"/>
            <a:ext cx="9144000" cy="5013614"/>
          </a:xfrm>
          <a:prstGeom prst="rect">
            <a:avLst/>
          </a:prstGeom>
        </p:spPr>
      </p:pic>
    </p:spTree>
    <p:extLst>
      <p:ext uri="{BB962C8B-B14F-4D97-AF65-F5344CB8AC3E}">
        <p14:creationId xmlns:p14="http://schemas.microsoft.com/office/powerpoint/2010/main" val="1737984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1110750"/>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endParaRPr lang="es-MX" sz="4000" b="1" dirty="0">
              <a:solidFill>
                <a:schemeClr val="bg1"/>
              </a:solidFill>
              <a:latin typeface="Arial Rounded MT Bold" pitchFamily="34" charset="0"/>
            </a:endParaRPr>
          </a:p>
          <a:p>
            <a:pPr lvl="3" algn="ctr" fontAlgn="auto">
              <a:spcBef>
                <a:spcPts val="0"/>
              </a:spcBef>
              <a:spcAft>
                <a:spcPts val="0"/>
              </a:spcAft>
              <a:defRPr/>
            </a:pPr>
            <a:r>
              <a:rPr lang="es-MX" sz="4000" b="1" dirty="0">
                <a:solidFill>
                  <a:schemeClr val="bg1"/>
                </a:solidFill>
                <a:latin typeface="Arial Rounded MT Bold" pitchFamily="34" charset="0"/>
              </a:rPr>
              <a:t>Estrategia de administración:</a:t>
            </a:r>
          </a:p>
          <a:p>
            <a:pPr lvl="3" algn="ctr" fontAlgn="auto">
              <a:spcBef>
                <a:spcPts val="0"/>
              </a:spcBef>
              <a:spcAft>
                <a:spcPts val="0"/>
              </a:spcAft>
              <a:defRPr/>
            </a:pPr>
            <a:r>
              <a:rPr lang="es-ES" sz="4000" b="1" dirty="0">
                <a:solidFill>
                  <a:schemeClr val="bg1"/>
                </a:solidFill>
                <a:latin typeface="Arial Rounded MT Bold" pitchFamily="34" charset="0"/>
              </a:rPr>
              <a:t>Ventas</a:t>
            </a:r>
          </a:p>
          <a:p>
            <a:pPr lvl="3" algn="ctr" fontAlgn="auto">
              <a:spcBef>
                <a:spcPts val="0"/>
              </a:spcBef>
              <a:spcAft>
                <a:spcPts val="0"/>
              </a:spcAft>
              <a:defRPr/>
            </a:pPr>
            <a:endParaRPr lang="es-ES" sz="4000" b="1" dirty="0">
              <a:solidFill>
                <a:schemeClr val="bg1"/>
              </a:solidFill>
              <a:latin typeface="Arial Rounded MT Bold" pitchFamily="34" charset="0"/>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5" name="Rectángulo 4">
            <a:extLst>
              <a:ext uri="{FF2B5EF4-FFF2-40B4-BE49-F238E27FC236}">
                <a16:creationId xmlns:a16="http://schemas.microsoft.com/office/drawing/2014/main" xmlns="" id="{F7D4A517-D443-45FD-99B1-7EF97C2AE3E1}"/>
              </a:ext>
            </a:extLst>
          </p:cNvPr>
          <p:cNvSpPr/>
          <p:nvPr/>
        </p:nvSpPr>
        <p:spPr>
          <a:xfrm>
            <a:off x="106363" y="1225689"/>
            <a:ext cx="8714109" cy="4524315"/>
          </a:xfrm>
          <a:prstGeom prst="rect">
            <a:avLst/>
          </a:prstGeom>
          <a:noFill/>
        </p:spPr>
        <p:txBody>
          <a:bodyPr wrap="square" lIns="91440" tIns="45720" rIns="91440" bIns="45720">
            <a:spAutoFit/>
          </a:bodyPr>
          <a:lstStyle/>
          <a:p>
            <a:pPr lvl="0" defTabSz="457200" fontAlgn="auto">
              <a:spcBef>
                <a:spcPts val="0"/>
              </a:spcBef>
              <a:spcAft>
                <a:spcPts val="0"/>
              </a:spcAft>
              <a:defRPr/>
            </a:pPr>
            <a:endPar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defTabSz="457200" fontAlgn="auto">
              <a:spcBef>
                <a:spcPts val="0"/>
              </a:spcBef>
              <a:spcAft>
                <a:spcPts val="0"/>
              </a:spcAft>
              <a:defRPr/>
            </a:pPr>
            <a:r>
              <a:rPr lang="es-MX" sz="3600" u="sng" dirty="0">
                <a:ln w="0"/>
                <a:solidFill>
                  <a:prstClr val="black"/>
                </a:solidFill>
                <a:latin typeface="Arial Rounded MT Bold" panose="020F0704030504030204" pitchFamily="34" charset="0"/>
              </a:rPr>
              <a:t>Departamento de recepción (Ventas):</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El departamento de recepción llevara a cargo el registro de  las habitaciones para el hospedaje del cliente y la facturación de la estadía dentro del hotel</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	Registro de recepción</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	Registro de factura</a:t>
            </a:r>
          </a:p>
        </p:txBody>
      </p:sp>
    </p:spTree>
    <p:extLst>
      <p:ext uri="{BB962C8B-B14F-4D97-AF65-F5344CB8AC3E}">
        <p14:creationId xmlns:p14="http://schemas.microsoft.com/office/powerpoint/2010/main" val="3473383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1110750"/>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endParaRPr lang="es-MX" sz="4000" b="1" dirty="0">
              <a:solidFill>
                <a:schemeClr val="bg1"/>
              </a:solidFill>
              <a:latin typeface="Arial Rounded MT Bold" pitchFamily="34" charset="0"/>
            </a:endParaRPr>
          </a:p>
          <a:p>
            <a:pPr lvl="3" algn="ctr" fontAlgn="auto">
              <a:spcBef>
                <a:spcPts val="0"/>
              </a:spcBef>
              <a:spcAft>
                <a:spcPts val="0"/>
              </a:spcAft>
              <a:defRPr/>
            </a:pPr>
            <a:r>
              <a:rPr lang="es-MX" sz="4000" b="1" dirty="0">
                <a:solidFill>
                  <a:schemeClr val="bg1"/>
                </a:solidFill>
                <a:latin typeface="Arial Rounded MT Bold" pitchFamily="34" charset="0"/>
              </a:rPr>
              <a:t>Estrategia de administración:</a:t>
            </a:r>
          </a:p>
          <a:p>
            <a:pPr lvl="3" algn="ctr" fontAlgn="auto">
              <a:spcBef>
                <a:spcPts val="0"/>
              </a:spcBef>
              <a:spcAft>
                <a:spcPts val="0"/>
              </a:spcAft>
              <a:defRPr/>
            </a:pPr>
            <a:r>
              <a:rPr lang="es-ES" sz="4000" b="1" dirty="0">
                <a:solidFill>
                  <a:schemeClr val="bg1"/>
                </a:solidFill>
                <a:latin typeface="Arial Rounded MT Bold" pitchFamily="34" charset="0"/>
              </a:rPr>
              <a:t>Ventas</a:t>
            </a:r>
          </a:p>
          <a:p>
            <a:pPr lvl="3" algn="ctr" fontAlgn="auto">
              <a:spcBef>
                <a:spcPts val="0"/>
              </a:spcBef>
              <a:spcAft>
                <a:spcPts val="0"/>
              </a:spcAft>
              <a:defRPr/>
            </a:pPr>
            <a:endParaRPr lang="es-ES" sz="4000" b="1" dirty="0">
              <a:solidFill>
                <a:schemeClr val="bg1"/>
              </a:solidFill>
              <a:latin typeface="Arial Rounded MT Bold" pitchFamily="34" charset="0"/>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5" name="Rectángulo 4">
            <a:extLst>
              <a:ext uri="{FF2B5EF4-FFF2-40B4-BE49-F238E27FC236}">
                <a16:creationId xmlns:a16="http://schemas.microsoft.com/office/drawing/2014/main" xmlns="" id="{F7D4A517-D443-45FD-99B1-7EF97C2AE3E1}"/>
              </a:ext>
            </a:extLst>
          </p:cNvPr>
          <p:cNvSpPr/>
          <p:nvPr/>
        </p:nvSpPr>
        <p:spPr>
          <a:xfrm>
            <a:off x="106363" y="1225689"/>
            <a:ext cx="8714109" cy="5632311"/>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3600" i="1" u="sng"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Gestión de hotel</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La gestión del hotel permitirá llevar a cabo las funciones de registros administrativos de las habitaciones y servicios del hotel.</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	Registro de habitación</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	Registro de piso</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	Registro de tipo de habitación</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	Registro de cliente</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	Registro de servicios</a:t>
            </a:r>
          </a:p>
        </p:txBody>
      </p:sp>
    </p:spTree>
    <p:extLst>
      <p:ext uri="{BB962C8B-B14F-4D97-AF65-F5344CB8AC3E}">
        <p14:creationId xmlns:p14="http://schemas.microsoft.com/office/powerpoint/2010/main" val="3350911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1110750"/>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endParaRPr lang="es-MX" sz="4000" b="1" dirty="0">
              <a:solidFill>
                <a:schemeClr val="bg1"/>
              </a:solidFill>
              <a:latin typeface="Arial Rounded MT Bold" pitchFamily="34" charset="0"/>
            </a:endParaRPr>
          </a:p>
          <a:p>
            <a:pPr lvl="3" algn="ctr" fontAlgn="auto">
              <a:spcBef>
                <a:spcPts val="0"/>
              </a:spcBef>
              <a:spcAft>
                <a:spcPts val="0"/>
              </a:spcAft>
              <a:defRPr/>
            </a:pPr>
            <a:r>
              <a:rPr lang="es-MX" sz="4000" b="1" dirty="0">
                <a:solidFill>
                  <a:schemeClr val="bg1"/>
                </a:solidFill>
                <a:latin typeface="Arial Rounded MT Bold" pitchFamily="34" charset="0"/>
              </a:rPr>
              <a:t>Estrategia de administración:</a:t>
            </a:r>
          </a:p>
          <a:p>
            <a:pPr lvl="3" algn="ctr" fontAlgn="auto">
              <a:spcBef>
                <a:spcPts val="0"/>
              </a:spcBef>
              <a:spcAft>
                <a:spcPts val="0"/>
              </a:spcAft>
              <a:defRPr/>
            </a:pPr>
            <a:r>
              <a:rPr lang="es-ES" sz="4000" b="1" dirty="0">
                <a:solidFill>
                  <a:schemeClr val="bg1"/>
                </a:solidFill>
                <a:latin typeface="Arial Rounded MT Bold" pitchFamily="34" charset="0"/>
              </a:rPr>
              <a:t>Contabilidad</a:t>
            </a:r>
          </a:p>
          <a:p>
            <a:pPr lvl="3" algn="ctr" fontAlgn="auto">
              <a:spcBef>
                <a:spcPts val="0"/>
              </a:spcBef>
              <a:spcAft>
                <a:spcPts val="0"/>
              </a:spcAft>
              <a:defRPr/>
            </a:pPr>
            <a:endParaRPr lang="es-ES" sz="4000" b="1" dirty="0">
              <a:solidFill>
                <a:schemeClr val="bg1"/>
              </a:solidFill>
              <a:latin typeface="Arial Rounded MT Bold" pitchFamily="34" charset="0"/>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5" name="Rectángulo 4">
            <a:extLst>
              <a:ext uri="{FF2B5EF4-FFF2-40B4-BE49-F238E27FC236}">
                <a16:creationId xmlns:a16="http://schemas.microsoft.com/office/drawing/2014/main" xmlns="" id="{F7D4A517-D443-45FD-99B1-7EF97C2AE3E1}"/>
              </a:ext>
            </a:extLst>
          </p:cNvPr>
          <p:cNvSpPr/>
          <p:nvPr/>
        </p:nvSpPr>
        <p:spPr>
          <a:xfrm>
            <a:off x="214945" y="2204864"/>
            <a:ext cx="8714109" cy="3416320"/>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Obtener todo el flujo de compra, venta e inventario del hotel y reflejarlo dentro de la contabilidad. Esto debe ir acompañado de un plan contable que este totalmente adecuado a las políticas y procedimientos del hotel.</a:t>
            </a:r>
          </a:p>
        </p:txBody>
      </p:sp>
    </p:spTree>
    <p:extLst>
      <p:ext uri="{BB962C8B-B14F-4D97-AF65-F5344CB8AC3E}">
        <p14:creationId xmlns:p14="http://schemas.microsoft.com/office/powerpoint/2010/main" val="2110911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1110750"/>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endParaRPr lang="es-MX" sz="4000" b="1" dirty="0">
              <a:solidFill>
                <a:schemeClr val="bg1"/>
              </a:solidFill>
              <a:latin typeface="Arial Rounded MT Bold" pitchFamily="34" charset="0"/>
            </a:endParaRPr>
          </a:p>
          <a:p>
            <a:pPr lvl="3" algn="ctr" fontAlgn="auto">
              <a:spcBef>
                <a:spcPts val="0"/>
              </a:spcBef>
              <a:spcAft>
                <a:spcPts val="0"/>
              </a:spcAft>
              <a:defRPr/>
            </a:pPr>
            <a:r>
              <a:rPr lang="es-MX" sz="4000" b="1" dirty="0">
                <a:solidFill>
                  <a:schemeClr val="bg1"/>
                </a:solidFill>
                <a:latin typeface="Arial Rounded MT Bold" pitchFamily="34" charset="0"/>
              </a:rPr>
              <a:t>Estrategia para atraer Clientes</a:t>
            </a:r>
            <a:endParaRPr lang="es-ES" sz="4000" b="1" dirty="0">
              <a:solidFill>
                <a:schemeClr val="bg1"/>
              </a:solidFill>
              <a:latin typeface="Arial Rounded MT Bold" pitchFamily="34" charset="0"/>
            </a:endParaRPr>
          </a:p>
          <a:p>
            <a:pPr lvl="3" algn="ctr" fontAlgn="auto">
              <a:spcBef>
                <a:spcPts val="0"/>
              </a:spcBef>
              <a:spcAft>
                <a:spcPts val="0"/>
              </a:spcAft>
              <a:defRPr/>
            </a:pPr>
            <a:endParaRPr lang="es-ES" sz="4000" b="1" dirty="0">
              <a:solidFill>
                <a:schemeClr val="bg1"/>
              </a:solidFill>
              <a:latin typeface="Arial Rounded MT Bold" pitchFamily="34" charset="0"/>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5" name="Rectángulo 4">
            <a:extLst>
              <a:ext uri="{FF2B5EF4-FFF2-40B4-BE49-F238E27FC236}">
                <a16:creationId xmlns:a16="http://schemas.microsoft.com/office/drawing/2014/main" xmlns="" id="{F7D4A517-D443-45FD-99B1-7EF97C2AE3E1}"/>
              </a:ext>
            </a:extLst>
          </p:cNvPr>
          <p:cNvSpPr/>
          <p:nvPr/>
        </p:nvSpPr>
        <p:spPr>
          <a:xfrm>
            <a:off x="214945" y="1628800"/>
            <a:ext cx="8714109" cy="4524315"/>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3600" b="1" dirty="0">
                <a:ln w="0"/>
                <a:solidFill>
                  <a:prstClr val="black"/>
                </a:solidFill>
                <a:latin typeface="Arial Rounded MT Bold" panose="020F0704030504030204" pitchFamily="34" charset="0"/>
              </a:rPr>
              <a:t>Ofertas de paquetes turísticos</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Se buscara realizar alianzas con agencias de viaje que ofrezcan paquetes turísticos para que los turistas puedan hospedarse en el hotel con la finalidad de poder expandir mercados y consolidar presencia como una empresa hotelera de prestigio.</a:t>
            </a:r>
          </a:p>
        </p:txBody>
      </p:sp>
    </p:spTree>
    <p:extLst>
      <p:ext uri="{BB962C8B-B14F-4D97-AF65-F5344CB8AC3E}">
        <p14:creationId xmlns:p14="http://schemas.microsoft.com/office/powerpoint/2010/main" val="915696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1110750"/>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endParaRPr lang="es-MX" sz="4000" b="1" dirty="0">
              <a:solidFill>
                <a:schemeClr val="bg1"/>
              </a:solidFill>
              <a:latin typeface="Arial Rounded MT Bold" pitchFamily="34" charset="0"/>
            </a:endParaRPr>
          </a:p>
          <a:p>
            <a:pPr lvl="3" algn="ctr" fontAlgn="auto">
              <a:spcBef>
                <a:spcPts val="0"/>
              </a:spcBef>
              <a:spcAft>
                <a:spcPts val="0"/>
              </a:spcAft>
              <a:defRPr/>
            </a:pPr>
            <a:r>
              <a:rPr lang="es-MX" sz="4000" b="1" dirty="0">
                <a:solidFill>
                  <a:schemeClr val="bg1"/>
                </a:solidFill>
                <a:latin typeface="Arial Rounded MT Bold" pitchFamily="34" charset="0"/>
              </a:rPr>
              <a:t>Estrategia para atraer Clientes</a:t>
            </a:r>
            <a:endParaRPr lang="es-ES" sz="4000" b="1" dirty="0">
              <a:solidFill>
                <a:schemeClr val="bg1"/>
              </a:solidFill>
              <a:latin typeface="Arial Rounded MT Bold" pitchFamily="34" charset="0"/>
            </a:endParaRPr>
          </a:p>
          <a:p>
            <a:pPr lvl="3" algn="ctr" fontAlgn="auto">
              <a:spcBef>
                <a:spcPts val="0"/>
              </a:spcBef>
              <a:spcAft>
                <a:spcPts val="0"/>
              </a:spcAft>
              <a:defRPr/>
            </a:pPr>
            <a:endParaRPr lang="es-ES" sz="4000" b="1" dirty="0">
              <a:solidFill>
                <a:schemeClr val="bg1"/>
              </a:solidFill>
              <a:latin typeface="Arial Rounded MT Bold" pitchFamily="34" charset="0"/>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5" name="Rectángulo 4">
            <a:extLst>
              <a:ext uri="{FF2B5EF4-FFF2-40B4-BE49-F238E27FC236}">
                <a16:creationId xmlns:a16="http://schemas.microsoft.com/office/drawing/2014/main" xmlns="" id="{F7D4A517-D443-45FD-99B1-7EF97C2AE3E1}"/>
              </a:ext>
            </a:extLst>
          </p:cNvPr>
          <p:cNvSpPr/>
          <p:nvPr/>
        </p:nvSpPr>
        <p:spPr>
          <a:xfrm>
            <a:off x="214945" y="1628800"/>
            <a:ext cx="8714109" cy="3970318"/>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3600" b="1" dirty="0">
                <a:ln w="0"/>
                <a:solidFill>
                  <a:prstClr val="black"/>
                </a:solidFill>
                <a:latin typeface="Arial Rounded MT Bold" panose="020F0704030504030204" pitchFamily="34" charset="0"/>
              </a:rPr>
              <a:t>Descuentos a clientes habituales</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Los clientes habituales que frecuenten el hotel recibirán un descuento en reconocimiento por la confiabilidad y fidelidad. Esta estrategia nos ayudara a efectuar una precisa y efectiva retención de clientes.</a:t>
            </a:r>
          </a:p>
        </p:txBody>
      </p:sp>
    </p:spTree>
    <p:extLst>
      <p:ext uri="{BB962C8B-B14F-4D97-AF65-F5344CB8AC3E}">
        <p14:creationId xmlns:p14="http://schemas.microsoft.com/office/powerpoint/2010/main" val="196402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1110750"/>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endParaRPr lang="es-MX" sz="4000" b="1" dirty="0">
              <a:solidFill>
                <a:schemeClr val="bg1"/>
              </a:solidFill>
              <a:latin typeface="Arial Rounded MT Bold" pitchFamily="34" charset="0"/>
            </a:endParaRPr>
          </a:p>
          <a:p>
            <a:pPr lvl="3" algn="ctr" fontAlgn="auto">
              <a:spcBef>
                <a:spcPts val="0"/>
              </a:spcBef>
              <a:spcAft>
                <a:spcPts val="0"/>
              </a:spcAft>
              <a:defRPr/>
            </a:pPr>
            <a:r>
              <a:rPr lang="es-MX" sz="4000" b="1" dirty="0">
                <a:solidFill>
                  <a:schemeClr val="bg1"/>
                </a:solidFill>
                <a:latin typeface="Arial Rounded MT Bold" pitchFamily="34" charset="0"/>
              </a:rPr>
              <a:t>Estrategia para atraer Clientes</a:t>
            </a:r>
            <a:endParaRPr lang="es-ES" sz="4000" b="1" dirty="0">
              <a:solidFill>
                <a:schemeClr val="bg1"/>
              </a:solidFill>
              <a:latin typeface="Arial Rounded MT Bold" pitchFamily="34" charset="0"/>
            </a:endParaRPr>
          </a:p>
          <a:p>
            <a:pPr lvl="3" algn="ctr" fontAlgn="auto">
              <a:spcBef>
                <a:spcPts val="0"/>
              </a:spcBef>
              <a:spcAft>
                <a:spcPts val="0"/>
              </a:spcAft>
              <a:defRPr/>
            </a:pPr>
            <a:endParaRPr lang="es-ES" sz="4000" b="1" dirty="0">
              <a:solidFill>
                <a:schemeClr val="bg1"/>
              </a:solidFill>
              <a:latin typeface="Arial Rounded MT Bold" pitchFamily="34" charset="0"/>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5" name="Rectángulo 4">
            <a:extLst>
              <a:ext uri="{FF2B5EF4-FFF2-40B4-BE49-F238E27FC236}">
                <a16:creationId xmlns:a16="http://schemas.microsoft.com/office/drawing/2014/main" xmlns="" id="{F7D4A517-D443-45FD-99B1-7EF97C2AE3E1}"/>
              </a:ext>
            </a:extLst>
          </p:cNvPr>
          <p:cNvSpPr/>
          <p:nvPr/>
        </p:nvSpPr>
        <p:spPr>
          <a:xfrm>
            <a:off x="214945" y="1412776"/>
            <a:ext cx="8714109" cy="5078313"/>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3600" b="1" dirty="0">
                <a:ln w="0"/>
                <a:solidFill>
                  <a:prstClr val="black"/>
                </a:solidFill>
                <a:latin typeface="Arial Rounded MT Bold" panose="020F0704030504030204" pitchFamily="34" charset="0"/>
              </a:rPr>
              <a:t>Descuentos por paquetes de muchas habitaciones</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Se otorgará un descuento a los clientes que utilicen una mayor cantidad de habitaciones de nuestro hotel con el objetivo de permitir mayores ingresos para la empresa incentivando al cliente con descuentos por mayor uso de hospedaje.</a:t>
            </a:r>
          </a:p>
        </p:txBody>
      </p:sp>
    </p:spTree>
    <p:extLst>
      <p:ext uri="{BB962C8B-B14F-4D97-AF65-F5344CB8AC3E}">
        <p14:creationId xmlns:p14="http://schemas.microsoft.com/office/powerpoint/2010/main" val="46040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26640" y="86002"/>
            <a:ext cx="9144000" cy="1110750"/>
          </a:xfrm>
          <a:prstGeom prst="rect">
            <a:avLst/>
          </a:prstGeom>
          <a:solidFill>
            <a:schemeClr val="tx2">
              <a:lumMod val="75000"/>
            </a:schemeClr>
          </a:solidFill>
          <a:ln w="22225">
            <a:solidFill>
              <a:schemeClr val="tx2">
                <a:lumMod val="60000"/>
                <a:lumOff val="40000"/>
              </a:schemeClr>
            </a:solidFill>
          </a:ln>
        </p:spPr>
        <p:txBody>
          <a:bodyPr anchor="ctr"/>
          <a:lstStyle/>
          <a:p>
            <a:pPr lvl="3" algn="ctr" fontAlgn="auto">
              <a:spcBef>
                <a:spcPts val="0"/>
              </a:spcBef>
              <a:spcAft>
                <a:spcPts val="0"/>
              </a:spcAft>
              <a:defRPr/>
            </a:pPr>
            <a:endParaRPr lang="es-MX" sz="4000" b="1" dirty="0">
              <a:solidFill>
                <a:schemeClr val="bg1"/>
              </a:solidFill>
              <a:latin typeface="Arial Rounded MT Bold" pitchFamily="34" charset="0"/>
            </a:endParaRPr>
          </a:p>
          <a:p>
            <a:pPr lvl="3" algn="ctr" fontAlgn="auto">
              <a:spcBef>
                <a:spcPts val="0"/>
              </a:spcBef>
              <a:spcAft>
                <a:spcPts val="0"/>
              </a:spcAft>
              <a:defRPr/>
            </a:pPr>
            <a:r>
              <a:rPr lang="es-MX" sz="4000" b="1" dirty="0">
                <a:solidFill>
                  <a:schemeClr val="bg1"/>
                </a:solidFill>
                <a:latin typeface="Arial Rounded MT Bold" pitchFamily="34" charset="0"/>
              </a:rPr>
              <a:t>Estrategia para atraer Clientes</a:t>
            </a:r>
            <a:endParaRPr lang="es-ES" sz="4000" b="1" dirty="0">
              <a:solidFill>
                <a:schemeClr val="bg1"/>
              </a:solidFill>
              <a:latin typeface="Arial Rounded MT Bold" pitchFamily="34" charset="0"/>
            </a:endParaRPr>
          </a:p>
          <a:p>
            <a:pPr lvl="3" algn="ctr" fontAlgn="auto">
              <a:spcBef>
                <a:spcPts val="0"/>
              </a:spcBef>
              <a:spcAft>
                <a:spcPts val="0"/>
              </a:spcAft>
              <a:defRPr/>
            </a:pPr>
            <a:endParaRPr lang="es-ES" sz="4000" b="1" dirty="0">
              <a:solidFill>
                <a:schemeClr val="bg1"/>
              </a:solidFill>
              <a:latin typeface="Arial Rounded MT Bold" pitchFamily="34" charset="0"/>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5" name="Rectángulo 4">
            <a:extLst>
              <a:ext uri="{FF2B5EF4-FFF2-40B4-BE49-F238E27FC236}">
                <a16:creationId xmlns:a16="http://schemas.microsoft.com/office/drawing/2014/main" xmlns="" id="{F7D4A517-D443-45FD-99B1-7EF97C2AE3E1}"/>
              </a:ext>
            </a:extLst>
          </p:cNvPr>
          <p:cNvSpPr/>
          <p:nvPr/>
        </p:nvSpPr>
        <p:spPr>
          <a:xfrm>
            <a:off x="188305" y="1226638"/>
            <a:ext cx="8714109" cy="5632311"/>
          </a:xfrm>
          <a:prstGeom prst="rect">
            <a:avLst/>
          </a:prstGeom>
          <a:noFill/>
        </p:spPr>
        <p:txBody>
          <a:bodyPr wrap="square" lIns="91440" tIns="45720" rIns="91440" bIns="45720">
            <a:spAutoFit/>
          </a:bodyPr>
          <a:lstStyle/>
          <a:p>
            <a:pPr lvl="0" defTabSz="457200" fontAlgn="auto">
              <a:spcBef>
                <a:spcPts val="0"/>
              </a:spcBef>
              <a:spcAft>
                <a:spcPts val="0"/>
              </a:spcAft>
              <a:defRPr/>
            </a:pPr>
            <a:r>
              <a:rPr lang="es-MX" sz="3600" b="1" dirty="0">
                <a:ln w="0"/>
                <a:solidFill>
                  <a:prstClr val="black"/>
                </a:solidFill>
                <a:latin typeface="Arial Rounded MT Bold" panose="020F0704030504030204" pitchFamily="34" charset="0"/>
              </a:rPr>
              <a:t>Descuento por recomendación de terceros</a:t>
            </a:r>
          </a:p>
          <a:p>
            <a:pPr lvl="0" defTabSz="457200" fontAlgn="auto">
              <a:spcBef>
                <a:spcPts val="0"/>
              </a:spcBef>
              <a:spcAft>
                <a:spcPts val="0"/>
              </a:spcAft>
              <a:defRPr/>
            </a:pPr>
            <a:r>
              <a:rPr lang="es-MX" sz="3600" dirty="0">
                <a:ln w="0"/>
                <a:solidFill>
                  <a:prstClr val="black"/>
                </a:solidFill>
                <a:latin typeface="Arial Rounded MT Bold" panose="020F0704030504030204" pitchFamily="34" charset="0"/>
              </a:rPr>
              <a:t>Se otorgara un descuento a los clientes que recomienden nuestro hotel a nuevos clientes. La próxima vez que el cliente solicite hospedaje en el hotel se le realizará el descuento. El descuento también aplicara al cliente nuevo. Ampliar el número de clientes del hotel a través de nuestros clientes</a:t>
            </a:r>
          </a:p>
        </p:txBody>
      </p:sp>
    </p:spTree>
    <p:extLst>
      <p:ext uri="{BB962C8B-B14F-4D97-AF65-F5344CB8AC3E}">
        <p14:creationId xmlns:p14="http://schemas.microsoft.com/office/powerpoint/2010/main" val="6192643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13 CuadroTexto">
            <a:extLst>
              <a:ext uri="{FF2B5EF4-FFF2-40B4-BE49-F238E27FC236}">
                <a16:creationId xmlns:a16="http://schemas.microsoft.com/office/drawing/2014/main" xmlns="" id="{CA44492F-7C25-4102-AE96-CAD111E27C29}"/>
              </a:ext>
            </a:extLst>
          </p:cNvPr>
          <p:cNvSpPr txBox="1"/>
          <p:nvPr/>
        </p:nvSpPr>
        <p:spPr>
          <a:xfrm>
            <a:off x="10272" y="2132856"/>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Fin  de la Presentación</a:t>
            </a:r>
            <a:endParaRPr lang="es-ES" sz="2800" b="1" dirty="0">
              <a:solidFill>
                <a:schemeClr val="bg1"/>
              </a:solidFill>
              <a:latin typeface="Arial Rounded MT Bold" pitchFamily="34" charset="0"/>
              <a:cs typeface="+mn-cs"/>
            </a:endParaRPr>
          </a:p>
        </p:txBody>
      </p:sp>
      <p:sp>
        <p:nvSpPr>
          <p:cNvPr id="5" name="13 CuadroTexto">
            <a:extLst>
              <a:ext uri="{FF2B5EF4-FFF2-40B4-BE49-F238E27FC236}">
                <a16:creationId xmlns:a16="http://schemas.microsoft.com/office/drawing/2014/main" xmlns="" id="{A675B13F-305B-4ADD-AF4F-F8CFEA1B8DEF}"/>
              </a:ext>
            </a:extLst>
          </p:cNvPr>
          <p:cNvSpPr txBox="1"/>
          <p:nvPr/>
        </p:nvSpPr>
        <p:spPr>
          <a:xfrm>
            <a:off x="10272" y="3717032"/>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Gracias por su Atención</a:t>
            </a:r>
            <a:endParaRPr lang="es-ES" sz="2800" b="1" dirty="0">
              <a:solidFill>
                <a:schemeClr val="bg1"/>
              </a:solidFill>
              <a:latin typeface="Arial Rounded MT Bold" pitchFamily="34" charset="0"/>
              <a:cs typeface="+mn-cs"/>
            </a:endParaRPr>
          </a:p>
        </p:txBody>
      </p:sp>
    </p:spTree>
    <p:extLst>
      <p:ext uri="{BB962C8B-B14F-4D97-AF65-F5344CB8AC3E}">
        <p14:creationId xmlns:p14="http://schemas.microsoft.com/office/powerpoint/2010/main" val="2298188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Visión</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3.</a:t>
            </a:r>
          </a:p>
        </p:txBody>
      </p:sp>
      <p:sp>
        <p:nvSpPr>
          <p:cNvPr id="5" name="Rectángulo 4">
            <a:extLst>
              <a:ext uri="{FF2B5EF4-FFF2-40B4-BE49-F238E27FC236}">
                <a16:creationId xmlns:a16="http://schemas.microsoft.com/office/drawing/2014/main" xmlns="" id="{F105E1A0-0736-4C1E-A26C-CF226D84739C}"/>
              </a:ext>
            </a:extLst>
          </p:cNvPr>
          <p:cNvSpPr/>
          <p:nvPr/>
        </p:nvSpPr>
        <p:spPr>
          <a:xfrm>
            <a:off x="539552" y="1488951"/>
            <a:ext cx="8064896" cy="4401205"/>
          </a:xfrm>
          <a:prstGeom prst="rect">
            <a:avLst/>
          </a:prstGeom>
          <a:noFill/>
        </p:spPr>
        <p:txBody>
          <a:bodyPr wrap="square" lIns="91440" tIns="45720" rIns="91440" bIns="45720">
            <a:spAutoFit/>
          </a:bodyPr>
          <a:lstStyle/>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Ser reconocido como el Hotel líder, siendo la mejor opción para las expectativas de las personas que nos visiten.  Aportando estabilidad laboral y manteniendo altos estándares de calidad en la prestación del servicio.</a:t>
            </a:r>
            <a:endParaRPr kumimoji="0" lang="es-ES" sz="4000" b="0" i="1"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Arial Rounded MT Bold" panose="020F0704030504030204" pitchFamily="34" charset="0"/>
              <a:ea typeface="+mn-ea"/>
              <a:cs typeface="Arial" pitchFamily="34" charset="0"/>
            </a:endParaRPr>
          </a:p>
        </p:txBody>
      </p:sp>
    </p:spTree>
    <p:extLst>
      <p:ext uri="{BB962C8B-B14F-4D97-AF65-F5344CB8AC3E}">
        <p14:creationId xmlns:p14="http://schemas.microsoft.com/office/powerpoint/2010/main" val="12778135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13 CuadroTexto">
            <a:extLst>
              <a:ext uri="{FF2B5EF4-FFF2-40B4-BE49-F238E27FC236}">
                <a16:creationId xmlns:a16="http://schemas.microsoft.com/office/drawing/2014/main" xmlns="" id="{CA44492F-7C25-4102-AE96-CAD111E27C29}"/>
              </a:ext>
            </a:extLst>
          </p:cNvPr>
          <p:cNvSpPr txBox="1"/>
          <p:nvPr/>
        </p:nvSpPr>
        <p:spPr>
          <a:xfrm>
            <a:off x="10272" y="2132856"/>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Fin  de la Presentación</a:t>
            </a:r>
            <a:endParaRPr lang="es-ES" sz="2800" b="1" dirty="0">
              <a:solidFill>
                <a:schemeClr val="bg1"/>
              </a:solidFill>
              <a:latin typeface="Arial Rounded MT Bold" pitchFamily="34" charset="0"/>
              <a:cs typeface="+mn-cs"/>
            </a:endParaRPr>
          </a:p>
        </p:txBody>
      </p:sp>
      <p:sp>
        <p:nvSpPr>
          <p:cNvPr id="5" name="13 CuadroTexto">
            <a:extLst>
              <a:ext uri="{FF2B5EF4-FFF2-40B4-BE49-F238E27FC236}">
                <a16:creationId xmlns:a16="http://schemas.microsoft.com/office/drawing/2014/main" xmlns="" id="{A675B13F-305B-4ADD-AF4F-F8CFEA1B8DEF}"/>
              </a:ext>
            </a:extLst>
          </p:cNvPr>
          <p:cNvSpPr txBox="1"/>
          <p:nvPr/>
        </p:nvSpPr>
        <p:spPr>
          <a:xfrm>
            <a:off x="10272" y="3717032"/>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Gracias por su Atención</a:t>
            </a:r>
            <a:endParaRPr lang="es-ES" sz="2800" b="1" dirty="0">
              <a:solidFill>
                <a:schemeClr val="bg1"/>
              </a:solidFill>
              <a:latin typeface="Arial Rounded MT Bold" pitchFamily="34" charset="0"/>
              <a:cs typeface="+mn-cs"/>
            </a:endParaRPr>
          </a:p>
        </p:txBody>
      </p:sp>
    </p:spTree>
    <p:extLst>
      <p:ext uri="{BB962C8B-B14F-4D97-AF65-F5344CB8AC3E}">
        <p14:creationId xmlns:p14="http://schemas.microsoft.com/office/powerpoint/2010/main" val="13416411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Conclusiones</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2.</a:t>
            </a:r>
          </a:p>
        </p:txBody>
      </p:sp>
      <p:sp>
        <p:nvSpPr>
          <p:cNvPr id="8" name="Rectangle 2"/>
          <p:cNvSpPr txBox="1">
            <a:spLocks noChangeArrowheads="1"/>
          </p:cNvSpPr>
          <p:nvPr/>
        </p:nvSpPr>
        <p:spPr bwMode="auto">
          <a:xfrm>
            <a:off x="323528" y="1124744"/>
            <a:ext cx="612068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Pct val="120000"/>
              <a:buFont typeface="Wingdings" pitchFamily="2" charset="2"/>
              <a:buChar char="§"/>
              <a:tabLst/>
              <a:defRPr/>
            </a:pPr>
            <a:endParaRPr kumimoji="0" lang="es-BO" sz="2800" b="1" i="0" u="none" strike="noStrike" kern="1200" cap="none" spc="0" normalizeH="0" baseline="0" dirty="0">
              <a:ln>
                <a:noFill/>
              </a:ln>
              <a:solidFill>
                <a:srgbClr val="FF3333"/>
              </a:solidFill>
              <a:effectLst/>
              <a:uLnTx/>
              <a:uFillTx/>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6851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Bibliografía</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3.</a:t>
            </a:r>
          </a:p>
        </p:txBody>
      </p:sp>
      <p:sp>
        <p:nvSpPr>
          <p:cNvPr id="8" name="Rectangle 2"/>
          <p:cNvSpPr txBox="1">
            <a:spLocks noChangeArrowheads="1"/>
          </p:cNvSpPr>
          <p:nvPr/>
        </p:nvSpPr>
        <p:spPr bwMode="auto">
          <a:xfrm>
            <a:off x="323528" y="1124744"/>
            <a:ext cx="612068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Pct val="120000"/>
              <a:buFont typeface="Wingdings" pitchFamily="2" charset="2"/>
              <a:buChar char="§"/>
              <a:tabLst/>
              <a:defRPr/>
            </a:pPr>
            <a:endParaRPr kumimoji="0" lang="es-BO" sz="2800" b="1" i="0" u="none" strike="noStrike" kern="1200" cap="none" spc="0" normalizeH="0" baseline="0" dirty="0">
              <a:ln>
                <a:noFill/>
              </a:ln>
              <a:solidFill>
                <a:srgbClr val="FF3333"/>
              </a:solidFill>
              <a:effectLst/>
              <a:uLnTx/>
              <a:uFillTx/>
              <a:latin typeface="Verdana" pitchFamily="34" charset="0"/>
              <a:ea typeface="Verdana" pitchFamily="34" charset="0"/>
              <a:cs typeface="Verdana"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Bibliografía</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3.</a:t>
            </a:r>
          </a:p>
        </p:txBody>
      </p:sp>
      <p:sp>
        <p:nvSpPr>
          <p:cNvPr id="8" name="Rectangle 2"/>
          <p:cNvSpPr txBox="1">
            <a:spLocks noChangeArrowheads="1"/>
          </p:cNvSpPr>
          <p:nvPr/>
        </p:nvSpPr>
        <p:spPr bwMode="auto">
          <a:xfrm>
            <a:off x="323528" y="1124744"/>
            <a:ext cx="612068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Pct val="120000"/>
              <a:buFont typeface="Wingdings" pitchFamily="2" charset="2"/>
              <a:buChar char="§"/>
              <a:tabLst/>
              <a:defRPr/>
            </a:pPr>
            <a:endParaRPr kumimoji="0" lang="es-BO" sz="2800" b="1" i="0" u="none" strike="noStrike" kern="1200" cap="none" spc="0" normalizeH="0" baseline="0" dirty="0">
              <a:ln>
                <a:noFill/>
              </a:ln>
              <a:solidFill>
                <a:srgbClr val="FF3333"/>
              </a:solidFill>
              <a:effectLst/>
              <a:uLnTx/>
              <a:uFillTx/>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3939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Principios y Valores</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4.</a:t>
            </a:r>
          </a:p>
        </p:txBody>
      </p:sp>
      <p:sp>
        <p:nvSpPr>
          <p:cNvPr id="5" name="Rectángulo 4">
            <a:extLst>
              <a:ext uri="{FF2B5EF4-FFF2-40B4-BE49-F238E27FC236}">
                <a16:creationId xmlns:a16="http://schemas.microsoft.com/office/drawing/2014/main" xmlns="" id="{F105E1A0-0736-4C1E-A26C-CF226D84739C}"/>
              </a:ext>
            </a:extLst>
          </p:cNvPr>
          <p:cNvSpPr/>
          <p:nvPr/>
        </p:nvSpPr>
        <p:spPr>
          <a:xfrm>
            <a:off x="323528" y="981075"/>
            <a:ext cx="8496944" cy="5632311"/>
          </a:xfrm>
          <a:prstGeom prst="rect">
            <a:avLst/>
          </a:prstGeom>
          <a:noFill/>
        </p:spPr>
        <p:txBody>
          <a:bodyPr wrap="square" lIns="91440" tIns="45720" rIns="91440" bIns="45720">
            <a:spAutoFit/>
          </a:bodyPr>
          <a:lstStyle/>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Solidaridad.</a:t>
            </a:r>
          </a:p>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Hospitalidad.</a:t>
            </a:r>
          </a:p>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Transparencia.</a:t>
            </a:r>
          </a:p>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Respeto por el cliente interno y externo.</a:t>
            </a:r>
          </a:p>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Legalidad: consecuentes con la norma establecidas.</a:t>
            </a:r>
          </a:p>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Servicio: efectividad en la atención al cliente.</a:t>
            </a:r>
          </a:p>
        </p:txBody>
      </p:sp>
    </p:spTree>
    <p:extLst>
      <p:ext uri="{BB962C8B-B14F-4D97-AF65-F5344CB8AC3E}">
        <p14:creationId xmlns:p14="http://schemas.microsoft.com/office/powerpoint/2010/main" val="3775455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15888"/>
            <a:ext cx="9144000" cy="1152871"/>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7 hábitos de la gente altamente </a:t>
            </a:r>
            <a:r>
              <a:rPr lang="es-ES" sz="4000" b="1" cap="small" dirty="0" smtClean="0">
                <a:solidFill>
                  <a:schemeClr val="bg1"/>
                </a:solidFill>
                <a:latin typeface="Arial Rounded MT Bold" pitchFamily="34" charset="0"/>
                <a:cs typeface="+mn-cs"/>
              </a:rPr>
              <a:t>efectiva</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3.</a:t>
            </a:r>
          </a:p>
        </p:txBody>
      </p:sp>
      <p:sp>
        <p:nvSpPr>
          <p:cNvPr id="6" name="Rectángulo 5">
            <a:extLst>
              <a:ext uri="{FF2B5EF4-FFF2-40B4-BE49-F238E27FC236}">
                <a16:creationId xmlns:a16="http://schemas.microsoft.com/office/drawing/2014/main" xmlns="" id="{8F933DDD-479F-46B5-B2D1-3BA8EB38A566}"/>
              </a:ext>
            </a:extLst>
          </p:cNvPr>
          <p:cNvSpPr/>
          <p:nvPr/>
        </p:nvSpPr>
        <p:spPr>
          <a:xfrm>
            <a:off x="251520" y="1340611"/>
            <a:ext cx="8496944" cy="5016758"/>
          </a:xfrm>
          <a:prstGeom prst="rect">
            <a:avLst/>
          </a:prstGeom>
          <a:noFill/>
        </p:spPr>
        <p:txBody>
          <a:bodyPr wrap="square" lIns="91440" tIns="45720" rIns="91440" bIns="45720">
            <a:spAutoFit/>
          </a:bodyPr>
          <a:lstStyle/>
          <a:p>
            <a:pPr lvl="0" algn="just"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Sea proactivo</a:t>
            </a:r>
          </a:p>
          <a:p>
            <a:pPr marL="571500" lvl="0" indent="-571500" algn="just" defTabSz="457200" fontAlgn="auto">
              <a:spcBef>
                <a:spcPts val="0"/>
              </a:spcBef>
              <a:spcAft>
                <a:spcPts val="0"/>
              </a:spcAft>
              <a:buFont typeface="Arial" panose="020B0604020202020204" pitchFamily="34" charset="0"/>
              <a:buChar char="•"/>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Empiece con un fin en mente</a:t>
            </a:r>
          </a:p>
          <a:p>
            <a:pPr marL="571500" lvl="0" indent="-571500" algn="just" defTabSz="457200" fontAlgn="auto">
              <a:spcBef>
                <a:spcPts val="0"/>
              </a:spcBef>
              <a:spcAft>
                <a:spcPts val="0"/>
              </a:spcAft>
              <a:buFont typeface="Arial" panose="020B0604020202020204" pitchFamily="34" charset="0"/>
              <a:buChar char="•"/>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Establezca primero lo primero</a:t>
            </a:r>
          </a:p>
          <a:p>
            <a:pPr marL="571500" lvl="0" indent="-571500" algn="just" defTabSz="457200" fontAlgn="auto">
              <a:spcBef>
                <a:spcPts val="0"/>
              </a:spcBef>
              <a:spcAft>
                <a:spcPts val="0"/>
              </a:spcAft>
              <a:buFont typeface="Arial" panose="020B0604020202020204" pitchFamily="34" charset="0"/>
              <a:buChar char="•"/>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Pensar en ganar/ganar</a:t>
            </a:r>
          </a:p>
          <a:p>
            <a:pPr marL="571500" lvl="0" indent="-571500" algn="just" defTabSz="457200" fontAlgn="auto">
              <a:spcBef>
                <a:spcPts val="0"/>
              </a:spcBef>
              <a:spcAft>
                <a:spcPts val="0"/>
              </a:spcAft>
              <a:buFont typeface="Arial" panose="020B0604020202020204" pitchFamily="34" charset="0"/>
              <a:buChar char="•"/>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Procure primero comprender, y después ser comprendido.</a:t>
            </a:r>
          </a:p>
          <a:p>
            <a:pPr marL="571500" lvl="0" indent="-571500" algn="just" defTabSz="457200" fontAlgn="auto">
              <a:spcBef>
                <a:spcPts val="0"/>
              </a:spcBef>
              <a:spcAft>
                <a:spcPts val="0"/>
              </a:spcAft>
              <a:buFont typeface="Arial" panose="020B0604020202020204" pitchFamily="34" charset="0"/>
              <a:buChar char="•"/>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La sinergia</a:t>
            </a:r>
          </a:p>
          <a:p>
            <a:pPr marL="571500" lvl="0" indent="-571500" algn="just" defTabSz="457200" fontAlgn="auto">
              <a:spcBef>
                <a:spcPts val="0"/>
              </a:spcBef>
              <a:spcAft>
                <a:spcPts val="0"/>
              </a:spcAft>
              <a:buFont typeface="Arial" panose="020B0604020202020204" pitchFamily="34" charset="0"/>
              <a:buChar char="•"/>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Afile la sierra</a:t>
            </a:r>
          </a:p>
        </p:txBody>
      </p:sp>
    </p:spTree>
    <p:extLst>
      <p:ext uri="{BB962C8B-B14F-4D97-AF65-F5344CB8AC3E}">
        <p14:creationId xmlns:p14="http://schemas.microsoft.com/office/powerpoint/2010/main" val="2635897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ERP</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6" name="Rectángulo 5">
            <a:extLst>
              <a:ext uri="{FF2B5EF4-FFF2-40B4-BE49-F238E27FC236}">
                <a16:creationId xmlns:a16="http://schemas.microsoft.com/office/drawing/2014/main" xmlns="" id="{9F39E8A5-506C-4F99-9A07-476091988A0E}"/>
              </a:ext>
            </a:extLst>
          </p:cNvPr>
          <p:cNvSpPr/>
          <p:nvPr/>
        </p:nvSpPr>
        <p:spPr>
          <a:xfrm>
            <a:off x="323527" y="981075"/>
            <a:ext cx="8714109" cy="5755422"/>
          </a:xfrm>
          <a:prstGeom prst="rect">
            <a:avLst/>
          </a:prstGeom>
          <a:noFill/>
        </p:spPr>
        <p:txBody>
          <a:bodyPr wrap="square" lIns="91440" tIns="45720" rIns="91440" bIns="45720">
            <a:spAutoFit/>
          </a:bodyPr>
          <a:lstStyle/>
          <a:p>
            <a:pPr lvl="0" algn="ctr"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Enterprise </a:t>
            </a:r>
            <a:r>
              <a:rPr lang="es-MX" sz="4000" i="1" dirty="0" err="1">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Resource</a:t>
            </a: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a:t>
            </a:r>
            <a:r>
              <a:rPr lang="es-MX" sz="4000" i="1" dirty="0" err="1">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Planning</a:t>
            </a:r>
            <a:endPar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algn="ctr" defTabSz="457200" fontAlgn="auto">
              <a:spcBef>
                <a:spcPts val="0"/>
              </a:spcBef>
              <a:spcAft>
                <a:spcPts val="0"/>
              </a:spcAft>
              <a:defRPr/>
            </a:pP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a:t>
            </a:r>
            <a:r>
              <a:rPr lang="es-MX" sz="32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Planificación de los Recursos de la Empresa</a:t>
            </a:r>
            <a:r>
              <a:rPr lang="es-MX" sz="40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a:t>
            </a:r>
          </a:p>
          <a:p>
            <a:pPr lvl="0" defTabSz="457200" fontAlgn="auto">
              <a:spcBef>
                <a:spcPts val="0"/>
              </a:spcBef>
              <a:spcAft>
                <a:spcPts val="0"/>
              </a:spcAft>
              <a:defRPr/>
            </a:pPr>
            <a:endPar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endParaRPr>
          </a:p>
          <a:p>
            <a:pPr lvl="0"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Un sistema ERP es una herramienta informática aplicada a la gestión empresarial y dirigida a integrar todos los flujos de información generados por los diversos procesos que constituyen la empresa para aumentar la rapidez y fiabilidad de los datos manejados.</a:t>
            </a:r>
          </a:p>
        </p:txBody>
      </p:sp>
    </p:spTree>
    <p:extLst>
      <p:ext uri="{BB962C8B-B14F-4D97-AF65-F5344CB8AC3E}">
        <p14:creationId xmlns:p14="http://schemas.microsoft.com/office/powerpoint/2010/main" val="136598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4000" b="1" cap="small" dirty="0">
                <a:solidFill>
                  <a:schemeClr val="bg1"/>
                </a:solidFill>
                <a:latin typeface="Arial Rounded MT Bold" pitchFamily="34" charset="0"/>
                <a:cs typeface="+mn-cs"/>
              </a:rPr>
              <a:t>Ventajas de ERP</a:t>
            </a:r>
            <a:endParaRPr lang="es-ES" sz="28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6" name="Rectángulo 5">
            <a:extLst>
              <a:ext uri="{FF2B5EF4-FFF2-40B4-BE49-F238E27FC236}">
                <a16:creationId xmlns:a16="http://schemas.microsoft.com/office/drawing/2014/main" xmlns="" id="{9F39E8A5-506C-4F99-9A07-476091988A0E}"/>
              </a:ext>
            </a:extLst>
          </p:cNvPr>
          <p:cNvSpPr/>
          <p:nvPr/>
        </p:nvSpPr>
        <p:spPr>
          <a:xfrm>
            <a:off x="323528" y="1149972"/>
            <a:ext cx="8714109" cy="5632311"/>
          </a:xfrm>
          <a:prstGeom prst="rect">
            <a:avLst/>
          </a:prstGeom>
          <a:noFill/>
        </p:spPr>
        <p:txBody>
          <a:bodyPr wrap="square" lIns="91440" tIns="45720" rIns="91440" bIns="45720">
            <a:spAutoFit/>
          </a:bodyPr>
          <a:lstStyle/>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Integrar datos que de otra forma se hallan dispersos.</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Unificar programas informáticos (reducir tareas de manejo y recopilación de datos)</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Aumentar la disponibilidad y actualización de la información.</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Mejora los tiempos de respuesta a los clientes. </a:t>
            </a:r>
          </a:p>
          <a:p>
            <a:pPr lvl="0" defTabSz="457200" fontAlgn="auto">
              <a:spcBef>
                <a:spcPts val="0"/>
              </a:spcBef>
              <a:spcAft>
                <a:spcPts val="0"/>
              </a:spcAft>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 </a:t>
            </a:r>
          </a:p>
        </p:txBody>
      </p:sp>
    </p:spTree>
    <p:extLst>
      <p:ext uri="{BB962C8B-B14F-4D97-AF65-F5344CB8AC3E}">
        <p14:creationId xmlns:p14="http://schemas.microsoft.com/office/powerpoint/2010/main" val="202274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0" y="188913"/>
            <a:ext cx="9144000" cy="792162"/>
          </a:xfrm>
          <a:prstGeom prst="rect">
            <a:avLst/>
          </a:prstGeom>
          <a:solidFill>
            <a:schemeClr val="tx2">
              <a:lumMod val="75000"/>
            </a:schemeClr>
          </a:solidFill>
          <a:ln w="22225">
            <a:solidFill>
              <a:schemeClr val="tx2">
                <a:lumMod val="60000"/>
                <a:lumOff val="40000"/>
              </a:schemeClr>
            </a:solidFill>
          </a:ln>
        </p:spPr>
        <p:txBody>
          <a:bodyPr anchor="ctr"/>
          <a:lstStyle/>
          <a:p>
            <a:pPr lvl="3" fontAlgn="auto">
              <a:spcBef>
                <a:spcPts val="0"/>
              </a:spcBef>
              <a:spcAft>
                <a:spcPts val="0"/>
              </a:spcAft>
              <a:defRPr/>
            </a:pPr>
            <a:r>
              <a:rPr lang="es-ES" sz="3200" b="1" cap="small" dirty="0">
                <a:solidFill>
                  <a:schemeClr val="bg1"/>
                </a:solidFill>
                <a:latin typeface="Arial Rounded MT Bold" pitchFamily="34" charset="0"/>
                <a:cs typeface="+mn-cs"/>
              </a:rPr>
              <a:t>Principales paquetes de software ERP</a:t>
            </a:r>
            <a:endParaRPr lang="es-ES" sz="3200" b="1" dirty="0">
              <a:solidFill>
                <a:schemeClr val="bg1"/>
              </a:solidFill>
              <a:latin typeface="Arial Rounded MT Bold" pitchFamily="34" charset="0"/>
              <a:cs typeface="+mn-cs"/>
            </a:endParaRPr>
          </a:p>
        </p:txBody>
      </p:sp>
      <p:sp>
        <p:nvSpPr>
          <p:cNvPr id="15" name="8 CuadroTexto"/>
          <p:cNvSpPr txBox="1">
            <a:spLocks noChangeArrowheads="1"/>
          </p:cNvSpPr>
          <p:nvPr/>
        </p:nvSpPr>
        <p:spPr bwMode="auto">
          <a:xfrm>
            <a:off x="106363" y="115888"/>
            <a:ext cx="936625" cy="936625"/>
          </a:xfrm>
          <a:prstGeom prst="rect">
            <a:avLst/>
          </a:prstGeom>
          <a:solidFill>
            <a:srgbClr val="FF3333"/>
          </a:solidFill>
          <a:ln w="12700">
            <a:solidFill>
              <a:schemeClr val="tx2"/>
            </a:solidFill>
            <a:miter lim="800000"/>
            <a:headEnd/>
            <a:tailEnd/>
          </a:ln>
        </p:spPr>
        <p:txBody>
          <a:bodyPr wrap="none" anchor="ctr"/>
          <a:lstStyle/>
          <a:p>
            <a:pPr algn="ctr"/>
            <a:r>
              <a:rPr lang="es-ES" sz="5400" dirty="0">
                <a:solidFill>
                  <a:schemeClr val="bg1"/>
                </a:solidFill>
                <a:latin typeface="Berlin Sans FB" pitchFamily="34" charset="0"/>
                <a:cs typeface="Aharoni" pitchFamily="2" charset="-79"/>
              </a:rPr>
              <a:t>5.</a:t>
            </a:r>
          </a:p>
        </p:txBody>
      </p:sp>
      <p:sp>
        <p:nvSpPr>
          <p:cNvPr id="6" name="Rectángulo 5">
            <a:extLst>
              <a:ext uri="{FF2B5EF4-FFF2-40B4-BE49-F238E27FC236}">
                <a16:creationId xmlns:a16="http://schemas.microsoft.com/office/drawing/2014/main" xmlns="" id="{9F39E8A5-506C-4F99-9A07-476091988A0E}"/>
              </a:ext>
            </a:extLst>
          </p:cNvPr>
          <p:cNvSpPr/>
          <p:nvPr/>
        </p:nvSpPr>
        <p:spPr>
          <a:xfrm>
            <a:off x="441723" y="1443841"/>
            <a:ext cx="8714109" cy="3970318"/>
          </a:xfrm>
          <a:prstGeom prst="rect">
            <a:avLst/>
          </a:prstGeom>
          <a:noFill/>
        </p:spPr>
        <p:txBody>
          <a:bodyPr wrap="square" lIns="91440" tIns="45720" rIns="91440" bIns="45720">
            <a:spAutoFit/>
          </a:bodyPr>
          <a:lstStyle/>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Contabilidad y finanzas</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Clientes y Proveedores</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Gestión de Almacén</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Gestión de la producción</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Planificación de la producción</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Gestión de Costes</a:t>
            </a:r>
          </a:p>
          <a:p>
            <a:pPr marL="571500" lvl="0" indent="-571500" defTabSz="457200" fontAlgn="auto">
              <a:spcBef>
                <a:spcPts val="0"/>
              </a:spcBef>
              <a:spcAft>
                <a:spcPts val="0"/>
              </a:spcAft>
              <a:buFont typeface="Arial" panose="020B0604020202020204" pitchFamily="34" charset="0"/>
              <a:buChar char="•"/>
              <a:defRPr/>
            </a:pPr>
            <a:r>
              <a:rPr lang="es-MX" sz="3600" i="1" dirty="0">
                <a:ln w="0"/>
                <a:solidFill>
                  <a:prstClr val="black"/>
                </a:solidFill>
                <a:effectLst>
                  <a:outerShdw blurRad="38100" dist="19050" dir="2700000" algn="tl" rotWithShape="0">
                    <a:prstClr val="black">
                      <a:alpha val="40000"/>
                    </a:prstClr>
                  </a:outerShdw>
                </a:effectLst>
                <a:latin typeface="Arial Rounded MT Bold" panose="020F0704030504030204" pitchFamily="34" charset="0"/>
              </a:rPr>
              <a:t>Gestión de proyectos </a:t>
            </a:r>
          </a:p>
        </p:txBody>
      </p:sp>
    </p:spTree>
    <p:extLst>
      <p:ext uri="{BB962C8B-B14F-4D97-AF65-F5344CB8AC3E}">
        <p14:creationId xmlns:p14="http://schemas.microsoft.com/office/powerpoint/2010/main" val="1646987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12221</TotalTime>
  <Words>1424</Words>
  <Application>Microsoft Office PowerPoint</Application>
  <PresentationFormat>Presentación en pantalla (4:3)</PresentationFormat>
  <Paragraphs>199</Paragraphs>
  <Slides>43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43</vt:i4>
      </vt:variant>
    </vt:vector>
  </HeadingPairs>
  <TitlesOfParts>
    <vt:vector size="51" baseType="lpstr">
      <vt:lpstr>Aharoni</vt:lpstr>
      <vt:lpstr>Arial</vt:lpstr>
      <vt:lpstr>Arial Rounded MT Bold</vt:lpstr>
      <vt:lpstr>Berlin Sans FB</vt:lpstr>
      <vt:lpstr>Calibri</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Mauricio Caballero Rúa</dc:creator>
  <cp:lastModifiedBy>Jose Antonio Arce Fuertes</cp:lastModifiedBy>
  <cp:revision>850</cp:revision>
  <dcterms:created xsi:type="dcterms:W3CDTF">2011-01-24T23:22:47Z</dcterms:created>
  <dcterms:modified xsi:type="dcterms:W3CDTF">2018-09-04T00:27:01Z</dcterms:modified>
</cp:coreProperties>
</file>