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  <p:sldMasterId id="2147483659" r:id="rId2"/>
  </p:sldMasterIdLst>
  <p:notesMasterIdLst>
    <p:notesMasterId r:id="rId15"/>
  </p:notesMasterIdLst>
  <p:sldIdLst>
    <p:sldId id="256" r:id="rId3"/>
    <p:sldId id="279" r:id="rId4"/>
    <p:sldId id="257" r:id="rId5"/>
    <p:sldId id="259" r:id="rId6"/>
    <p:sldId id="283" r:id="rId7"/>
    <p:sldId id="287" r:id="rId8"/>
    <p:sldId id="288" r:id="rId9"/>
    <p:sldId id="273" r:id="rId10"/>
    <p:sldId id="284" r:id="rId11"/>
    <p:sldId id="289" r:id="rId12"/>
    <p:sldId id="290" r:id="rId13"/>
    <p:sldId id="272" r:id="rId1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F00C79-24A9-4542-A0DD-8DC999AC59D3}">
  <a:tblStyle styleId="{4DF00C79-24A9-4542-A0DD-8DC999AC59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73469"/>
  </p:normalViewPr>
  <p:slideViewPr>
    <p:cSldViewPr snapToGrid="0">
      <p:cViewPr varScale="1">
        <p:scale>
          <a:sx n="88" d="100"/>
          <a:sy n="88" d="100"/>
        </p:scale>
        <p:origin x="17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997b804e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997b804e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Machine learning models can predict happiness with high accuracy using publicly available socio-economic indicators.</a:t>
            </a:r>
          </a:p>
          <a:p>
            <a:r>
              <a:rPr lang="en-US" dirty="0"/>
              <a:t>The results support the idea that digital inclusion, health, and social support are critical to well-being.</a:t>
            </a:r>
          </a:p>
          <a:p>
            <a:r>
              <a:rPr lang="en-US" dirty="0"/>
              <a:t>These models can help guide policy design, especially in areas where governments want to improve population happiness.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3836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997b804e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997b804e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Extend the dataset to include </a:t>
            </a:r>
            <a:r>
              <a:rPr lang="en-US" b="1" dirty="0"/>
              <a:t>regional or city-level data</a:t>
            </a:r>
            <a:r>
              <a:rPr lang="en-US" dirty="0"/>
              <a:t> for more granular analysis.</a:t>
            </a:r>
          </a:p>
          <a:p>
            <a:r>
              <a:rPr lang="en-US" dirty="0"/>
              <a:t>Introduce </a:t>
            </a:r>
            <a:r>
              <a:rPr lang="en-US" b="1" dirty="0"/>
              <a:t>time-series models</a:t>
            </a:r>
            <a:r>
              <a:rPr lang="en-US" dirty="0"/>
              <a:t> to capture changes and trends over time.</a:t>
            </a:r>
          </a:p>
          <a:p>
            <a:r>
              <a:rPr lang="en-US" dirty="0"/>
              <a:t>Improve the </a:t>
            </a:r>
            <a:r>
              <a:rPr lang="en-US" b="1" dirty="0"/>
              <a:t>interpretability</a:t>
            </a:r>
            <a:r>
              <a:rPr lang="en-US" dirty="0"/>
              <a:t> of deep learning models to gain more actionable insights.</a:t>
            </a:r>
          </a:p>
          <a:p>
            <a:r>
              <a:rPr lang="en-US"/>
              <a:t>Explore publishing the findings in academic or policy-focused venues.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9890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0e8ccbb684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0e8ccbb684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Our project investigates how machine learning and deep learning can be applied to predict happiness scores.</a:t>
            </a:r>
          </a:p>
          <a:p>
            <a:r>
              <a:rPr lang="en-US" dirty="0"/>
              <a:t>We’re using the World Happiness Report dataset, which captures self-reported well-being across nations.</a:t>
            </a:r>
          </a:p>
          <a:p>
            <a:r>
              <a:rPr lang="en-US" dirty="0"/>
              <a:t>The focus is on identifying which socio-political and cultural factors most influence happiness, and which models best predict it.</a:t>
            </a:r>
          </a:p>
          <a:p>
            <a:r>
              <a:rPr lang="en-US" dirty="0"/>
              <a:t>We selected the dataset based on its size, diversity, credibility, and coverage over time and geography.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4317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The dataset spans 13 years (2012–2024) and includes data from 169 countries.</a:t>
            </a:r>
          </a:p>
          <a:p>
            <a:r>
              <a:rPr lang="en-US" dirty="0"/>
              <a:t>It contains 1,651 entries and 13 features including economic, health, and governance indicators.</a:t>
            </a:r>
          </a:p>
          <a:p>
            <a:r>
              <a:rPr lang="en-US" dirty="0"/>
              <a:t>Our target variable is the </a:t>
            </a:r>
            <a:r>
              <a:rPr lang="en-US" b="1" dirty="0"/>
              <a:t>Ladder Score</a:t>
            </a:r>
            <a:r>
              <a:rPr lang="en-US" dirty="0"/>
              <a:t>, which represents perceived well-being on a 0–10 scale.</a:t>
            </a:r>
          </a:p>
          <a:p>
            <a:r>
              <a:rPr lang="en-US" dirty="0"/>
              <a:t>This rich dataset enables both temporal and regional analysis of global happiness trends.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997b804e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997b804e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Our goal is to use predictive modeling to estimate national happiness scores from other measurable indicators.</a:t>
            </a:r>
          </a:p>
          <a:p>
            <a:r>
              <a:rPr lang="en-US" dirty="0"/>
              <a:t>This matters because happiness metrics are being increasingly used to shape public policy.</a:t>
            </a:r>
          </a:p>
          <a:p>
            <a:r>
              <a:rPr lang="en-US" dirty="0"/>
              <a:t>Machine learning offers a way to model complex, nonlinear relationships between these variables, improving insight over traditional models.</a:t>
            </a:r>
          </a:p>
          <a:p>
            <a:r>
              <a:rPr lang="en-US" dirty="0"/>
              <a:t>Identifying key predictors can inform smarter investment in social, economic, and digital infrastructure.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997b804e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997b804e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 followed a five-step methodology: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Data Cleaning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Removing or imputing missing values, encoding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categoricals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and scaling numeric data.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EDA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Used correlation heatmaps and distributions to understand patterns and guide feature selection.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Modeling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Trained five regressors—Linear, SVR, Random Forest,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XGBoost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and Deep Learning.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Evaluation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Used MAE, MSE, and R² to compare accuracy.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Synthesis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Compared individual findings across team members and models to ensure consistency and robustness.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4520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997b804e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997b804e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We identified a core set of features consistently correlated with happiness, such as GDP, health, and social support.</a:t>
            </a:r>
          </a:p>
          <a:p>
            <a:r>
              <a:rPr lang="en-US" dirty="0"/>
              <a:t>We also explored broader indicators like internet access, mental health, and political stability.</a:t>
            </a:r>
          </a:p>
          <a:p>
            <a:r>
              <a:rPr lang="en-US" dirty="0"/>
              <a:t>Feature importance was ranked using correlation analysis and </a:t>
            </a:r>
            <a:r>
              <a:rPr lang="en-US" dirty="0" err="1"/>
              <a:t>f_regression</a:t>
            </a:r>
            <a:r>
              <a:rPr lang="en-US" dirty="0"/>
              <a:t>, giving us a solid foundation for model input.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2976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997b804e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997b804e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We evaluated five models across three metrics: MAE, MSE, and R².</a:t>
            </a:r>
          </a:p>
          <a:p>
            <a:r>
              <a:rPr lang="en-US" dirty="0" err="1"/>
              <a:t>XGBoost</a:t>
            </a:r>
            <a:r>
              <a:rPr lang="en-US" dirty="0"/>
              <a:t> had the best overall performance—lowest error and highest R².</a:t>
            </a:r>
          </a:p>
          <a:p>
            <a:r>
              <a:rPr lang="en-US" dirty="0"/>
              <a:t>Random Forest and Deep Learning also performed well, while Linear Regression underperformed due to its simplicity.</a:t>
            </a:r>
          </a:p>
          <a:p>
            <a:r>
              <a:rPr lang="en-US" dirty="0"/>
              <a:t>These results suggest non-linear models capture the complexity of happiness better.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4930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997b804e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997b804e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Strong predictors of happiness include GDP, social support, and life expectancy.</a:t>
            </a:r>
          </a:p>
          <a:p>
            <a:r>
              <a:rPr lang="en-US" dirty="0"/>
              <a:t>Broader features like internet access and work-life balance added predictive power.</a:t>
            </a:r>
          </a:p>
          <a:p>
            <a:r>
              <a:rPr lang="en-US" dirty="0"/>
              <a:t>Tree-based models outperformed linear ones, confirming the need for models that can capture feature interactions.</a:t>
            </a:r>
          </a:p>
          <a:p>
            <a:r>
              <a:rPr lang="en-US" dirty="0"/>
              <a:t>Deep learning shows promise, especially as data availability improves.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8951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8997b804e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8997b804e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The dataset relies on </a:t>
            </a:r>
            <a:r>
              <a:rPr lang="en-US" b="1" dirty="0"/>
              <a:t>self-reported</a:t>
            </a:r>
            <a:r>
              <a:rPr lang="en-US" dirty="0"/>
              <a:t> survey data, which introduces subjectivity.</a:t>
            </a:r>
          </a:p>
          <a:p>
            <a:r>
              <a:rPr lang="en-US" dirty="0"/>
              <a:t>Not all countries have full year coverage, leading to potential bias.</a:t>
            </a:r>
          </a:p>
          <a:p>
            <a:r>
              <a:rPr lang="en-US" dirty="0"/>
              <a:t>Some important factors like income mobility or education quality are missing or proxied.</a:t>
            </a:r>
          </a:p>
          <a:p>
            <a:r>
              <a:rPr lang="en-US" dirty="0"/>
              <a:t>Perception-based features (like corruption or freedom) are subjective and harder to validate.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40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302329" y="4021295"/>
            <a:ext cx="576292" cy="576105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57200" y="14498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400"/>
              <a:buFont typeface="Arial"/>
              <a:buNone/>
              <a:defRPr>
                <a:solidFill>
                  <a:srgbClr val="3B3C3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71600" y="2694275"/>
            <a:ext cx="6400800" cy="122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3B3C3E"/>
              </a:buClr>
              <a:buSzPts val="3200"/>
              <a:buNone/>
              <a:defRPr>
                <a:solidFill>
                  <a:srgbClr val="3B3C3E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3" name="Google Shape;13;p2" descr="UT_logo_RGB.eps"/>
          <p:cNvPicPr preferRelativeResize="0"/>
          <p:nvPr/>
        </p:nvPicPr>
        <p:blipFill rotWithShape="1">
          <a:blip r:embed="rId2">
            <a:alphaModFix/>
          </a:blip>
          <a:srcRect l="-4524" t="-7509" r="-4656" b="-14348"/>
          <a:stretch/>
        </p:blipFill>
        <p:spPr>
          <a:xfrm>
            <a:off x="3520440" y="4005071"/>
            <a:ext cx="2148840" cy="152108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: Minimal Identity">
  <p:cSld name="Title: Minimal Identit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p4" descr="UT_logo_RIGHT_KNOCKOUT.eps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07955" y="6441967"/>
            <a:ext cx="1410369" cy="31471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457200" y="190227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400"/>
              <a:buFont typeface="Arial"/>
              <a:buNone/>
              <a:defRPr>
                <a:solidFill>
                  <a:srgbClr val="3B3C3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371600" y="3146662"/>
            <a:ext cx="6400800" cy="122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3B3C3E"/>
              </a:buClr>
              <a:buSzPts val="3200"/>
              <a:buNone/>
              <a:defRPr>
                <a:solidFill>
                  <a:srgbClr val="3B3C3E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400"/>
              <a:buFont typeface="Arial"/>
              <a:buNone/>
              <a:defRPr>
                <a:solidFill>
                  <a:srgbClr val="3B3C3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3B3C3E"/>
              </a:buClr>
              <a:buSzPts val="3200"/>
              <a:buChar char="•"/>
              <a:defRPr>
                <a:solidFill>
                  <a:srgbClr val="3B3C3E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3B3C3E"/>
              </a:buClr>
              <a:buSzPts val="2800"/>
              <a:buChar char="•"/>
              <a:defRPr>
                <a:solidFill>
                  <a:srgbClr val="3B3C3E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Char char="•"/>
              <a:defRPr>
                <a:solidFill>
                  <a:srgbClr val="3B3C3E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Char char="•"/>
              <a:defRPr>
                <a:solidFill>
                  <a:srgbClr val="3B3C3E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Char char="•"/>
              <a:defRPr>
                <a:solidFill>
                  <a:srgbClr val="3B3C3E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139786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1855063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4750663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0" name="Google Shape;60;p8"/>
          <p:cNvCxnSpPr/>
          <p:nvPr/>
        </p:nvCxnSpPr>
        <p:spPr>
          <a:xfrm>
            <a:off x="457200" y="1418549"/>
            <a:ext cx="8229600" cy="0"/>
          </a:xfrm>
          <a:prstGeom prst="straightConnector1">
            <a:avLst/>
          </a:prstGeom>
          <a:noFill/>
          <a:ln w="41275" cap="flat" cmpd="sng">
            <a:solidFill>
              <a:srgbClr val="FD6D0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3B3C3E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3B3C3E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3B3C3E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3B3C3E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3B3C3E"/>
              </a:buClr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3B3C3E"/>
              </a:buClr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4" name="Google Shape;74;p10"/>
          <p:cNvCxnSpPr/>
          <p:nvPr/>
        </p:nvCxnSpPr>
        <p:spPr>
          <a:xfrm>
            <a:off x="457200" y="1418549"/>
            <a:ext cx="8229600" cy="0"/>
          </a:xfrm>
          <a:prstGeom prst="straightConnector1">
            <a:avLst/>
          </a:prstGeom>
          <a:noFill/>
          <a:ln w="41275" cap="flat" cmpd="sng">
            <a:solidFill>
              <a:srgbClr val="FD6D0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3B3C3E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3B3C3E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3B3C3E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3B3C3E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3B3C3E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3B3C3E"/>
              </a:buClr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3B3C3E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3B3C3E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3B3C3E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3B3C3E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3B3C3E"/>
              </a:buClr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3B3C3E"/>
              </a:buClr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457200" y="1278382"/>
            <a:ext cx="8229600" cy="0"/>
          </a:xfrm>
          <a:prstGeom prst="straightConnector1">
            <a:avLst/>
          </a:prstGeom>
          <a:noFill/>
          <a:ln w="41275" cap="flat" cmpd="sng">
            <a:solidFill>
              <a:srgbClr val="FD6D0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40"/>
              </a:spcBef>
              <a:spcAft>
                <a:spcPts val="0"/>
              </a:spcAft>
              <a:buClr>
                <a:srgbClr val="77797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7797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B3C3E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rgbClr val="77797C"/>
                </a:solidFill>
              </a:defRPr>
            </a:lvl1pPr>
            <a:lvl2pPr lvl="1" algn="r">
              <a:buNone/>
              <a:defRPr sz="1300">
                <a:solidFill>
                  <a:srgbClr val="77797C"/>
                </a:solidFill>
              </a:defRPr>
            </a:lvl2pPr>
            <a:lvl3pPr lvl="2" algn="r">
              <a:buNone/>
              <a:defRPr sz="1300">
                <a:solidFill>
                  <a:srgbClr val="77797C"/>
                </a:solidFill>
              </a:defRPr>
            </a:lvl3pPr>
            <a:lvl4pPr lvl="3" algn="r">
              <a:buNone/>
              <a:defRPr sz="1300">
                <a:solidFill>
                  <a:srgbClr val="77797C"/>
                </a:solidFill>
              </a:defRPr>
            </a:lvl4pPr>
            <a:lvl5pPr lvl="4" algn="r">
              <a:buNone/>
              <a:defRPr sz="1300">
                <a:solidFill>
                  <a:srgbClr val="77797C"/>
                </a:solidFill>
              </a:defRPr>
            </a:lvl5pPr>
            <a:lvl6pPr lvl="5" algn="r">
              <a:buNone/>
              <a:defRPr sz="1300">
                <a:solidFill>
                  <a:srgbClr val="77797C"/>
                </a:solidFill>
              </a:defRPr>
            </a:lvl6pPr>
            <a:lvl7pPr lvl="6" algn="r">
              <a:buNone/>
              <a:defRPr sz="1300">
                <a:solidFill>
                  <a:srgbClr val="77797C"/>
                </a:solidFill>
              </a:defRPr>
            </a:lvl7pPr>
            <a:lvl8pPr lvl="7" algn="r">
              <a:buNone/>
              <a:defRPr sz="1300">
                <a:solidFill>
                  <a:srgbClr val="77797C"/>
                </a:solidFill>
              </a:defRPr>
            </a:lvl8pPr>
            <a:lvl9pPr lvl="8" algn="r">
              <a:buNone/>
              <a:defRPr sz="1300">
                <a:solidFill>
                  <a:srgbClr val="77797C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0" y="6330206"/>
            <a:ext cx="9144000" cy="527794"/>
          </a:xfrm>
          <a:prstGeom prst="rect">
            <a:avLst/>
          </a:prstGeom>
          <a:solidFill>
            <a:srgbClr val="FF82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3B3C3E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B3C3E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B3C3E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B3C3E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B3C3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13106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1767809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4667371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" name="Google Shape;53;p7" descr="UT_logo_RIGHT_KNOCKOUT.ep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21048" y="6441967"/>
            <a:ext cx="1410369" cy="31471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5" r:id="rId2"/>
    <p:sldLayoutId id="2147483656" r:id="rId3"/>
    <p:sldLayoutId id="214748365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0" y="849425"/>
            <a:ext cx="9144000" cy="702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Pct val="168421"/>
            </a:pPr>
            <a:r>
              <a:rPr lang="en-US" sz="2400" kern="1400" spc="-5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Predicting Happiness Score: The Role of Socio-Cultural and Political Factors in Regional Well-being</a:t>
            </a:r>
            <a:br>
              <a:rPr lang="en-US" sz="2800" kern="1400" spc="-5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+mn-lt"/>
              </a:rPr>
              <a:t>COSC522 Final Project Presentation</a:t>
            </a:r>
            <a:endParaRPr lang="en-US" sz="2800" kern="1400" spc="-50" dirty="0"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"/>
          </p:nvPr>
        </p:nvSpPr>
        <p:spPr>
          <a:xfrm flipH="1">
            <a:off x="1371600" y="2245489"/>
            <a:ext cx="6400800" cy="1497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ct val="168421"/>
              <a:buNone/>
            </a:pPr>
            <a:r>
              <a:rPr lang="en-US" sz="2000" dirty="0"/>
              <a:t>Group 5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ct val="168421"/>
              <a:buNone/>
            </a:pPr>
            <a:endParaRPr lang="en-US"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ct val="168421"/>
              <a:buNone/>
            </a:pPr>
            <a:r>
              <a:rPr lang="en-US" sz="2000" dirty="0"/>
              <a:t>Almy, Britton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ct val="168421"/>
              <a:buNone/>
            </a:pPr>
            <a:r>
              <a:rPr lang="en-US" sz="2000" dirty="0"/>
              <a:t>Gupta, Atul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ct val="168421"/>
              <a:buNone/>
            </a:pPr>
            <a:r>
              <a:rPr lang="en-US" sz="2000" dirty="0"/>
              <a:t>Proctor, Mary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ct val="168421"/>
              <a:buNone/>
            </a:pPr>
            <a:r>
              <a:rPr lang="en-US" sz="2000" dirty="0"/>
              <a:t>Rangel, Jarrod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ct val="168421"/>
              <a:buNone/>
            </a:pPr>
            <a:endParaRPr lang="en-US" sz="20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ct val="168421"/>
              <a:buNone/>
            </a:pPr>
            <a:endParaRPr sz="19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ct val="168421"/>
              <a:buNone/>
            </a:pPr>
            <a:r>
              <a:rPr lang="en-US" sz="1900" b="1" dirty="0"/>
              <a:t>Instructor</a:t>
            </a:r>
            <a:r>
              <a:rPr lang="en-US" sz="1900" dirty="0"/>
              <a:t>: </a:t>
            </a:r>
            <a:r>
              <a:rPr lang="en-US" sz="1900" b="0" i="0" u="none" strike="noStrike" dirty="0">
                <a:effectLst/>
                <a:latin typeface="Arial" panose="020B0604020202020204" pitchFamily="34" charset="0"/>
              </a:rPr>
              <a:t>Dr. </a:t>
            </a:r>
            <a:r>
              <a:rPr lang="en-US" sz="1900" dirty="0">
                <a:latin typeface="Arial" panose="020B0604020202020204" pitchFamily="34" charset="0"/>
              </a:rPr>
              <a:t>Joshua Fagan</a:t>
            </a:r>
            <a:endParaRPr sz="1900" dirty="0"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900">
                <a:solidFill>
                  <a:schemeClr val="lt1"/>
                </a:solidFill>
              </a:rPr>
              <a:t>1</a:t>
            </a:fld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4750663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/>
              <a:t>10</a:t>
            </a:fld>
            <a:endParaRPr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3836F-BFA4-2D40-1180-042B08BD45C4}"/>
              </a:ext>
            </a:extLst>
          </p:cNvPr>
          <p:cNvSpPr txBox="1"/>
          <p:nvPr/>
        </p:nvSpPr>
        <p:spPr>
          <a:xfrm>
            <a:off x="457200" y="1451639"/>
            <a:ext cx="8229600" cy="1976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Advanced models can accurately predict happiness using socio-political and economic indicators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Findings support the value of investing in health, support systems, and digital inclusion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Results can guide policy design in areas like well-being, mental health, and social development</a:t>
            </a:r>
          </a:p>
        </p:txBody>
      </p:sp>
      <p:sp>
        <p:nvSpPr>
          <p:cNvPr id="5" name="AutoShape 2" descr="Output image">
            <a:extLst>
              <a:ext uri="{FF2B5EF4-FFF2-40B4-BE49-F238E27FC236}">
                <a16:creationId xmlns:a16="http://schemas.microsoft.com/office/drawing/2014/main" id="{1E777716-41D0-7F89-1592-C10B8A2659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911225"/>
            <a:ext cx="9144000" cy="503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63D0D1-AEE2-92DE-F88D-69051B390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059" y="3428206"/>
            <a:ext cx="5239881" cy="287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0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4750663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/>
              <a:t>11</a:t>
            </a:fld>
            <a:endParaRPr sz="1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EB3763-C372-5F2A-FE31-EE1BFF98D86B}"/>
              </a:ext>
            </a:extLst>
          </p:cNvPr>
          <p:cNvSpPr txBox="1"/>
          <p:nvPr/>
        </p:nvSpPr>
        <p:spPr>
          <a:xfrm>
            <a:off x="457200" y="1770982"/>
            <a:ext cx="8229600" cy="1339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Expand dataset with regional or city-level happiness data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Explore time-series models for forecasting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Improve interpretability of deep learning models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Publish findings in policy or data science outlets</a:t>
            </a:r>
          </a:p>
        </p:txBody>
      </p:sp>
    </p:spTree>
    <p:extLst>
      <p:ext uri="{BB962C8B-B14F-4D97-AF65-F5344CB8AC3E}">
        <p14:creationId xmlns:p14="http://schemas.microsoft.com/office/powerpoint/2010/main" val="130126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>
            <a:spLocks noGrp="1"/>
          </p:cNvSpPr>
          <p:nvPr>
            <p:ph type="sldNum" idx="12"/>
          </p:nvPr>
        </p:nvSpPr>
        <p:spPr>
          <a:xfrm>
            <a:off x="4667371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58" name="Google Shape;258;p29"/>
          <p:cNvSpPr/>
          <p:nvPr/>
        </p:nvSpPr>
        <p:spPr>
          <a:xfrm>
            <a:off x="2619022" y="2754489"/>
            <a:ext cx="3928534" cy="7642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>
                <a:ln w="9525" cap="flat" cmpd="sng">
                  <a:solidFill>
                    <a:srgbClr val="FF8200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8200"/>
                </a:solidFill>
                <a:latin typeface="Arial"/>
              </a:rPr>
              <a:t>Thank You!</a:t>
            </a:r>
            <a:endParaRPr b="0" i="0" dirty="0">
              <a:ln w="9525" cap="flat" cmpd="sng">
                <a:solidFill>
                  <a:srgbClr val="FF8200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rgbClr val="FF82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400"/>
              <a:buFont typeface="Arial"/>
              <a:buNone/>
            </a:pPr>
            <a:r>
              <a:rPr lang="en-US" sz="4400" dirty="0"/>
              <a:t>Introduction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689026" y="1841500"/>
            <a:ext cx="7864665" cy="412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project explores the use of machine learning and deep learning models to predict national happiness scores based on a broad set of socio-economic, cultural, and political indicators. Using data from the World Happiness Report, the study aims to identify which features most strongly influence well-being across countries and assess which predictive models provide the most accurate results.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18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Selection criteria</a:t>
            </a:r>
          </a:p>
          <a:p>
            <a:pPr marL="285750" indent="-2857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SzPct val="150000"/>
              <a:buFont typeface="Wingdings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Publicly available dataset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SzPct val="150000"/>
              <a:buFont typeface="Wingdings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Large enough dataset to use a smaller sampling</a:t>
            </a:r>
          </a:p>
          <a:p>
            <a:pPr marL="285750" indent="-2857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SzPct val="150000"/>
              <a:buFont typeface="Wingdings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Temporal and Geographical Coverage</a:t>
            </a:r>
          </a:p>
          <a:p>
            <a:pPr marL="285750" indent="-2857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SzPct val="150000"/>
              <a:buFont typeface="Wingdings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Diversity</a:t>
            </a:r>
          </a:p>
          <a:p>
            <a:pPr marL="285750" indent="-2857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SzPct val="150000"/>
              <a:buFont typeface="Wingdings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Source Credibility</a:t>
            </a:r>
          </a:p>
          <a:p>
            <a:pPr marL="285750" indent="-2857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SzPct val="150000"/>
              <a:buFont typeface="Wingdings" pitchFamily="2" charset="2"/>
              <a:buChar char="v"/>
            </a:pPr>
            <a:endParaRPr lang="en-U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FFC000"/>
              </a:buClr>
              <a:buSzPct val="150000"/>
              <a:buFont typeface="Wingdings" pitchFamily="2" charset="2"/>
              <a:buChar char="v"/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4750663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/>
              <a:t>2</a:t>
            </a:fld>
            <a:endParaRPr sz="1600"/>
          </a:p>
        </p:txBody>
      </p:sp>
    </p:spTree>
    <p:extLst>
      <p:ext uri="{BB962C8B-B14F-4D97-AF65-F5344CB8AC3E}">
        <p14:creationId xmlns:p14="http://schemas.microsoft.com/office/powerpoint/2010/main" val="417477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B3C3E"/>
              </a:buClr>
              <a:buSzPts val="4400"/>
              <a:buFont typeface="Arial"/>
              <a:buNone/>
            </a:pPr>
            <a:r>
              <a:rPr lang="en-US" sz="4400" dirty="0" err="1"/>
              <a:t>DataSet</a:t>
            </a:r>
            <a:endParaRPr dirty="0"/>
          </a:p>
        </p:txBody>
      </p:sp>
      <p:sp>
        <p:nvSpPr>
          <p:cNvPr id="104" name="Google Shape;104;p14"/>
          <p:cNvSpPr txBox="1">
            <a:spLocks noGrp="1"/>
          </p:cNvSpPr>
          <p:nvPr>
            <p:ph type="sldNum" idx="12"/>
          </p:nvPr>
        </p:nvSpPr>
        <p:spPr>
          <a:xfrm>
            <a:off x="4750663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/>
              <a:t>3</a:t>
            </a:fld>
            <a:endParaRPr sz="1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AEEEE-C9D6-9F70-5912-7300DD650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94958"/>
            <a:ext cx="7121236" cy="294631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Sourced from the World Happiness Report (2012–2024)</a:t>
            </a:r>
          </a:p>
          <a:p>
            <a:pPr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Movie Genre Classification Data Set</a:t>
            </a:r>
          </a:p>
          <a:p>
            <a:pPr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target variable: Ladder Score (subjective well-being on a 0–10 scale)</a:t>
            </a:r>
          </a:p>
          <a:p>
            <a:pPr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1,651 unique entries</a:t>
            </a:r>
          </a:p>
          <a:p>
            <a:pPr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 columns</a:t>
            </a:r>
          </a:p>
          <a:p>
            <a:pPr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169 Unique Countries</a:t>
            </a:r>
          </a:p>
          <a:p>
            <a:pPr algn="just">
              <a:lnSpc>
                <a:spcPct val="150000"/>
              </a:lnSpc>
              <a:buClr>
                <a:srgbClr val="FFC000"/>
              </a:buClr>
              <a:buFont typeface="Wingdings" pitchFamily="2" charset="2"/>
              <a:buChar char="Ø"/>
            </a:pPr>
            <a:r>
              <a:rPr lang="en-US" sz="1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 Years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EDC681-4BFA-A725-3273-6268C99B9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927" y="3279508"/>
            <a:ext cx="5631873" cy="27235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GOAL</a:t>
            </a:r>
            <a:endParaRPr dirty="0"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4750663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/>
              <a:t>4</a:t>
            </a:fld>
            <a:endParaRPr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B4212A-B2A4-846A-D0BC-01EE41E160BA}"/>
              </a:ext>
            </a:extLst>
          </p:cNvPr>
          <p:cNvSpPr txBox="1"/>
          <p:nvPr/>
        </p:nvSpPr>
        <p:spPr>
          <a:xfrm>
            <a:off x="457200" y="1809933"/>
            <a:ext cx="8229600" cy="4126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Predict national happiness scores using machine learning and deep learning techniques based on a broad range of socio-economic, political, and cultural indicators.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Ø"/>
              <a:tabLst/>
              <a:defRPr/>
            </a:pPr>
            <a:endParaRPr lang="en-US" sz="1800" dirty="0">
              <a:solidFill>
                <a:schemeClr val="tx1"/>
              </a:solidFill>
            </a:endParaRPr>
          </a:p>
          <a:p>
            <a:pPr marL="114300" marR="0" lvl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Why This Matters</a:t>
            </a:r>
          </a:p>
          <a:p>
            <a:pPr marL="4572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Happiness scores are used globally to inform policy, social investment, and well-being initiatives.</a:t>
            </a:r>
          </a:p>
          <a:p>
            <a:pPr marL="4572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Machine learning allows us to model complex, non-linear relationships that traditional statistical methods may overlook.</a:t>
            </a:r>
          </a:p>
          <a:p>
            <a:pPr marL="4572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Understanding key happiness drivers can support more targeted and effective public policy.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APPROACH</a:t>
            </a:r>
            <a:endParaRPr dirty="0"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4750663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/>
              <a:t>5</a:t>
            </a:fld>
            <a:endParaRPr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528DB-5920-582E-DFED-68FB95DD2F03}"/>
              </a:ext>
            </a:extLst>
          </p:cNvPr>
          <p:cNvSpPr txBox="1"/>
          <p:nvPr/>
        </p:nvSpPr>
        <p:spPr>
          <a:xfrm>
            <a:off x="457200" y="1417638"/>
            <a:ext cx="8229600" cy="4563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Acquisition &amp; Preprocessing</a:t>
            </a:r>
          </a:p>
          <a:p>
            <a:pPr marL="981075" lvl="8" indent="-476250">
              <a:lnSpc>
                <a:spcPct val="115000"/>
              </a:lnSpc>
              <a:buClr>
                <a:srgbClr val="FFC000"/>
              </a:buClr>
              <a:buSzPts val="1800"/>
              <a:buFont typeface="Wingdings" pitchFamily="2" charset="2"/>
              <a:buChar char="§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Cleaned missing values, standardized numerical features, one-hot encoded categorical variables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Exploratory Data Analysis (EDA)</a:t>
            </a:r>
          </a:p>
          <a:p>
            <a:pPr marL="981075" marR="0" lvl="0" indent="-3619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§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Correlation heatmaps, histograms, and outlier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detectionModel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Development</a:t>
            </a:r>
          </a:p>
          <a:p>
            <a:pPr marL="981075" marR="0" lvl="0" indent="-3619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§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Feature selection based on correlation and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f_regression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Evaluation</a:t>
            </a:r>
          </a:p>
          <a:p>
            <a:pPr marL="981075" marR="0" lvl="0" indent="-4762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§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Trained five regression models:</a:t>
            </a:r>
          </a:p>
          <a:p>
            <a:pPr marL="1485900" lvl="1" indent="-476250">
              <a:lnSpc>
                <a:spcPct val="115000"/>
              </a:lnSpc>
              <a:buClr>
                <a:srgbClr val="FFC000"/>
              </a:buClr>
              <a:buSzPts val="1800"/>
              <a:buFont typeface="Courier New" panose="02070309020205020404" pitchFamily="49" charset="0"/>
              <a:buChar char="o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Linear Regression</a:t>
            </a:r>
          </a:p>
          <a:p>
            <a:pPr marL="1485900" lvl="1" indent="-476250">
              <a:lnSpc>
                <a:spcPct val="115000"/>
              </a:lnSpc>
              <a:buClr>
                <a:srgbClr val="FFC000"/>
              </a:buClr>
              <a:buSzPts val="1800"/>
              <a:buFont typeface="Courier New" panose="02070309020205020404" pitchFamily="49" charset="0"/>
              <a:buChar char="o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Support Vector Regression (SVR)</a:t>
            </a:r>
          </a:p>
          <a:p>
            <a:pPr marL="1485900" lvl="1" indent="-476250">
              <a:lnSpc>
                <a:spcPct val="115000"/>
              </a:lnSpc>
              <a:buClr>
                <a:srgbClr val="FFC000"/>
              </a:buClr>
              <a:buSzPts val="1800"/>
              <a:buFont typeface="Courier New" panose="02070309020205020404" pitchFamily="49" charset="0"/>
              <a:buChar char="o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Random Forest</a:t>
            </a:r>
          </a:p>
          <a:p>
            <a:pPr marL="1485900" lvl="1" indent="-476250">
              <a:lnSpc>
                <a:spcPct val="115000"/>
              </a:lnSpc>
              <a:buClr>
                <a:srgbClr val="FFC000"/>
              </a:buClr>
              <a:buSzPts val="1800"/>
              <a:buFont typeface="Courier New" panose="02070309020205020404" pitchFamily="49" charset="0"/>
              <a:buChar char="o"/>
              <a:defRPr/>
            </a:pP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XGBoost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485900" lvl="1" indent="-476250">
              <a:lnSpc>
                <a:spcPct val="115000"/>
              </a:lnSpc>
              <a:buClr>
                <a:srgbClr val="FFC000"/>
              </a:buClr>
              <a:buSzPts val="1800"/>
              <a:buFont typeface="Courier New" panose="02070309020205020404" pitchFamily="49" charset="0"/>
              <a:buChar char="o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Deep Learning Scalar Regression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Synthesis</a:t>
            </a:r>
          </a:p>
          <a:p>
            <a:pPr marL="981075" marR="0" lvl="0" indent="-4762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§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Compiled individual findings</a:t>
            </a:r>
          </a:p>
          <a:p>
            <a:pPr marL="981075" marR="0" lvl="0" indent="-4762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§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Analyzed top features and model consistency</a:t>
            </a:r>
          </a:p>
          <a:p>
            <a:pPr marL="981075" marR="0" lvl="0" indent="-4762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§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Interpreted insights on global happiness prediction</a:t>
            </a:r>
          </a:p>
        </p:txBody>
      </p:sp>
    </p:spTree>
    <p:extLst>
      <p:ext uri="{BB962C8B-B14F-4D97-AF65-F5344CB8AC3E}">
        <p14:creationId xmlns:p14="http://schemas.microsoft.com/office/powerpoint/2010/main" val="205887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457200" y="204359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 Exploration</a:t>
            </a:r>
            <a:endParaRPr dirty="0"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4750663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/>
              <a:t>6</a:t>
            </a:fld>
            <a:endParaRPr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D528DB-5920-582E-DFED-68FB95DD2F03}"/>
              </a:ext>
            </a:extLst>
          </p:cNvPr>
          <p:cNvSpPr txBox="1"/>
          <p:nvPr/>
        </p:nvSpPr>
        <p:spPr>
          <a:xfrm>
            <a:off x="457200" y="1602142"/>
            <a:ext cx="8229600" cy="1658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Identified features correlated with happiness scores (e.g., GDP, social support, life expectancy)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Additional features: Internet access, political stability, mental health, and work-life balance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Used correlation analysis and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f_regression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to rank feature importance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69F398-8271-9AEB-CF49-B83203C0B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858" y="3260159"/>
            <a:ext cx="4902581" cy="296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0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 Comparison</a:t>
            </a:r>
            <a:endParaRPr dirty="0"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4750663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/>
              <a:t>7</a:t>
            </a:fld>
            <a:endParaRPr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37505-5C35-1D03-72DB-F9FAE07E690E}"/>
              </a:ext>
            </a:extLst>
          </p:cNvPr>
          <p:cNvSpPr txBox="1"/>
          <p:nvPr/>
        </p:nvSpPr>
        <p:spPr>
          <a:xfrm>
            <a:off x="457200" y="1452433"/>
            <a:ext cx="8229600" cy="1976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Five models evaluated: Linear Regression, SVR, Random Forest,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XGBoost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Deep Learning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Compared using MAE, MSE, and R² on test data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Best performance: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XGBoost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followed by Random Forest and Deep Learning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Linear Regression had the weakest fit due to its linear assumption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82B500-312B-2CCC-9491-C6C169CD5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400" y="3429000"/>
            <a:ext cx="4684486" cy="283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3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Findings</a:t>
            </a:r>
            <a:endParaRPr dirty="0"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4750663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/>
              <a:t>8</a:t>
            </a:fld>
            <a:endParaRPr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F7295-E86C-391F-6804-E58545C4FFA5}"/>
              </a:ext>
            </a:extLst>
          </p:cNvPr>
          <p:cNvSpPr txBox="1"/>
          <p:nvPr/>
        </p:nvSpPr>
        <p:spPr>
          <a:xfrm>
            <a:off x="457200" y="1582297"/>
            <a:ext cx="8229600" cy="1658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Wealth, social support, and health are strong predictors of happiness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Nonlinear models outperformed linear ones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Broader feature sets (mental health, internet access) improved accuracy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Deep learning showed promise but needs larger datasets to fully outperform tree-based models</a:t>
            </a:r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45DF837F-C0FB-F5D1-5612-E2E450CD9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14" y="3240315"/>
            <a:ext cx="4905829" cy="30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34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Limitations</a:t>
            </a:r>
            <a:endParaRPr dirty="0"/>
          </a:p>
        </p:txBody>
      </p: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4750663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/>
              <a:t>9</a:t>
            </a:fld>
            <a:endParaRPr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38256-CBD6-1253-4B01-EFD58EF5243C}"/>
              </a:ext>
            </a:extLst>
          </p:cNvPr>
          <p:cNvSpPr txBox="1"/>
          <p:nvPr/>
        </p:nvSpPr>
        <p:spPr>
          <a:xfrm>
            <a:off x="457200" y="1770982"/>
            <a:ext cx="8229600" cy="1658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Self-reported data introduces subjectivity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Not all countries have data for all years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Missing or proxy variables (e.g., quality of education, income mobility)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Some perception-based features (e.g., corruption, freedom) may lack objectivity</a:t>
            </a:r>
          </a:p>
        </p:txBody>
      </p:sp>
    </p:spTree>
    <p:extLst>
      <p:ext uri="{BB962C8B-B14F-4D97-AF65-F5344CB8AC3E}">
        <p14:creationId xmlns:p14="http://schemas.microsoft.com/office/powerpoint/2010/main" val="269595755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creen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: Meta Inf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7803</TotalTime>
  <Words>1208</Words>
  <Application>Microsoft Macintosh PowerPoint</Application>
  <PresentationFormat>On-screen Show (4:3)</PresentationFormat>
  <Paragraphs>134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Wingdings</vt:lpstr>
      <vt:lpstr>Title Screens</vt:lpstr>
      <vt:lpstr>Content: Meta Info</vt:lpstr>
      <vt:lpstr>Predicting Happiness Score: The Role of Socio-Cultural and Political Factors in Regional Well-being COSC522 Final Project Presentation</vt:lpstr>
      <vt:lpstr>Introduction</vt:lpstr>
      <vt:lpstr>DataSet</vt:lpstr>
      <vt:lpstr>THE GOAL</vt:lpstr>
      <vt:lpstr>APPROACH</vt:lpstr>
      <vt:lpstr>Feature Exploration</vt:lpstr>
      <vt:lpstr>Model Comparison</vt:lpstr>
      <vt:lpstr>Key Findings</vt:lpstr>
      <vt:lpstr>Data Limitations</vt:lpstr>
      <vt:lpstr>Conclusions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current trends in optimization for big data:  Ant Colony Optimization (ACO)</dc:title>
  <cp:lastModifiedBy>Britton Almy</cp:lastModifiedBy>
  <cp:revision>32</cp:revision>
  <dcterms:modified xsi:type="dcterms:W3CDTF">2025-05-02T12:28:26Z</dcterms:modified>
</cp:coreProperties>
</file>