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144000" type="letter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35" y="-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6581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Pedal</a:t>
            </a:r>
            <a:br>
              <a:rPr lang="en-US" dirty="0"/>
            </a:br>
            <a:r>
              <a:rPr lang="en-US" sz="2200" dirty="0"/>
              <a:t>Pedagogical Feedback Library for Python</a:t>
            </a:r>
            <a:br>
              <a:rPr lang="en-US" sz="28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https://pedal-edu.github.io</a:t>
            </a:r>
          </a:p>
        </p:txBody>
      </p:sp>
      <p:pic>
        <p:nvPicPr>
          <p:cNvPr id="1026" name="Picture 2" descr="Image result for python icon">
            <a:extLst>
              <a:ext uri="{FF2B5EF4-FFF2-40B4-BE49-F238E27FC236}">
                <a16:creationId xmlns:a16="http://schemas.microsoft.com/office/drawing/2014/main" id="{A0F01AE7-6134-4797-BCE3-5336E872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8" y="367051"/>
            <a:ext cx="699296" cy="69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0F3EFB-E3D7-4878-A77E-50001860F5E0}"/>
              </a:ext>
            </a:extLst>
          </p:cNvPr>
          <p:cNvSpPr/>
          <p:nvPr/>
        </p:nvSpPr>
        <p:spPr>
          <a:xfrm>
            <a:off x="0" y="5096481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dirty="0"/>
              <a:t>Pedal has a wide set of features: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Structurally identify student mistakes using Python Code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Reusable collection of student misconceptions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Unit testing functions in classic assertion style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Sophisticated sandboxing and mocking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Type checking and flow analysis</a:t>
            </a:r>
          </a:p>
          <a:p>
            <a:pPr marL="173038"/>
            <a:r>
              <a:rPr lang="en-US" dirty="0"/>
              <a:t>And is meant for teachers: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Compatible with any other </a:t>
            </a:r>
            <a:r>
              <a:rPr lang="en-US" dirty="0" err="1"/>
              <a:t>autograding</a:t>
            </a:r>
            <a:r>
              <a:rPr lang="en-US" dirty="0"/>
              <a:t> platform that supports arbitrary pure Python code execution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Successfully deployed in </a:t>
            </a:r>
            <a:r>
              <a:rPr lang="en-US" dirty="0" err="1"/>
              <a:t>BlockPy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VPL, and more!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Fully Open-source, completely free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8F4F0-A161-4DE5-91BC-922A5BB3DAF2}"/>
              </a:ext>
            </a:extLst>
          </p:cNvPr>
          <p:cNvSpPr/>
          <p:nvPr/>
        </p:nvSpPr>
        <p:spPr>
          <a:xfrm>
            <a:off x="0" y="2508185"/>
            <a:ext cx="6854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sz="1400" dirty="0"/>
              <a:t>In a 2019 study by Denny et al, the #1 question among non-researching computing education teachers was as follows:</a:t>
            </a:r>
          </a:p>
          <a:p>
            <a:pPr marL="173038"/>
            <a:r>
              <a:rPr lang="en-US" sz="1400" i="1" dirty="0"/>
              <a:t>"How and when is it best to give students feedback on their code to improve learning?"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483C5-EE5D-4B7C-86CE-8120CE40AA56}"/>
              </a:ext>
            </a:extLst>
          </p:cNvPr>
          <p:cNvSpPr/>
          <p:nvPr/>
        </p:nvSpPr>
        <p:spPr>
          <a:xfrm>
            <a:off x="-56687" y="3217062"/>
            <a:ext cx="6971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dirty="0"/>
              <a:t>What do you do when you need to…?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Check</a:t>
            </a:r>
            <a:r>
              <a:rPr lang="en-US" dirty="0"/>
              <a:t> more precise conditions and patterns than just input/output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Revise </a:t>
            </a:r>
            <a:r>
              <a:rPr lang="en-US" dirty="0"/>
              <a:t>a hundred lines of complicated, dependent unit tests?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Track </a:t>
            </a:r>
            <a:r>
              <a:rPr lang="en-US" dirty="0"/>
              <a:t>what feedback was triggered for your students?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Regrade </a:t>
            </a:r>
            <a:r>
              <a:rPr lang="en-US" dirty="0"/>
              <a:t>your students' submissions with a changed grading script?</a:t>
            </a:r>
          </a:p>
        </p:txBody>
      </p:sp>
      <p:pic>
        <p:nvPicPr>
          <p:cNvPr id="20" name="Picture 1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C5B02F7-F76C-4202-AA65-5794C0A697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47" y="229107"/>
            <a:ext cx="971686" cy="95263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7EB2B-1926-4A2A-9370-259810EBEEC0}"/>
              </a:ext>
            </a:extLst>
          </p:cNvPr>
          <p:cNvCxnSpPr/>
          <p:nvPr/>
        </p:nvCxnSpPr>
        <p:spPr>
          <a:xfrm>
            <a:off x="545518" y="820601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DCBF8-3F0C-4A3F-960C-A309B7195753}"/>
              </a:ext>
            </a:extLst>
          </p:cNvPr>
          <p:cNvSpPr/>
          <p:nvPr/>
        </p:nvSpPr>
        <p:spPr>
          <a:xfrm>
            <a:off x="100681" y="8176229"/>
            <a:ext cx="6788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Hear our talk! </a:t>
            </a:r>
            <a:r>
              <a:rPr lang="en-US" sz="1400" dirty="0"/>
              <a:t>Session 7E: Python Debugging Saturday 11:35AM-12PM</a:t>
            </a:r>
          </a:p>
          <a:p>
            <a:r>
              <a:rPr lang="en-US" sz="1400" b="1" dirty="0"/>
              <a:t>Read our paper!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3333"/>
                </a:solidFill>
              </a:rPr>
              <a:t>Pedal: An Infrastructure for Automated Feedback Systems (SIGCSE ’20)</a:t>
            </a:r>
          </a:p>
          <a:p>
            <a:r>
              <a:rPr lang="en-US" sz="1400" b="1" dirty="0">
                <a:solidFill>
                  <a:srgbClr val="333333"/>
                </a:solidFill>
              </a:rPr>
              <a:t>Get in touch! </a:t>
            </a:r>
            <a:r>
              <a:rPr lang="en-US" sz="1400" dirty="0"/>
              <a:t>Luke </a:t>
            </a:r>
            <a:r>
              <a:rPr lang="en-US" sz="1400" dirty="0" err="1"/>
              <a:t>Gusukuma</a:t>
            </a:r>
            <a:r>
              <a:rPr lang="en-US" sz="1400" dirty="0"/>
              <a:t>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lukesg08@vt.edu</a:t>
            </a:r>
            <a:r>
              <a:rPr lang="en-US" sz="1400" dirty="0"/>
              <a:t>) and Cory Bart 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acbart@udel.edu</a:t>
            </a:r>
            <a:r>
              <a:rPr lang="en-US" sz="1400" dirty="0"/>
              <a:t>)</a:t>
            </a:r>
          </a:p>
          <a:p>
            <a:r>
              <a:rPr lang="en-US" sz="1400" b="1" dirty="0"/>
              <a:t>Join us on GitHub!</a:t>
            </a:r>
            <a:r>
              <a:rPr lang="en-US" sz="14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github.com/pedal-edu/pedal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BAF89F-3F26-4840-B452-AC7C6F9CABF4}"/>
              </a:ext>
            </a:extLst>
          </p:cNvPr>
          <p:cNvGrpSpPr/>
          <p:nvPr/>
        </p:nvGrpSpPr>
        <p:grpSpPr>
          <a:xfrm>
            <a:off x="170496" y="2165758"/>
            <a:ext cx="6517009" cy="461665"/>
            <a:chOff x="170495" y="1509276"/>
            <a:chExt cx="6517009" cy="4616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0CEDC-C1B7-4AC1-A6A9-7DE2458F1295}"/>
                </a:ext>
              </a:extLst>
            </p:cNvPr>
            <p:cNvSpPr/>
            <p:nvPr/>
          </p:nvSpPr>
          <p:spPr>
            <a:xfrm>
              <a:off x="1712590" y="1509276"/>
              <a:ext cx="34328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algn="ctr"/>
              <a:r>
                <a:rPr lang="en-US" sz="2400" dirty="0"/>
                <a:t>Giving Feedback Is Hard!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E56DF8-3992-4614-8CD3-AE00BF594C5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5" y="1740108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61CA92-CAA5-4E32-AE3A-AFEF756FB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5904" y="1740108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CB979B-69C2-4ABC-9B62-5EC6299689D7}"/>
              </a:ext>
            </a:extLst>
          </p:cNvPr>
          <p:cNvGrpSpPr/>
          <p:nvPr/>
        </p:nvGrpSpPr>
        <p:grpSpPr>
          <a:xfrm>
            <a:off x="178579" y="4664603"/>
            <a:ext cx="6500837" cy="461665"/>
            <a:chOff x="178582" y="4143595"/>
            <a:chExt cx="6500837" cy="4616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EBF15E-7C4E-4920-9839-9B0D053558F9}"/>
                </a:ext>
              </a:extLst>
            </p:cNvPr>
            <p:cNvSpPr/>
            <p:nvPr/>
          </p:nvSpPr>
          <p:spPr>
            <a:xfrm>
              <a:off x="1728764" y="4143595"/>
              <a:ext cx="3400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algn="ctr"/>
              <a:r>
                <a:rPr lang="en-US" sz="2400" dirty="0"/>
                <a:t>Pedal Makes It Easier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A2F1EF-31F3-4D0B-9EAE-9014F9A63AB7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19" y="4374427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856EA6-F7CF-4CDF-AA07-246B44FE4C39}"/>
                </a:ext>
              </a:extLst>
            </p:cNvPr>
            <p:cNvCxnSpPr>
              <a:cxnSpLocks/>
            </p:cNvCxnSpPr>
            <p:nvPr/>
          </p:nvCxnSpPr>
          <p:spPr>
            <a:xfrm>
              <a:off x="178582" y="4374427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61F7E7-1879-4BC6-90B7-1CAECAF1078A}"/>
              </a:ext>
            </a:extLst>
          </p:cNvPr>
          <p:cNvGrpSpPr/>
          <p:nvPr/>
        </p:nvGrpSpPr>
        <p:grpSpPr>
          <a:xfrm>
            <a:off x="786014" y="1401532"/>
            <a:ext cx="712054" cy="807709"/>
            <a:chOff x="5850713" y="2076470"/>
            <a:chExt cx="712054" cy="80770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D0749C7-EC8C-4338-BCD7-59B949ED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B1D678-3034-46DB-A74E-04F00D45CC19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A7092C6-7FC6-4046-9755-7A23CD217937}"/>
              </a:ext>
            </a:extLst>
          </p:cNvPr>
          <p:cNvGrpSpPr/>
          <p:nvPr/>
        </p:nvGrpSpPr>
        <p:grpSpPr>
          <a:xfrm>
            <a:off x="3598016" y="1394866"/>
            <a:ext cx="730265" cy="821041"/>
            <a:chOff x="5677243" y="548071"/>
            <a:chExt cx="730265" cy="82104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D17E0BA-2CEB-4BFE-8115-415315141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DA3418-5251-4A89-B7C3-65D0ADDD00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275377-2712-44D9-9630-4761BF3A2AA6}"/>
              </a:ext>
            </a:extLst>
          </p:cNvPr>
          <p:cNvGrpSpPr/>
          <p:nvPr/>
        </p:nvGrpSpPr>
        <p:grpSpPr>
          <a:xfrm>
            <a:off x="4900642" y="1405404"/>
            <a:ext cx="1019175" cy="799964"/>
            <a:chOff x="-2246290" y="4081504"/>
            <a:chExt cx="1019175" cy="79996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F2EF7E-D637-498B-AA44-94BB90AF8CE5}"/>
                </a:ext>
              </a:extLst>
            </p:cNvPr>
            <p:cNvSpPr txBox="1"/>
            <p:nvPr/>
          </p:nvSpPr>
          <p:spPr>
            <a:xfrm>
              <a:off x="-2246290" y="4604469"/>
              <a:ext cx="1019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Feedback</a:t>
              </a:r>
            </a:p>
          </p:txBody>
        </p:sp>
        <p:pic>
          <p:nvPicPr>
            <p:cNvPr id="55" name="Picture 54" descr="A close up of a screen&#10;&#10;Description automatically generated">
              <a:extLst>
                <a:ext uri="{FF2B5EF4-FFF2-40B4-BE49-F238E27FC236}">
                  <a16:creationId xmlns:a16="http://schemas.microsoft.com/office/drawing/2014/main" id="{41689C8C-3899-4F1A-9915-C745CD9E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0340" y="4081504"/>
              <a:ext cx="609685" cy="60968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44A187-A88B-4F36-9D3C-821479C48D7C}"/>
              </a:ext>
            </a:extLst>
          </p:cNvPr>
          <p:cNvGrpSpPr/>
          <p:nvPr/>
        </p:nvGrpSpPr>
        <p:grpSpPr>
          <a:xfrm>
            <a:off x="2058414" y="1398771"/>
            <a:ext cx="1019174" cy="813231"/>
            <a:chOff x="2300111" y="582986"/>
            <a:chExt cx="1019174" cy="813231"/>
          </a:xfrm>
        </p:grpSpPr>
        <p:pic>
          <p:nvPicPr>
            <p:cNvPr id="57" name="Picture 56" descr="A close up of a sign&#10;&#10;Description automatically generated">
              <a:extLst>
                <a:ext uri="{FF2B5EF4-FFF2-40B4-BE49-F238E27FC236}">
                  <a16:creationId xmlns:a16="http://schemas.microsoft.com/office/drawing/2014/main" id="{DEFEE3A6-F047-4447-BFC7-D4B26A65E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772E7-CFD6-400D-B6DF-0319C754644C}"/>
                </a:ext>
              </a:extLst>
            </p:cNvPr>
            <p:cNvSpPr txBox="1"/>
            <p:nvPr/>
          </p:nvSpPr>
          <p:spPr>
            <a:xfrm>
              <a:off x="2300111" y="1119218"/>
              <a:ext cx="101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Submission</a:t>
              </a: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B1CA5BB-2380-43C5-8F07-064606DAE876}"/>
              </a:ext>
            </a:extLst>
          </p:cNvPr>
          <p:cNvSpPr/>
          <p:nvPr/>
        </p:nvSpPr>
        <p:spPr>
          <a:xfrm>
            <a:off x="1554803" y="1673907"/>
            <a:ext cx="609685" cy="26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71973F0-8490-4FE0-B243-474D60EA5021}"/>
              </a:ext>
            </a:extLst>
          </p:cNvPr>
          <p:cNvSpPr/>
          <p:nvPr/>
        </p:nvSpPr>
        <p:spPr>
          <a:xfrm>
            <a:off x="2943147" y="1673907"/>
            <a:ext cx="609685" cy="26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315C7AB-382E-4FBB-A49C-833CF0C25EAC}"/>
              </a:ext>
            </a:extLst>
          </p:cNvPr>
          <p:cNvSpPr/>
          <p:nvPr/>
        </p:nvSpPr>
        <p:spPr>
          <a:xfrm>
            <a:off x="4457623" y="1673907"/>
            <a:ext cx="609685" cy="26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CB73238-6CFF-422D-8B6B-477B5DD3D6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136581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Pedal</a:t>
            </a:r>
            <a:br>
              <a:rPr lang="en-US" sz="2800" dirty="0"/>
            </a:br>
            <a:r>
              <a:rPr lang="en-US" sz="2000" dirty="0"/>
              <a:t>Pedagogical Feedback Library for Python</a:t>
            </a:r>
            <a:br>
              <a:rPr lang="en-US" sz="24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https://pedal-edu.github.io</a:t>
            </a:r>
          </a:p>
        </p:txBody>
      </p:sp>
      <p:pic>
        <p:nvPicPr>
          <p:cNvPr id="7" name="Picture 2" descr="Image result for python icon">
            <a:extLst>
              <a:ext uri="{FF2B5EF4-FFF2-40B4-BE49-F238E27FC236}">
                <a16:creationId xmlns:a16="http://schemas.microsoft.com/office/drawing/2014/main" id="{0790389D-5D82-4BA0-AA20-19FB5C07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8" y="367051"/>
            <a:ext cx="699296" cy="69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2367A0E-6157-4434-8895-3D080E40CC2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47" y="229107"/>
            <a:ext cx="971686" cy="952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F3AA60-A30B-46F4-9465-93828ADEBD86}"/>
              </a:ext>
            </a:extLst>
          </p:cNvPr>
          <p:cNvSpPr txBox="1"/>
          <p:nvPr/>
        </p:nvSpPr>
        <p:spPr>
          <a:xfrm>
            <a:off x="171629" y="1934657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pedal.quick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setup_pedal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A2B07-4D2F-4C38-BE43-F11715D937DF}"/>
              </a:ext>
            </a:extLst>
          </p:cNvPr>
          <p:cNvSpPr/>
          <p:nvPr/>
        </p:nvSpPr>
        <p:spPr>
          <a:xfrm>
            <a:off x="170526" y="1483691"/>
            <a:ext cx="2743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Minimal boilerplate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5CBA0-610B-4309-9D2B-95A605735431}"/>
              </a:ext>
            </a:extLst>
          </p:cNvPr>
          <p:cNvSpPr/>
          <p:nvPr/>
        </p:nvSpPr>
        <p:spPr>
          <a:xfrm>
            <a:off x="171629" y="3818495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Enhanced error messages through our flow and type analyzer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7569F-B083-4721-A9BB-2DDDBBA98B07}"/>
              </a:ext>
            </a:extLst>
          </p:cNvPr>
          <p:cNvSpPr/>
          <p:nvPr/>
        </p:nvSpPr>
        <p:spPr>
          <a:xfrm>
            <a:off x="2524125" y="4153925"/>
            <a:ext cx="4243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Incompatible types</a:t>
            </a:r>
          </a:p>
          <a:p>
            <a:r>
              <a:rPr lang="en-US" sz="1400" dirty="0">
                <a:latin typeface="+mj-lt"/>
              </a:rPr>
              <a:t>You used an addition operation with a number and a string on line 2. But you can't do that with that operator. Make sure both sides of the operator are the right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602D9-19F3-468C-A145-E749BC01B320}"/>
              </a:ext>
            </a:extLst>
          </p:cNvPr>
          <p:cNvSpPr/>
          <p:nvPr/>
        </p:nvSpPr>
        <p:spPr>
          <a:xfrm>
            <a:off x="170526" y="4240147"/>
            <a:ext cx="2047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+mj-lt"/>
              </a:rPr>
              <a:t>TypeError</a:t>
            </a:r>
            <a:br>
              <a:rPr lang="en-US" sz="1400" b="1" dirty="0">
                <a:latin typeface="+mj-lt"/>
              </a:rPr>
            </a:br>
            <a:r>
              <a:rPr lang="en-US" sz="1400" dirty="0">
                <a:latin typeface="+mj-lt"/>
              </a:rPr>
              <a:t>unsupported operand type(s) for +: 'int' and 'str'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B69E72-718C-4682-AA54-C85EDB7F8B5E}"/>
              </a:ext>
            </a:extLst>
          </p:cNvPr>
          <p:cNvSpPr/>
          <p:nvPr/>
        </p:nvSpPr>
        <p:spPr>
          <a:xfrm>
            <a:off x="172637" y="6588892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All your classic assertions, plus a bunch of new 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C81E5-CE91-41A9-8218-3D36FC955EA6}"/>
              </a:ext>
            </a:extLst>
          </p:cNvPr>
          <p:cNvSpPr txBox="1"/>
          <p:nvPr/>
        </p:nvSpPr>
        <p:spPr>
          <a:xfrm>
            <a:off x="172637" y="7032171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assert_equal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('sum', [1,2,3]), 6)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assert_prints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 "hello")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match_signature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('compare', int, str, returns=bool)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A80EE-8E00-4C10-A4A9-9147349D31B2}"/>
              </a:ext>
            </a:extLst>
          </p:cNvPr>
          <p:cNvSpPr/>
          <p:nvPr/>
        </p:nvSpPr>
        <p:spPr>
          <a:xfrm>
            <a:off x="171629" y="5074387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Detect structural mistakes with declarative searches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4DC42-7600-465B-8449-C059AC2050E7}"/>
              </a:ext>
            </a:extLst>
          </p:cNvPr>
          <p:cNvSpPr txBox="1"/>
          <p:nvPr/>
        </p:nvSpPr>
        <p:spPr>
          <a:xfrm>
            <a:off x="171629" y="6004196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find_matches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("for _item_ in ___: _item_"):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gently("You are not using the iteration variable", label="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17487-5092-4DC7-958B-5501E559FC5F}"/>
              </a:ext>
            </a:extLst>
          </p:cNvPr>
          <p:cNvSpPr/>
          <p:nvPr/>
        </p:nvSpPr>
        <p:spPr>
          <a:xfrm>
            <a:off x="172637" y="7752449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Sophisticated sandboxing to better contextualize errors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CBC9C2-DD20-405E-A2DD-C8B226D126F7}"/>
              </a:ext>
            </a:extLst>
          </p:cNvPr>
          <p:cNvSpPr/>
          <p:nvPr/>
        </p:nvSpPr>
        <p:spPr>
          <a:xfrm>
            <a:off x="172637" y="8195726"/>
            <a:ext cx="5915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I ran: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sum([1, 2, 3])</a:t>
            </a:r>
          </a:p>
          <a:p>
            <a:r>
              <a:rPr lang="en-US" sz="1400" dirty="0">
                <a:latin typeface="+mj-lt"/>
              </a:rPr>
              <a:t>But your code had the following error on line 17 in &lt;sum&gt;</a:t>
            </a:r>
          </a:p>
          <a:p>
            <a:r>
              <a:rPr lang="en-US" sz="1400" dirty="0">
                <a:latin typeface="+mj-lt"/>
              </a:rPr>
              <a:t> 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60F32-9182-4105-9D42-184CE53F55C2}"/>
              </a:ext>
            </a:extLst>
          </p:cNvPr>
          <p:cNvSpPr/>
          <p:nvPr/>
        </p:nvSpPr>
        <p:spPr>
          <a:xfrm>
            <a:off x="171629" y="2470270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Rich feedback primitives with metadata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B8EEF-F5D9-40DD-8EA5-45DC2D377717}"/>
              </a:ext>
            </a:extLst>
          </p:cNvPr>
          <p:cNvSpPr txBox="1"/>
          <p:nvPr/>
        </p:nvSpPr>
        <p:spPr>
          <a:xfrm>
            <a:off x="171629" y="291355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gently("You have the wrong output", label="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wrong_output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compliment("Great progress!")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set_success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give_partial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36DE2-5EA6-4BF2-A630-D3FD0C9653EE}"/>
              </a:ext>
            </a:extLst>
          </p:cNvPr>
          <p:cNvSpPr txBox="1"/>
          <p:nvPr/>
        </p:nvSpPr>
        <p:spPr>
          <a:xfrm>
            <a:off x="175545" y="5515784"/>
            <a:ext cx="6506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find_matches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("answer = 42"):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explain("You may not simply embed the answer.", label="cheated")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02695E-9959-46A3-8C2E-EE8328AA58A7}"/>
              </a:ext>
            </a:extLst>
          </p:cNvPr>
          <p:cNvSpPr/>
          <p:nvPr/>
        </p:nvSpPr>
        <p:spPr>
          <a:xfrm>
            <a:off x="3829229" y="1488844"/>
            <a:ext cx="2743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No fuss installation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A59205-765A-4378-A0C5-0AD54ACC0019}"/>
              </a:ext>
            </a:extLst>
          </p:cNvPr>
          <p:cNvSpPr txBox="1"/>
          <p:nvPr/>
        </p:nvSpPr>
        <p:spPr>
          <a:xfrm>
            <a:off x="3829229" y="192629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pedal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3EDBDB4-A994-4372-BBF4-C5DA63666824}"/>
              </a:ext>
            </a:extLst>
          </p:cNvPr>
          <p:cNvSpPr/>
          <p:nvPr/>
        </p:nvSpPr>
        <p:spPr>
          <a:xfrm>
            <a:off x="2190750" y="4427445"/>
            <a:ext cx="333375" cy="369332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536</Words>
  <Application>Microsoft Office PowerPoint</Application>
  <PresentationFormat>Letter Paper (8.5x11 in)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Pedal Pedagogical Feedback Library for Python https://pedal-edu.github.io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 Pedagogical Libraries for Python https://github.com/acbart/pedal</dc:title>
  <dc:creator>Gusukuma, Luke</dc:creator>
  <cp:lastModifiedBy>Bart, Austin</cp:lastModifiedBy>
  <cp:revision>37</cp:revision>
  <cp:lastPrinted>2019-02-25T23:51:19Z</cp:lastPrinted>
  <dcterms:created xsi:type="dcterms:W3CDTF">2019-02-25T22:28:20Z</dcterms:created>
  <dcterms:modified xsi:type="dcterms:W3CDTF">2020-03-11T00:21:37Z</dcterms:modified>
</cp:coreProperties>
</file>