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404" y="-324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9BF9-124F-4BB9-ADB5-5719B90CB8F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336C476-65FE-4C98-8541-A649FC545584}"/>
              </a:ext>
            </a:extLst>
          </p:cNvPr>
          <p:cNvSpPr/>
          <p:nvPr/>
        </p:nvSpPr>
        <p:spPr>
          <a:xfrm>
            <a:off x="1739941" y="5165266"/>
            <a:ext cx="4019218" cy="1251776"/>
          </a:xfrm>
          <a:prstGeom prst="rect">
            <a:avLst/>
          </a:prstGeom>
          <a:solidFill>
            <a:schemeClr val="accent6">
              <a:lumMod val="20000"/>
              <a:lumOff val="80000"/>
              <a:alpha val="1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Feedback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DFE89-5D42-4A9F-B7B3-C81DA3700CDD}"/>
              </a:ext>
            </a:extLst>
          </p:cNvPr>
          <p:cNvSpPr/>
          <p:nvPr/>
        </p:nvSpPr>
        <p:spPr>
          <a:xfrm>
            <a:off x="2462646" y="2974398"/>
            <a:ext cx="2155809" cy="2108056"/>
          </a:xfrm>
          <a:prstGeom prst="rect">
            <a:avLst/>
          </a:prstGeom>
          <a:solidFill>
            <a:srgbClr val="CCECFF">
              <a:alpha val="1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CF97D-CE00-4261-99AF-44916BE3AD4C}"/>
              </a:ext>
            </a:extLst>
          </p:cNvPr>
          <p:cNvSpPr/>
          <p:nvPr/>
        </p:nvSpPr>
        <p:spPr>
          <a:xfrm>
            <a:off x="324758" y="2974398"/>
            <a:ext cx="1176770" cy="1141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Report</a:t>
            </a:r>
          </a:p>
          <a:p>
            <a:r>
              <a:rPr lang="en-US" sz="1013" dirty="0"/>
              <a:t>  data/</a:t>
            </a:r>
          </a:p>
          <a:p>
            <a:r>
              <a:rPr lang="en-US" sz="1013" dirty="0"/>
              <a:t>  feedback/</a:t>
            </a:r>
          </a:p>
          <a:p>
            <a:r>
              <a:rPr lang="en-US" sz="1013" dirty="0"/>
              <a:t>  complain(issue)</a:t>
            </a:r>
          </a:p>
          <a:p>
            <a:r>
              <a:rPr lang="en-US" sz="1013" dirty="0"/>
              <a:t>  compliment(issue)</a:t>
            </a:r>
          </a:p>
          <a:p>
            <a:r>
              <a:rPr lang="en-US" sz="1013" dirty="0"/>
              <a:t>  explain(issue)</a:t>
            </a:r>
          </a:p>
          <a:p>
            <a:r>
              <a:rPr lang="en-US" sz="1013" dirty="0"/>
              <a:t>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7FE82-0E25-4531-9F81-A127FB497EE0}"/>
              </a:ext>
            </a:extLst>
          </p:cNvPr>
          <p:cNvSpPr/>
          <p:nvPr/>
        </p:nvSpPr>
        <p:spPr>
          <a:xfrm>
            <a:off x="324758" y="4743450"/>
            <a:ext cx="1176770" cy="5689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FeedbackResolver</a:t>
            </a:r>
            <a:endParaRPr lang="en-US" sz="1013" dirty="0"/>
          </a:p>
          <a:p>
            <a:r>
              <a:rPr lang="en-US" sz="1013" dirty="0"/>
              <a:t>  __</a:t>
            </a:r>
            <a:r>
              <a:rPr lang="en-US" sz="1013" dirty="0" err="1"/>
              <a:t>init</a:t>
            </a:r>
            <a:r>
              <a:rPr lang="en-US" sz="1013" dirty="0"/>
              <a:t>__(report)</a:t>
            </a:r>
          </a:p>
          <a:p>
            <a:r>
              <a:rPr lang="en-US" sz="1013" dirty="0"/>
              <a:t>  resolve():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D0D22-BA91-4ACB-B1AF-E86BE13814F9}"/>
              </a:ext>
            </a:extLst>
          </p:cNvPr>
          <p:cNvSpPr/>
          <p:nvPr/>
        </p:nvSpPr>
        <p:spPr>
          <a:xfrm>
            <a:off x="309587" y="5600700"/>
            <a:ext cx="1320456" cy="67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Simple</a:t>
            </a:r>
          </a:p>
          <a:p>
            <a:r>
              <a:rPr lang="en-US" sz="1013" i="1" dirty="0"/>
              <a:t>Chooses and returns the highest priority feedback.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80970-B790-4338-A316-54428DEF977A}"/>
              </a:ext>
            </a:extLst>
          </p:cNvPr>
          <p:cNvSpPr/>
          <p:nvPr/>
        </p:nvSpPr>
        <p:spPr>
          <a:xfrm>
            <a:off x="2559819" y="3379638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F757-07E7-476A-AB62-F134BDB0B38F}"/>
              </a:ext>
            </a:extLst>
          </p:cNvPr>
          <p:cNvSpPr/>
          <p:nvPr/>
        </p:nvSpPr>
        <p:spPr>
          <a:xfrm>
            <a:off x="4013646" y="3758577"/>
            <a:ext cx="604825" cy="22015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Sandbox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5C54F-03E6-4A1F-AE02-2A7B90D725A6}"/>
              </a:ext>
            </a:extLst>
          </p:cNvPr>
          <p:cNvSpPr/>
          <p:nvPr/>
        </p:nvSpPr>
        <p:spPr>
          <a:xfrm>
            <a:off x="2761715" y="4388142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CAIT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2BAA9-5E75-42E6-A945-C8E956746AA1}"/>
              </a:ext>
            </a:extLst>
          </p:cNvPr>
          <p:cNvSpPr/>
          <p:nvPr/>
        </p:nvSpPr>
        <p:spPr>
          <a:xfrm>
            <a:off x="3333864" y="3827024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TIFA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2383E-35D2-4506-A054-2ED105446020}"/>
              </a:ext>
            </a:extLst>
          </p:cNvPr>
          <p:cNvCxnSpPr>
            <a:cxnSpLocks/>
          </p:cNvCxnSpPr>
          <p:nvPr/>
        </p:nvCxnSpPr>
        <p:spPr>
          <a:xfrm>
            <a:off x="1501529" y="3344574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A67183-F533-451F-8461-7F53C00C6C74}"/>
              </a:ext>
            </a:extLst>
          </p:cNvPr>
          <p:cNvSpPr txBox="1"/>
          <p:nvPr/>
        </p:nvSpPr>
        <p:spPr>
          <a:xfrm>
            <a:off x="1704251" y="3535722"/>
            <a:ext cx="6703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Augment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41573-FC5B-4801-95D4-E29398221604}"/>
              </a:ext>
            </a:extLst>
          </p:cNvPr>
          <p:cNvSpPr txBox="1"/>
          <p:nvPr/>
        </p:nvSpPr>
        <p:spPr>
          <a:xfrm>
            <a:off x="1711636" y="3166877"/>
            <a:ext cx="60946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Used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E7A6-FB85-454B-9A4F-7FE52E97E799}"/>
              </a:ext>
            </a:extLst>
          </p:cNvPr>
          <p:cNvCxnSpPr>
            <a:cxnSpLocks/>
          </p:cNvCxnSpPr>
          <p:nvPr/>
        </p:nvCxnSpPr>
        <p:spPr>
          <a:xfrm flipH="1">
            <a:off x="1501529" y="3730337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BD86A-758E-4E1B-8F94-96F3D1705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13143" y="4116099"/>
            <a:ext cx="0" cy="62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8D23B-9680-4A96-B385-35B06A9B5366}"/>
              </a:ext>
            </a:extLst>
          </p:cNvPr>
          <p:cNvSpPr txBox="1"/>
          <p:nvPr/>
        </p:nvSpPr>
        <p:spPr>
          <a:xfrm>
            <a:off x="204149" y="4344872"/>
            <a:ext cx="8194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Resolved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EE9A-7AD2-4305-94AC-1ED53CB15DA0}"/>
              </a:ext>
            </a:extLst>
          </p:cNvPr>
          <p:cNvSpPr txBox="1"/>
          <p:nvPr/>
        </p:nvSpPr>
        <p:spPr>
          <a:xfrm>
            <a:off x="-33933" y="5342295"/>
            <a:ext cx="10550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Implemented 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9B0A-2FB7-488C-8537-5FB01E3F33CE}"/>
              </a:ext>
            </a:extLst>
          </p:cNvPr>
          <p:cNvCxnSpPr>
            <a:cxnSpLocks/>
          </p:cNvCxnSpPr>
          <p:nvPr/>
        </p:nvCxnSpPr>
        <p:spPr>
          <a:xfrm>
            <a:off x="897366" y="5312353"/>
            <a:ext cx="0" cy="28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C39A0-26DC-4BCA-85CF-5021A8F4E9AB}"/>
              </a:ext>
            </a:extLst>
          </p:cNvPr>
          <p:cNvSpPr/>
          <p:nvPr/>
        </p:nvSpPr>
        <p:spPr>
          <a:xfrm>
            <a:off x="3442785" y="4724935"/>
            <a:ext cx="677810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1298-13F4-4495-81F8-F181624EE6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2548974" y="3917374"/>
            <a:ext cx="739639" cy="201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B40D12-1DAC-403E-8CCF-89954E1F79B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3115608" y="3350741"/>
            <a:ext cx="178521" cy="774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A4010A-0EF0-4790-84DC-0E0087625C6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3159691" y="3955941"/>
            <a:ext cx="292253" cy="572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18559F-0156-4DB6-AEDE-5F74A5DD6181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>
            <a:off x="3277770" y="4522575"/>
            <a:ext cx="503921" cy="202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76312-D323-4A61-824B-3C02041C193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075873" y="3514070"/>
            <a:ext cx="1240185" cy="244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2837D-EC38-44BB-8F78-BDB5B4BAC541}"/>
              </a:ext>
            </a:extLst>
          </p:cNvPr>
          <p:cNvSpPr txBox="1"/>
          <p:nvPr/>
        </p:nvSpPr>
        <p:spPr>
          <a:xfrm>
            <a:off x="2463480" y="2773519"/>
            <a:ext cx="23439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Tools store data and feedback in Reports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A5C400-D8FF-4679-824D-38189FE3A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9150" y="4425060"/>
            <a:ext cx="1062300" cy="44438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FC8193-12BA-4A9C-9443-FD410A76B98C}"/>
              </a:ext>
            </a:extLst>
          </p:cNvPr>
          <p:cNvSpPr txBox="1"/>
          <p:nvPr/>
        </p:nvSpPr>
        <p:spPr>
          <a:xfrm>
            <a:off x="1496272" y="4262432"/>
            <a:ext cx="94769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Aggregated by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E720AD-F3AD-4787-A67C-38A4E4CE9399}"/>
              </a:ext>
            </a:extLst>
          </p:cNvPr>
          <p:cNvSpPr/>
          <p:nvPr/>
        </p:nvSpPr>
        <p:spPr>
          <a:xfrm>
            <a:off x="1821169" y="539028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Performance</a:t>
            </a:r>
          </a:p>
          <a:p>
            <a:r>
              <a:rPr lang="en-US" sz="1013" dirty="0"/>
              <a:t>    rate: float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7FF7C-C64F-45AF-8AF1-816CBF88B85F}"/>
              </a:ext>
            </a:extLst>
          </p:cNvPr>
          <p:cNvSpPr/>
          <p:nvPr/>
        </p:nvSpPr>
        <p:spPr>
          <a:xfrm>
            <a:off x="1821169" y="599433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Result</a:t>
            </a:r>
          </a:p>
          <a:p>
            <a:r>
              <a:rPr lang="en-US" sz="1013" dirty="0"/>
              <a:t>    correct: </a:t>
            </a:r>
            <a:r>
              <a:rPr lang="en-US" sz="1013" dirty="0" err="1"/>
              <a:t>boolean</a:t>
            </a:r>
            <a:endParaRPr lang="en-US" sz="1013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75B8B7-95C4-4DCA-B10F-CCE3037178E1}"/>
              </a:ext>
            </a:extLst>
          </p:cNvPr>
          <p:cNvSpPr/>
          <p:nvPr/>
        </p:nvSpPr>
        <p:spPr>
          <a:xfrm>
            <a:off x="3075874" y="5381043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TaskConstraints</a:t>
            </a:r>
            <a:endParaRPr lang="en-US" sz="1013" dirty="0"/>
          </a:p>
          <a:p>
            <a:r>
              <a:rPr lang="en-US" sz="1013" dirty="0"/>
              <a:t>    message: str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519D5-B986-45C9-8A39-2763D7EADCD5}"/>
              </a:ext>
            </a:extLst>
          </p:cNvPr>
          <p:cNvSpPr/>
          <p:nvPr/>
        </p:nvSpPr>
        <p:spPr>
          <a:xfrm>
            <a:off x="3075874" y="599433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Misconceptions</a:t>
            </a:r>
          </a:p>
          <a:p>
            <a:r>
              <a:rPr lang="en-US" sz="1013" dirty="0"/>
              <a:t>    message: str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9F241-E2A2-498E-8A76-A4B6BEFD6E93}"/>
              </a:ext>
            </a:extLst>
          </p:cNvPr>
          <p:cNvSpPr/>
          <p:nvPr/>
        </p:nvSpPr>
        <p:spPr>
          <a:xfrm>
            <a:off x="4411807" y="5260839"/>
            <a:ext cx="1116861" cy="55657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</a:t>
            </a:r>
          </a:p>
          <a:p>
            <a:r>
              <a:rPr lang="en-US" sz="1013" dirty="0"/>
              <a:t>    message: str</a:t>
            </a:r>
          </a:p>
          <a:p>
            <a:r>
              <a:rPr lang="en-US" sz="1013" dirty="0"/>
              <a:t>    position: </a:t>
            </a:r>
            <a:r>
              <a:rPr lang="en-US" sz="1013" dirty="0" err="1"/>
              <a:t>dict</a:t>
            </a:r>
            <a:endParaRPr lang="en-US" sz="1013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CF4A12-0E78-41AF-9818-A3AA56A651C1}"/>
              </a:ext>
            </a:extLst>
          </p:cNvPr>
          <p:cNvSpPr/>
          <p:nvPr/>
        </p:nvSpPr>
        <p:spPr>
          <a:xfrm>
            <a:off x="4411806" y="600045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Hint</a:t>
            </a:r>
          </a:p>
          <a:p>
            <a:r>
              <a:rPr lang="en-US" sz="1013" dirty="0"/>
              <a:t>    message: str</a:t>
            </a:r>
          </a:p>
        </p:txBody>
      </p:sp>
    </p:spTree>
    <p:extLst>
      <p:ext uri="{BB962C8B-B14F-4D97-AF65-F5344CB8AC3E}">
        <p14:creationId xmlns:p14="http://schemas.microsoft.com/office/powerpoint/2010/main" val="84187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35BC3-FB96-4294-9D5A-786D0687A9B1}"/>
              </a:ext>
            </a:extLst>
          </p:cNvPr>
          <p:cNvSpPr/>
          <p:nvPr/>
        </p:nvSpPr>
        <p:spPr>
          <a:xfrm>
            <a:off x="667234" y="3587329"/>
            <a:ext cx="1188720" cy="6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Report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Feedback and Data</a:t>
            </a: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ED701-EB2F-40B1-8DE0-8FA94CA531A1}"/>
              </a:ext>
            </a:extLst>
          </p:cNvPr>
          <p:cNvSpPr/>
          <p:nvPr/>
        </p:nvSpPr>
        <p:spPr>
          <a:xfrm>
            <a:off x="2213216" y="2745712"/>
            <a:ext cx="4151433" cy="2721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D0EEA-27BC-4C2A-939E-05601CF1A1D1}"/>
              </a:ext>
            </a:extLst>
          </p:cNvPr>
          <p:cNvSpPr/>
          <p:nvPr/>
        </p:nvSpPr>
        <p:spPr>
          <a:xfrm>
            <a:off x="667235" y="274571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Feedback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message for the learner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B7BDB-DAA7-40EE-9AB3-252F94758ACB}"/>
              </a:ext>
            </a:extLst>
          </p:cNvPr>
          <p:cNvSpPr/>
          <p:nvPr/>
        </p:nvSpPr>
        <p:spPr>
          <a:xfrm>
            <a:off x="672827" y="457927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Resolver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Orders and selects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B6BBA-DC04-4B35-AB8F-84678147453A}"/>
              </a:ext>
            </a:extLst>
          </p:cNvPr>
          <p:cNvSpPr/>
          <p:nvPr/>
        </p:nvSpPr>
        <p:spPr>
          <a:xfrm>
            <a:off x="2425103" y="302003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Source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Loads and verifies student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C448D-51C9-47DD-AD7B-E754D3728AEA}"/>
              </a:ext>
            </a:extLst>
          </p:cNvPr>
          <p:cNvSpPr/>
          <p:nvPr/>
        </p:nvSpPr>
        <p:spPr>
          <a:xfrm>
            <a:off x="2415121" y="3921902"/>
            <a:ext cx="136163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TIFA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Type checking and other issue detection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Program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D57F1-59E3-428B-B157-88CF3BF56A44}"/>
              </a:ext>
            </a:extLst>
          </p:cNvPr>
          <p:cNvSpPr/>
          <p:nvPr/>
        </p:nvSpPr>
        <p:spPr>
          <a:xfrm>
            <a:off x="4138443" y="400081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CAIT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Checks students' code for patterns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Code Inspection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419AB-AF10-496E-8DEB-E1DB9B4689BA}"/>
              </a:ext>
            </a:extLst>
          </p:cNvPr>
          <p:cNvSpPr/>
          <p:nvPr/>
        </p:nvSpPr>
        <p:spPr>
          <a:xfrm>
            <a:off x="4075153" y="482377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Mistakes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bad code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ED7C8-221A-4DD2-83D8-8A88793499A6}"/>
              </a:ext>
            </a:extLst>
          </p:cNvPr>
          <p:cNvSpPr/>
          <p:nvPr/>
        </p:nvSpPr>
        <p:spPr>
          <a:xfrm>
            <a:off x="2420141" y="4823773"/>
            <a:ext cx="1361631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Toolkit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Utilities for checking students'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BE49C-522F-4EB6-8199-D4C6A0C397AF}"/>
              </a:ext>
            </a:extLst>
          </p:cNvPr>
          <p:cNvSpPr/>
          <p:nvPr/>
        </p:nvSpPr>
        <p:spPr>
          <a:xfrm>
            <a:off x="3903397" y="2980576"/>
            <a:ext cx="104334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Sandbox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Safely execute students'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32221-5266-4BCA-8D9B-F9D1A94E0F25}"/>
              </a:ext>
            </a:extLst>
          </p:cNvPr>
          <p:cNvSpPr/>
          <p:nvPr/>
        </p:nvSpPr>
        <p:spPr>
          <a:xfrm>
            <a:off x="5098552" y="331301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Assertions</a:t>
            </a:r>
          </a:p>
          <a:p>
            <a:r>
              <a:rPr lang="en-US" sz="1000" i="1" dirty="0" err="1">
                <a:latin typeface="Century" panose="02040604050505020304" pitchFamily="18" charset="0"/>
              </a:rPr>
              <a:t>Unittest</a:t>
            </a:r>
            <a:r>
              <a:rPr lang="en-US" sz="1000" i="1" dirty="0">
                <a:latin typeface="Century" panose="02040604050505020304" pitchFamily="18" charset="0"/>
              </a:rPr>
              <a:t>-style API for writing tests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FE2DE8-F158-4D38-8521-B6E53065EEF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613823" y="3254896"/>
            <a:ext cx="289574" cy="39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30E901-F0D4-44BB-9EFE-2028853942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881085" y="3707050"/>
            <a:ext cx="353230" cy="76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7E7DA219-CF56-41A2-92ED-59CDA58963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660063" y="2928072"/>
            <a:ext cx="432141" cy="17133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1">
            <a:extLst>
              <a:ext uri="{FF2B5EF4-FFF2-40B4-BE49-F238E27FC236}">
                <a16:creationId xmlns:a16="http://schemas.microsoft.com/office/drawing/2014/main" id="{368DDB18-2297-4D0B-A793-79A0806F46B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776753" y="4196222"/>
            <a:ext cx="361690" cy="7891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1">
            <a:extLst>
              <a:ext uri="{FF2B5EF4-FFF2-40B4-BE49-F238E27FC236}">
                <a16:creationId xmlns:a16="http://schemas.microsoft.com/office/drawing/2014/main" id="{A8D80F58-2271-4480-8086-32A979821221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946744" y="3254896"/>
            <a:ext cx="746168" cy="581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1">
            <a:extLst>
              <a:ext uri="{FF2B5EF4-FFF2-40B4-BE49-F238E27FC236}">
                <a16:creationId xmlns:a16="http://schemas.microsoft.com/office/drawing/2014/main" id="{F9704A71-224D-4957-B9CB-62183E20F65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563998" y="4654968"/>
            <a:ext cx="274320" cy="632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1">
            <a:extLst>
              <a:ext uri="{FF2B5EF4-FFF2-40B4-BE49-F238E27FC236}">
                <a16:creationId xmlns:a16="http://schemas.microsoft.com/office/drawing/2014/main" id="{D4FA571F-05EF-49BF-9E80-0F14D3A3838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2921832" y="4644647"/>
            <a:ext cx="353231" cy="5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89F9E287-C254-4993-8396-750FB7160FE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779720" y="3870690"/>
            <a:ext cx="274320" cy="1631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1">
            <a:extLst>
              <a:ext uri="{FF2B5EF4-FFF2-40B4-BE49-F238E27FC236}">
                <a16:creationId xmlns:a16="http://schemas.microsoft.com/office/drawing/2014/main" id="{C4C941C5-EFFB-4362-BBB0-281571AFCC3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>
            <a:off x="1115107" y="3440840"/>
            <a:ext cx="2929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21">
            <a:extLst>
              <a:ext uri="{FF2B5EF4-FFF2-40B4-BE49-F238E27FC236}">
                <a16:creationId xmlns:a16="http://schemas.microsoft.com/office/drawing/2014/main" id="{07FC36F4-B8DD-430E-88DC-363BF256F17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112321" y="4424404"/>
            <a:ext cx="304138" cy="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21">
            <a:extLst>
              <a:ext uri="{FF2B5EF4-FFF2-40B4-BE49-F238E27FC236}">
                <a16:creationId xmlns:a16="http://schemas.microsoft.com/office/drawing/2014/main" id="{A63C040F-B2D4-45BE-99B3-02D3523F690C}"/>
              </a:ext>
            </a:extLst>
          </p:cNvPr>
          <p:cNvCxnSpPr>
            <a:cxnSpLocks/>
          </p:cNvCxnSpPr>
          <p:nvPr/>
        </p:nvCxnSpPr>
        <p:spPr>
          <a:xfrm>
            <a:off x="1855954" y="3844177"/>
            <a:ext cx="35726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21">
            <a:extLst>
              <a:ext uri="{FF2B5EF4-FFF2-40B4-BE49-F238E27FC236}">
                <a16:creationId xmlns:a16="http://schemas.microsoft.com/office/drawing/2014/main" id="{E9D8771C-AEF7-4309-B718-461D6DF55968}"/>
              </a:ext>
            </a:extLst>
          </p:cNvPr>
          <p:cNvCxnSpPr>
            <a:cxnSpLocks/>
          </p:cNvCxnSpPr>
          <p:nvPr/>
        </p:nvCxnSpPr>
        <p:spPr>
          <a:xfrm flipV="1">
            <a:off x="5555985" y="4954847"/>
            <a:ext cx="67118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21">
            <a:extLst>
              <a:ext uri="{FF2B5EF4-FFF2-40B4-BE49-F238E27FC236}">
                <a16:creationId xmlns:a16="http://schemas.microsoft.com/office/drawing/2014/main" id="{F1C92D21-D4B4-4F57-9F9A-2303AA404DA5}"/>
              </a:ext>
            </a:extLst>
          </p:cNvPr>
          <p:cNvCxnSpPr>
            <a:cxnSpLocks/>
          </p:cNvCxnSpPr>
          <p:nvPr/>
        </p:nvCxnSpPr>
        <p:spPr>
          <a:xfrm flipV="1">
            <a:off x="5555985" y="5298753"/>
            <a:ext cx="671182" cy="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5F36A4-0E89-4BD3-9EDB-565028315450}"/>
              </a:ext>
            </a:extLst>
          </p:cNvPr>
          <p:cNvSpPr/>
          <p:nvPr/>
        </p:nvSpPr>
        <p:spPr>
          <a:xfrm>
            <a:off x="5347182" y="4725335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0D9D442-1F18-4601-A8D8-2D2FFE08F7B9}"/>
              </a:ext>
            </a:extLst>
          </p:cNvPr>
          <p:cNvSpPr/>
          <p:nvPr/>
        </p:nvSpPr>
        <p:spPr>
          <a:xfrm>
            <a:off x="5366519" y="4946128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Optionally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B5064-020B-4972-B784-D655C03206CD}"/>
              </a:ext>
            </a:extLst>
          </p:cNvPr>
          <p:cNvSpPr/>
          <p:nvPr/>
        </p:nvSpPr>
        <p:spPr>
          <a:xfrm>
            <a:off x="4676532" y="1661329"/>
            <a:ext cx="1301262" cy="54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Sources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21355C-3733-4D5E-81F0-EBFF00990DB8}"/>
              </a:ext>
            </a:extLst>
          </p:cNvPr>
          <p:cNvSpPr/>
          <p:nvPr/>
        </p:nvSpPr>
        <p:spPr>
          <a:xfrm>
            <a:off x="2668724" y="707631"/>
            <a:ext cx="119870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6C22E-1F8A-4A53-BD1B-6E4B3C78130B}"/>
              </a:ext>
            </a:extLst>
          </p:cNvPr>
          <p:cNvSpPr/>
          <p:nvPr/>
        </p:nvSpPr>
        <p:spPr>
          <a:xfrm>
            <a:off x="828905" y="1646038"/>
            <a:ext cx="135256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Blackboard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71D0971C-1107-45E5-A0B2-6993998885B1}"/>
              </a:ext>
            </a:extLst>
          </p:cNvPr>
          <p:cNvSpPr/>
          <p:nvPr/>
        </p:nvSpPr>
        <p:spPr>
          <a:xfrm>
            <a:off x="448823" y="644223"/>
            <a:ext cx="594361" cy="6342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EE718-C9B7-4788-9339-68E8FA2535EC}"/>
              </a:ext>
            </a:extLst>
          </p:cNvPr>
          <p:cNvSpPr txBox="1"/>
          <p:nvPr/>
        </p:nvSpPr>
        <p:spPr>
          <a:xfrm>
            <a:off x="308344" y="127849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1800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3515</TotalTime>
  <Words>180</Words>
  <Application>Microsoft Office PowerPoint</Application>
  <PresentationFormat>Letter Paper (8.5x11 in)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Bart, Austin</cp:lastModifiedBy>
  <cp:revision>30</cp:revision>
  <dcterms:created xsi:type="dcterms:W3CDTF">2018-07-22T16:15:53Z</dcterms:created>
  <dcterms:modified xsi:type="dcterms:W3CDTF">2019-01-17T22:11:48Z</dcterms:modified>
</cp:coreProperties>
</file>