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56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136" d="100"/>
          <a:sy n="136" d="100"/>
        </p:scale>
        <p:origin x="414" y="-1164"/>
      </p:cViewPr>
      <p:guideLst>
        <p:guide orient="horz" pos="2856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9BF9-124F-4BB9-ADB5-5719B90CB8FD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2DE8-9B4C-4C5F-93E4-2480C2BA1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803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9BF9-124F-4BB9-ADB5-5719B90CB8FD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2DE8-9B4C-4C5F-93E4-2480C2BA1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86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9BF9-124F-4BB9-ADB5-5719B90CB8FD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2DE8-9B4C-4C5F-93E4-2480C2BA1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45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9BF9-124F-4BB9-ADB5-5719B90CB8FD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2DE8-9B4C-4C5F-93E4-2480C2BA1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12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9BF9-124F-4BB9-ADB5-5719B90CB8FD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2DE8-9B4C-4C5F-93E4-2480C2BA1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397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9BF9-124F-4BB9-ADB5-5719B90CB8FD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2DE8-9B4C-4C5F-93E4-2480C2BA1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9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9BF9-124F-4BB9-ADB5-5719B90CB8FD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2DE8-9B4C-4C5F-93E4-2480C2BA1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20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9BF9-124F-4BB9-ADB5-5719B90CB8FD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2DE8-9B4C-4C5F-93E4-2480C2BA1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56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9BF9-124F-4BB9-ADB5-5719B90CB8FD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2DE8-9B4C-4C5F-93E4-2480C2BA1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16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9BF9-124F-4BB9-ADB5-5719B90CB8FD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2DE8-9B4C-4C5F-93E4-2480C2BA1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706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9BF9-124F-4BB9-ADB5-5719B90CB8FD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2DE8-9B4C-4C5F-93E4-2480C2BA1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2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79BF9-124F-4BB9-ADB5-5719B90CB8FD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32DE8-9B4C-4C5F-93E4-2480C2BA1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425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9336C476-65FE-4C98-8541-A649FC545584}"/>
              </a:ext>
            </a:extLst>
          </p:cNvPr>
          <p:cNvSpPr/>
          <p:nvPr/>
        </p:nvSpPr>
        <p:spPr>
          <a:xfrm>
            <a:off x="1739941" y="5165266"/>
            <a:ext cx="4019218" cy="1251776"/>
          </a:xfrm>
          <a:prstGeom prst="rect">
            <a:avLst/>
          </a:prstGeom>
          <a:solidFill>
            <a:schemeClr val="accent6">
              <a:lumMod val="20000"/>
              <a:lumOff val="80000"/>
              <a:alpha val="10196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13" dirty="0"/>
              <a:t>Feedback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5DFE89-5D42-4A9F-B7B3-C81DA3700CDD}"/>
              </a:ext>
            </a:extLst>
          </p:cNvPr>
          <p:cNvSpPr/>
          <p:nvPr/>
        </p:nvSpPr>
        <p:spPr>
          <a:xfrm>
            <a:off x="2462646" y="2974398"/>
            <a:ext cx="2155809" cy="2108056"/>
          </a:xfrm>
          <a:prstGeom prst="rect">
            <a:avLst/>
          </a:prstGeom>
          <a:solidFill>
            <a:srgbClr val="CCECFF">
              <a:alpha val="10196"/>
            </a:srgb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13" dirty="0"/>
              <a:t>Tools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8CF97D-CE00-4261-99AF-44916BE3AD4C}"/>
              </a:ext>
            </a:extLst>
          </p:cNvPr>
          <p:cNvSpPr/>
          <p:nvPr/>
        </p:nvSpPr>
        <p:spPr>
          <a:xfrm>
            <a:off x="324758" y="2974398"/>
            <a:ext cx="1176770" cy="1141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13" dirty="0"/>
              <a:t>Report</a:t>
            </a:r>
          </a:p>
          <a:p>
            <a:r>
              <a:rPr lang="en-US" sz="1013" dirty="0"/>
              <a:t>  data/</a:t>
            </a:r>
          </a:p>
          <a:p>
            <a:r>
              <a:rPr lang="en-US" sz="1013" dirty="0"/>
              <a:t>  feedback/</a:t>
            </a:r>
          </a:p>
          <a:p>
            <a:r>
              <a:rPr lang="en-US" sz="1013" dirty="0"/>
              <a:t>  complain(issue)</a:t>
            </a:r>
          </a:p>
          <a:p>
            <a:r>
              <a:rPr lang="en-US" sz="1013" dirty="0"/>
              <a:t>  compliment(issue)</a:t>
            </a:r>
          </a:p>
          <a:p>
            <a:r>
              <a:rPr lang="en-US" sz="1013" dirty="0"/>
              <a:t>  explain(issue)</a:t>
            </a:r>
          </a:p>
          <a:p>
            <a:r>
              <a:rPr lang="en-US" sz="1013" dirty="0"/>
              <a:t>  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D7FE82-0E25-4531-9F81-A127FB497EE0}"/>
              </a:ext>
            </a:extLst>
          </p:cNvPr>
          <p:cNvSpPr/>
          <p:nvPr/>
        </p:nvSpPr>
        <p:spPr>
          <a:xfrm>
            <a:off x="324758" y="4743450"/>
            <a:ext cx="1176770" cy="568902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13" dirty="0" err="1"/>
              <a:t>FeedbackResolver</a:t>
            </a:r>
            <a:endParaRPr lang="en-US" sz="1013" dirty="0"/>
          </a:p>
          <a:p>
            <a:r>
              <a:rPr lang="en-US" sz="1013" dirty="0"/>
              <a:t>  __</a:t>
            </a:r>
            <a:r>
              <a:rPr lang="en-US" sz="1013" dirty="0" err="1"/>
              <a:t>init</a:t>
            </a:r>
            <a:r>
              <a:rPr lang="en-US" sz="1013" dirty="0"/>
              <a:t>__(report)</a:t>
            </a:r>
          </a:p>
          <a:p>
            <a:r>
              <a:rPr lang="en-US" sz="1013" dirty="0"/>
              <a:t>  resolve(): str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4D0D22-BA91-4ACB-B1AF-E86BE13814F9}"/>
              </a:ext>
            </a:extLst>
          </p:cNvPr>
          <p:cNvSpPr/>
          <p:nvPr/>
        </p:nvSpPr>
        <p:spPr>
          <a:xfrm>
            <a:off x="309587" y="5600700"/>
            <a:ext cx="1320456" cy="6780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13" dirty="0"/>
              <a:t>Simple</a:t>
            </a:r>
          </a:p>
          <a:p>
            <a:r>
              <a:rPr lang="en-US" sz="1013" i="1" dirty="0"/>
              <a:t>Chooses and returns the highest priority feedback.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980970-B790-4338-A316-54428DEF977A}"/>
              </a:ext>
            </a:extLst>
          </p:cNvPr>
          <p:cNvSpPr/>
          <p:nvPr/>
        </p:nvSpPr>
        <p:spPr>
          <a:xfrm>
            <a:off x="2559819" y="3379638"/>
            <a:ext cx="516054" cy="268865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13" dirty="0"/>
              <a:t>Source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51F757-07E7-476A-AB62-F134BDB0B38F}"/>
              </a:ext>
            </a:extLst>
          </p:cNvPr>
          <p:cNvSpPr/>
          <p:nvPr/>
        </p:nvSpPr>
        <p:spPr>
          <a:xfrm>
            <a:off x="4013646" y="3758577"/>
            <a:ext cx="604825" cy="220159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13" dirty="0"/>
              <a:t>Sandbox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55C54F-03E6-4A1F-AE02-2A7B90D725A6}"/>
              </a:ext>
            </a:extLst>
          </p:cNvPr>
          <p:cNvSpPr/>
          <p:nvPr/>
        </p:nvSpPr>
        <p:spPr>
          <a:xfrm>
            <a:off x="2761715" y="4388142"/>
            <a:ext cx="516054" cy="268865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13" dirty="0"/>
              <a:t>CAIT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92BAA9-5E75-42E6-A945-C8E956746AA1}"/>
              </a:ext>
            </a:extLst>
          </p:cNvPr>
          <p:cNvSpPr/>
          <p:nvPr/>
        </p:nvSpPr>
        <p:spPr>
          <a:xfrm>
            <a:off x="3333864" y="3827024"/>
            <a:ext cx="516054" cy="268865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13" dirty="0"/>
              <a:t>TIFA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C02383E-35D2-4506-A054-2ED105446020}"/>
              </a:ext>
            </a:extLst>
          </p:cNvPr>
          <p:cNvCxnSpPr>
            <a:cxnSpLocks/>
          </p:cNvCxnSpPr>
          <p:nvPr/>
        </p:nvCxnSpPr>
        <p:spPr>
          <a:xfrm>
            <a:off x="1501529" y="3344574"/>
            <a:ext cx="9611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AA67183-F533-451F-8461-7F53C00C6C74}"/>
              </a:ext>
            </a:extLst>
          </p:cNvPr>
          <p:cNvSpPr txBox="1"/>
          <p:nvPr/>
        </p:nvSpPr>
        <p:spPr>
          <a:xfrm>
            <a:off x="1704251" y="3535722"/>
            <a:ext cx="67037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Augment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A41573-FC5B-4801-95D4-E29398221604}"/>
              </a:ext>
            </a:extLst>
          </p:cNvPr>
          <p:cNvSpPr txBox="1"/>
          <p:nvPr/>
        </p:nvSpPr>
        <p:spPr>
          <a:xfrm>
            <a:off x="1711636" y="3166877"/>
            <a:ext cx="60946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Used by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1B1E7A6-FB85-454B-9A4F-7FE52E97E799}"/>
              </a:ext>
            </a:extLst>
          </p:cNvPr>
          <p:cNvCxnSpPr>
            <a:cxnSpLocks/>
          </p:cNvCxnSpPr>
          <p:nvPr/>
        </p:nvCxnSpPr>
        <p:spPr>
          <a:xfrm flipH="1">
            <a:off x="1501529" y="3730337"/>
            <a:ext cx="9611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06BD86A-758E-4E1B-8F94-96F3D17058AD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913143" y="4116099"/>
            <a:ext cx="0" cy="6273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6C8D23B-9680-4A96-B385-35B06A9B5366}"/>
              </a:ext>
            </a:extLst>
          </p:cNvPr>
          <p:cNvSpPr txBox="1"/>
          <p:nvPr/>
        </p:nvSpPr>
        <p:spPr>
          <a:xfrm>
            <a:off x="204149" y="4344872"/>
            <a:ext cx="81945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Resolved by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B0EE9A-7AD2-4305-94AC-1ED53CB15DA0}"/>
              </a:ext>
            </a:extLst>
          </p:cNvPr>
          <p:cNvSpPr txBox="1"/>
          <p:nvPr/>
        </p:nvSpPr>
        <p:spPr>
          <a:xfrm>
            <a:off x="-33933" y="5342295"/>
            <a:ext cx="105509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Implemented by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F019B0A-2FB7-488C-8537-5FB01E3F33CE}"/>
              </a:ext>
            </a:extLst>
          </p:cNvPr>
          <p:cNvCxnSpPr>
            <a:cxnSpLocks/>
          </p:cNvCxnSpPr>
          <p:nvPr/>
        </p:nvCxnSpPr>
        <p:spPr>
          <a:xfrm>
            <a:off x="897366" y="5312353"/>
            <a:ext cx="0" cy="2883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B0C39A0-26DC-4BCA-85CF-5021A8F4E9AB}"/>
              </a:ext>
            </a:extLst>
          </p:cNvPr>
          <p:cNvSpPr/>
          <p:nvPr/>
        </p:nvSpPr>
        <p:spPr>
          <a:xfrm>
            <a:off x="3442785" y="4724935"/>
            <a:ext cx="677810" cy="268865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13" dirty="0"/>
              <a:t>Mistakes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97C1298-13F4-4495-81F8-F181624EE60B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rot="16200000" flipH="1">
            <a:off x="2548974" y="3917374"/>
            <a:ext cx="739639" cy="2018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EB40D12-1DAC-403E-8CCF-89954E1F79B4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rot="16200000" flipH="1">
            <a:off x="3115608" y="3350741"/>
            <a:ext cx="178521" cy="77404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0A4010A-0EF0-4790-84DC-0E0087625C67}"/>
              </a:ext>
            </a:extLst>
          </p:cNvPr>
          <p:cNvCxnSpPr>
            <a:stCxn id="12" idx="2"/>
            <a:endCxn id="11" idx="0"/>
          </p:cNvCxnSpPr>
          <p:nvPr/>
        </p:nvCxnSpPr>
        <p:spPr>
          <a:xfrm rot="5400000">
            <a:off x="3159691" y="3955941"/>
            <a:ext cx="292253" cy="57214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F18559F-0156-4DB6-AEDE-5F74A5DD6181}"/>
              </a:ext>
            </a:extLst>
          </p:cNvPr>
          <p:cNvCxnSpPr>
            <a:cxnSpLocks/>
            <a:stCxn id="11" idx="3"/>
            <a:endCxn id="28" idx="0"/>
          </p:cNvCxnSpPr>
          <p:nvPr/>
        </p:nvCxnSpPr>
        <p:spPr>
          <a:xfrm>
            <a:off x="3277770" y="4522575"/>
            <a:ext cx="503921" cy="20236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FE76312-D323-4A61-824B-3C02041C193E}"/>
              </a:ext>
            </a:extLst>
          </p:cNvPr>
          <p:cNvCxnSpPr>
            <a:cxnSpLocks/>
            <a:stCxn id="9" idx="3"/>
            <a:endCxn id="10" idx="0"/>
          </p:cNvCxnSpPr>
          <p:nvPr/>
        </p:nvCxnSpPr>
        <p:spPr>
          <a:xfrm>
            <a:off x="3075873" y="3514070"/>
            <a:ext cx="1240185" cy="24450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D42837D-EC38-44BB-8F78-BDB5B4BAC541}"/>
              </a:ext>
            </a:extLst>
          </p:cNvPr>
          <p:cNvSpPr txBox="1"/>
          <p:nvPr/>
        </p:nvSpPr>
        <p:spPr>
          <a:xfrm>
            <a:off x="2463480" y="2773519"/>
            <a:ext cx="234391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Tools store data and feedback in Reports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2A5C400-D8FF-4679-824D-38189FE3A6E1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49150" y="4425060"/>
            <a:ext cx="1062300" cy="444381"/>
          </a:xfrm>
          <a:prstGeom prst="curved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8FC8193-12BA-4A9C-9443-FD410A76B98C}"/>
              </a:ext>
            </a:extLst>
          </p:cNvPr>
          <p:cNvSpPr txBox="1"/>
          <p:nvPr/>
        </p:nvSpPr>
        <p:spPr>
          <a:xfrm>
            <a:off x="1496272" y="4262432"/>
            <a:ext cx="94769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Aggregated by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0E720AD-F3AD-4787-A67C-38A4E4CE9399}"/>
              </a:ext>
            </a:extLst>
          </p:cNvPr>
          <p:cNvSpPr/>
          <p:nvPr/>
        </p:nvSpPr>
        <p:spPr>
          <a:xfrm>
            <a:off x="1821169" y="5390281"/>
            <a:ext cx="1116861" cy="387257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13" dirty="0"/>
              <a:t>Performance</a:t>
            </a:r>
          </a:p>
          <a:p>
            <a:r>
              <a:rPr lang="en-US" sz="1013" dirty="0"/>
              <a:t>    rate: float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D67FF7C-C64F-45AF-8AF1-816CBF88B85F}"/>
              </a:ext>
            </a:extLst>
          </p:cNvPr>
          <p:cNvSpPr/>
          <p:nvPr/>
        </p:nvSpPr>
        <p:spPr>
          <a:xfrm>
            <a:off x="1821169" y="5994332"/>
            <a:ext cx="1116861" cy="387257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13" dirty="0"/>
              <a:t>Result</a:t>
            </a:r>
          </a:p>
          <a:p>
            <a:r>
              <a:rPr lang="en-US" sz="1013" dirty="0"/>
              <a:t>    correct: </a:t>
            </a:r>
            <a:r>
              <a:rPr lang="en-US" sz="1013" dirty="0" err="1"/>
              <a:t>boolean</a:t>
            </a:r>
            <a:endParaRPr lang="en-US" sz="1013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275B8B7-95C4-4DCA-B10F-CCE3037178E1}"/>
              </a:ext>
            </a:extLst>
          </p:cNvPr>
          <p:cNvSpPr/>
          <p:nvPr/>
        </p:nvSpPr>
        <p:spPr>
          <a:xfrm>
            <a:off x="3075874" y="5381043"/>
            <a:ext cx="1116861" cy="387257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13" dirty="0" err="1"/>
              <a:t>TaskConstraints</a:t>
            </a:r>
            <a:endParaRPr lang="en-US" sz="1013" dirty="0"/>
          </a:p>
          <a:p>
            <a:r>
              <a:rPr lang="en-US" sz="1013" dirty="0"/>
              <a:t>    message: str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E7519D5-B986-45C9-8A39-2763D7EADCD5}"/>
              </a:ext>
            </a:extLst>
          </p:cNvPr>
          <p:cNvSpPr/>
          <p:nvPr/>
        </p:nvSpPr>
        <p:spPr>
          <a:xfrm>
            <a:off x="3075874" y="5994331"/>
            <a:ext cx="1116861" cy="387257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13" dirty="0"/>
              <a:t>Misconceptions</a:t>
            </a:r>
          </a:p>
          <a:p>
            <a:r>
              <a:rPr lang="en-US" sz="1013" dirty="0"/>
              <a:t>    message: str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689F241-E2A2-498E-8A76-A4B6BEFD6E93}"/>
              </a:ext>
            </a:extLst>
          </p:cNvPr>
          <p:cNvSpPr/>
          <p:nvPr/>
        </p:nvSpPr>
        <p:spPr>
          <a:xfrm>
            <a:off x="4411807" y="5260839"/>
            <a:ext cx="1116861" cy="556579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13" dirty="0"/>
              <a:t>Mistake</a:t>
            </a:r>
          </a:p>
          <a:p>
            <a:r>
              <a:rPr lang="en-US" sz="1013" dirty="0"/>
              <a:t>    message: str</a:t>
            </a:r>
          </a:p>
          <a:p>
            <a:r>
              <a:rPr lang="en-US" sz="1013" dirty="0"/>
              <a:t>    position: </a:t>
            </a:r>
            <a:r>
              <a:rPr lang="en-US" sz="1013" dirty="0" err="1"/>
              <a:t>dict</a:t>
            </a:r>
            <a:endParaRPr lang="en-US" sz="1013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8CF4A12-0E78-41AF-9818-A3AA56A651C1}"/>
              </a:ext>
            </a:extLst>
          </p:cNvPr>
          <p:cNvSpPr/>
          <p:nvPr/>
        </p:nvSpPr>
        <p:spPr>
          <a:xfrm>
            <a:off x="4411806" y="6000452"/>
            <a:ext cx="1116861" cy="387257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13" dirty="0"/>
              <a:t>Hint</a:t>
            </a:r>
          </a:p>
          <a:p>
            <a:r>
              <a:rPr lang="en-US" sz="1013" dirty="0"/>
              <a:t>    message: str</a:t>
            </a:r>
          </a:p>
        </p:txBody>
      </p:sp>
    </p:spTree>
    <p:extLst>
      <p:ext uri="{BB962C8B-B14F-4D97-AF65-F5344CB8AC3E}">
        <p14:creationId xmlns:p14="http://schemas.microsoft.com/office/powerpoint/2010/main" val="841873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F135BC3-FB96-4294-9D5A-786D0687A9B1}"/>
              </a:ext>
            </a:extLst>
          </p:cNvPr>
          <p:cNvSpPr/>
          <p:nvPr/>
        </p:nvSpPr>
        <p:spPr>
          <a:xfrm>
            <a:off x="337625" y="2375218"/>
            <a:ext cx="1188720" cy="548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latin typeface="Century" panose="02040604050505020304" pitchFamily="18" charset="0"/>
              </a:rPr>
              <a:t>Report</a:t>
            </a:r>
          </a:p>
          <a:p>
            <a:r>
              <a:rPr lang="en-US" sz="1000" i="1" dirty="0">
                <a:latin typeface="Century" panose="02040604050505020304" pitchFamily="18" charset="0"/>
              </a:rPr>
              <a:t>A collection of Feedback</a:t>
            </a:r>
            <a:endParaRPr lang="en-US" sz="1000" dirty="0">
              <a:latin typeface="Century" panose="020406040505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ED701-EB2F-40B1-8DE0-8FA94CA531A1}"/>
              </a:ext>
            </a:extLst>
          </p:cNvPr>
          <p:cNvSpPr/>
          <p:nvPr/>
        </p:nvSpPr>
        <p:spPr>
          <a:xfrm>
            <a:off x="1883607" y="1533600"/>
            <a:ext cx="4151433" cy="27218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latin typeface="Century" panose="02040604050505020304" pitchFamily="18" charset="0"/>
              </a:rPr>
              <a:t>Tools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9D0EEA-27BC-4C2A-939E-05601CF1A1D1}"/>
              </a:ext>
            </a:extLst>
          </p:cNvPr>
          <p:cNvSpPr/>
          <p:nvPr/>
        </p:nvSpPr>
        <p:spPr>
          <a:xfrm>
            <a:off x="337626" y="1533600"/>
            <a:ext cx="1188720" cy="548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latin typeface="Century" panose="02040604050505020304" pitchFamily="18" charset="0"/>
              </a:rPr>
              <a:t>Feedback</a:t>
            </a:r>
          </a:p>
          <a:p>
            <a:r>
              <a:rPr lang="en-US" sz="1000" i="1" dirty="0">
                <a:latin typeface="Century" panose="02040604050505020304" pitchFamily="18" charset="0"/>
              </a:rPr>
              <a:t>A message for the learner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9B7BDB-DAA7-40EE-9AB3-252F94758ACB}"/>
              </a:ext>
            </a:extLst>
          </p:cNvPr>
          <p:cNvSpPr/>
          <p:nvPr/>
        </p:nvSpPr>
        <p:spPr>
          <a:xfrm>
            <a:off x="343218" y="3367158"/>
            <a:ext cx="1188720" cy="548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latin typeface="Century" panose="02040604050505020304" pitchFamily="18" charset="0"/>
              </a:rPr>
              <a:t>Resolver</a:t>
            </a:r>
          </a:p>
          <a:p>
            <a:r>
              <a:rPr lang="en-US" sz="1000" i="1" dirty="0">
                <a:latin typeface="Century" panose="02040604050505020304" pitchFamily="18" charset="0"/>
              </a:rPr>
              <a:t>Orders and selects Feedback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CB6BBA-DC04-4B35-AB8F-84678147453A}"/>
              </a:ext>
            </a:extLst>
          </p:cNvPr>
          <p:cNvSpPr/>
          <p:nvPr/>
        </p:nvSpPr>
        <p:spPr>
          <a:xfrm>
            <a:off x="2095494" y="1807920"/>
            <a:ext cx="1188720" cy="548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latin typeface="Century" panose="02040604050505020304" pitchFamily="18" charset="0"/>
              </a:rPr>
              <a:t>Source</a:t>
            </a:r>
          </a:p>
          <a:p>
            <a:r>
              <a:rPr lang="en-US" sz="1000" i="1" dirty="0">
                <a:latin typeface="Century" panose="02040604050505020304" pitchFamily="18" charset="0"/>
              </a:rPr>
              <a:t>Loads and verifies student code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9C448D-51C9-47DD-AD7B-E754D3728AEA}"/>
              </a:ext>
            </a:extLst>
          </p:cNvPr>
          <p:cNvSpPr/>
          <p:nvPr/>
        </p:nvSpPr>
        <p:spPr>
          <a:xfrm>
            <a:off x="2085512" y="2709790"/>
            <a:ext cx="1361632" cy="548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latin typeface="Century" panose="02040604050505020304" pitchFamily="18" charset="0"/>
              </a:rPr>
              <a:t>TIFA</a:t>
            </a:r>
          </a:p>
          <a:p>
            <a:r>
              <a:rPr lang="en-US" sz="1000" i="1" dirty="0">
                <a:latin typeface="Century" panose="02040604050505020304" pitchFamily="18" charset="0"/>
              </a:rPr>
              <a:t>Type checking and other issue detection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15D57F1-59E3-428B-B157-88CF3BF56A44}"/>
              </a:ext>
            </a:extLst>
          </p:cNvPr>
          <p:cNvSpPr/>
          <p:nvPr/>
        </p:nvSpPr>
        <p:spPr>
          <a:xfrm>
            <a:off x="3808834" y="2788701"/>
            <a:ext cx="1188720" cy="548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latin typeface="Century" panose="02040604050505020304" pitchFamily="18" charset="0"/>
              </a:rPr>
              <a:t>CAIT</a:t>
            </a:r>
          </a:p>
          <a:p>
            <a:r>
              <a:rPr lang="en-US" sz="1000" i="1" dirty="0">
                <a:latin typeface="Century" panose="02040604050505020304" pitchFamily="18" charset="0"/>
              </a:rPr>
              <a:t>Checks students' code for patterns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5419AB-AF10-496E-8DEB-E1DB9B4689BA}"/>
              </a:ext>
            </a:extLst>
          </p:cNvPr>
          <p:cNvSpPr/>
          <p:nvPr/>
        </p:nvSpPr>
        <p:spPr>
          <a:xfrm>
            <a:off x="3745544" y="3611661"/>
            <a:ext cx="1188720" cy="548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latin typeface="Century" panose="02040604050505020304" pitchFamily="18" charset="0"/>
              </a:rPr>
              <a:t>Mistakes</a:t>
            </a:r>
          </a:p>
          <a:p>
            <a:r>
              <a:rPr lang="en-US" sz="1000" i="1" dirty="0">
                <a:latin typeface="Century" panose="02040604050505020304" pitchFamily="18" charset="0"/>
              </a:rPr>
              <a:t>A collection of bad code patterns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77ED7C8-221A-4DD2-83D8-8A88793499A6}"/>
              </a:ext>
            </a:extLst>
          </p:cNvPr>
          <p:cNvSpPr/>
          <p:nvPr/>
        </p:nvSpPr>
        <p:spPr>
          <a:xfrm>
            <a:off x="2090532" y="3611661"/>
            <a:ext cx="1361631" cy="548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latin typeface="Century" panose="02040604050505020304" pitchFamily="18" charset="0"/>
              </a:rPr>
              <a:t>Toolkit</a:t>
            </a:r>
          </a:p>
          <a:p>
            <a:r>
              <a:rPr lang="en-US" sz="1000" i="1" dirty="0">
                <a:latin typeface="Century" panose="02040604050505020304" pitchFamily="18" charset="0"/>
              </a:rPr>
              <a:t>Utilities for checking students' code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5BE49C-522F-4EB6-8199-D4C6A0C397AF}"/>
              </a:ext>
            </a:extLst>
          </p:cNvPr>
          <p:cNvSpPr/>
          <p:nvPr/>
        </p:nvSpPr>
        <p:spPr>
          <a:xfrm>
            <a:off x="3573788" y="1693180"/>
            <a:ext cx="1043347" cy="548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latin typeface="Century" panose="02040604050505020304" pitchFamily="18" charset="0"/>
              </a:rPr>
              <a:t>Sandbox</a:t>
            </a:r>
          </a:p>
          <a:p>
            <a:r>
              <a:rPr lang="en-US" sz="1000" i="1" dirty="0">
                <a:latin typeface="Century" panose="02040604050505020304" pitchFamily="18" charset="0"/>
              </a:rPr>
              <a:t>Safely execute students' code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B32221-5266-4BCA-8D9B-F9D1A94E0F25}"/>
              </a:ext>
            </a:extLst>
          </p:cNvPr>
          <p:cNvSpPr/>
          <p:nvPr/>
        </p:nvSpPr>
        <p:spPr>
          <a:xfrm>
            <a:off x="4768943" y="2100898"/>
            <a:ext cx="1188720" cy="548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latin typeface="Century" panose="02040604050505020304" pitchFamily="18" charset="0"/>
              </a:rPr>
              <a:t>Assertions</a:t>
            </a:r>
          </a:p>
          <a:p>
            <a:r>
              <a:rPr lang="en-US" sz="1000" i="1" dirty="0" err="1">
                <a:latin typeface="Century" panose="02040604050505020304" pitchFamily="18" charset="0"/>
              </a:rPr>
              <a:t>Unittest</a:t>
            </a:r>
            <a:r>
              <a:rPr lang="en-US" sz="1000" i="1" dirty="0">
                <a:latin typeface="Century" panose="02040604050505020304" pitchFamily="18" charset="0"/>
              </a:rPr>
              <a:t>-style API for writing tests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DFE2DE8-F158-4D38-8521-B6E53065EEFB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>
          <a:xfrm flipV="1">
            <a:off x="3284214" y="1967500"/>
            <a:ext cx="289574" cy="11474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E30E901-F0D4-44BB-9EFE-2028853942BB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rot="16200000" flipH="1">
            <a:off x="2551476" y="2494938"/>
            <a:ext cx="353230" cy="7647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1">
            <a:extLst>
              <a:ext uri="{FF2B5EF4-FFF2-40B4-BE49-F238E27FC236}">
                <a16:creationId xmlns:a16="http://schemas.microsoft.com/office/drawing/2014/main" id="{7E7DA219-CF56-41A2-92ED-59CDA58963EF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rot="16200000" flipH="1">
            <a:off x="3330454" y="1715960"/>
            <a:ext cx="432141" cy="171334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21">
            <a:extLst>
              <a:ext uri="{FF2B5EF4-FFF2-40B4-BE49-F238E27FC236}">
                <a16:creationId xmlns:a16="http://schemas.microsoft.com/office/drawing/2014/main" id="{368DDB18-2297-4D0B-A793-79A0806F46B1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3447144" y="2984110"/>
            <a:ext cx="361690" cy="78911"/>
          </a:xfrm>
          <a:prstGeom prst="curvedConnector3">
            <a:avLst>
              <a:gd name="adj1" fmla="val 50000"/>
            </a:avLst>
          </a:prstGeom>
          <a:ln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21">
            <a:extLst>
              <a:ext uri="{FF2B5EF4-FFF2-40B4-BE49-F238E27FC236}">
                <a16:creationId xmlns:a16="http://schemas.microsoft.com/office/drawing/2014/main" id="{A8D80F58-2271-4480-8086-32A979821221}"/>
              </a:ext>
            </a:extLst>
          </p:cNvPr>
          <p:cNvCxnSpPr>
            <a:cxnSpLocks/>
            <a:stCxn id="17" idx="3"/>
            <a:endCxn id="18" idx="0"/>
          </p:cNvCxnSpPr>
          <p:nvPr/>
        </p:nvCxnSpPr>
        <p:spPr>
          <a:xfrm>
            <a:off x="4617135" y="1967500"/>
            <a:ext cx="746168" cy="133398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21">
            <a:extLst>
              <a:ext uri="{FF2B5EF4-FFF2-40B4-BE49-F238E27FC236}">
                <a16:creationId xmlns:a16="http://schemas.microsoft.com/office/drawing/2014/main" id="{F9704A71-224D-4957-B9CB-62183E20F65F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4234389" y="3442856"/>
            <a:ext cx="274320" cy="6329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21">
            <a:extLst>
              <a:ext uri="{FF2B5EF4-FFF2-40B4-BE49-F238E27FC236}">
                <a16:creationId xmlns:a16="http://schemas.microsoft.com/office/drawing/2014/main" id="{D4FA571F-05EF-49BF-9E80-0F14D3A38386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 rot="16200000" flipH="1">
            <a:off x="2592223" y="3432535"/>
            <a:ext cx="353231" cy="50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21">
            <a:extLst>
              <a:ext uri="{FF2B5EF4-FFF2-40B4-BE49-F238E27FC236}">
                <a16:creationId xmlns:a16="http://schemas.microsoft.com/office/drawing/2014/main" id="{89F9E287-C254-4993-8396-750FB7160FE1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 rot="5400000">
            <a:off x="3450111" y="2658578"/>
            <a:ext cx="274320" cy="163184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21">
            <a:extLst>
              <a:ext uri="{FF2B5EF4-FFF2-40B4-BE49-F238E27FC236}">
                <a16:creationId xmlns:a16="http://schemas.microsoft.com/office/drawing/2014/main" id="{C4C941C5-EFFB-4362-BBB0-281571AFCC35}"/>
              </a:ext>
            </a:extLst>
          </p:cNvPr>
          <p:cNvCxnSpPr>
            <a:cxnSpLocks/>
            <a:stCxn id="10" idx="2"/>
            <a:endCxn id="4" idx="0"/>
          </p:cNvCxnSpPr>
          <p:nvPr/>
        </p:nvCxnSpPr>
        <p:spPr>
          <a:xfrm rot="5400000">
            <a:off x="785497" y="2228729"/>
            <a:ext cx="292978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21">
            <a:extLst>
              <a:ext uri="{FF2B5EF4-FFF2-40B4-BE49-F238E27FC236}">
                <a16:creationId xmlns:a16="http://schemas.microsoft.com/office/drawing/2014/main" id="{07FC36F4-B8DD-430E-88DC-363BF256F172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 rot="16200000" flipH="1">
            <a:off x="713131" y="3142711"/>
            <a:ext cx="443300" cy="559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21">
            <a:extLst>
              <a:ext uri="{FF2B5EF4-FFF2-40B4-BE49-F238E27FC236}">
                <a16:creationId xmlns:a16="http://schemas.microsoft.com/office/drawing/2014/main" id="{A63C040F-B2D4-45BE-99B3-02D3523F690C}"/>
              </a:ext>
            </a:extLst>
          </p:cNvPr>
          <p:cNvCxnSpPr>
            <a:cxnSpLocks/>
          </p:cNvCxnSpPr>
          <p:nvPr/>
        </p:nvCxnSpPr>
        <p:spPr>
          <a:xfrm>
            <a:off x="1526345" y="2632065"/>
            <a:ext cx="357262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21">
            <a:extLst>
              <a:ext uri="{FF2B5EF4-FFF2-40B4-BE49-F238E27FC236}">
                <a16:creationId xmlns:a16="http://schemas.microsoft.com/office/drawing/2014/main" id="{E9D8771C-AEF7-4309-B718-461D6DF55968}"/>
              </a:ext>
            </a:extLst>
          </p:cNvPr>
          <p:cNvCxnSpPr>
            <a:cxnSpLocks/>
          </p:cNvCxnSpPr>
          <p:nvPr/>
        </p:nvCxnSpPr>
        <p:spPr>
          <a:xfrm flipV="1">
            <a:off x="5226376" y="3742735"/>
            <a:ext cx="671182" cy="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21">
            <a:extLst>
              <a:ext uri="{FF2B5EF4-FFF2-40B4-BE49-F238E27FC236}">
                <a16:creationId xmlns:a16="http://schemas.microsoft.com/office/drawing/2014/main" id="{F1C92D21-D4B4-4F57-9F9A-2303AA404DA5}"/>
              </a:ext>
            </a:extLst>
          </p:cNvPr>
          <p:cNvCxnSpPr>
            <a:cxnSpLocks/>
          </p:cNvCxnSpPr>
          <p:nvPr/>
        </p:nvCxnSpPr>
        <p:spPr>
          <a:xfrm flipV="1">
            <a:off x="5226376" y="4086641"/>
            <a:ext cx="671182" cy="2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DB5F36A4-0E89-4BD3-9EDB-565028315450}"/>
              </a:ext>
            </a:extLst>
          </p:cNvPr>
          <p:cNvSpPr/>
          <p:nvPr/>
        </p:nvSpPr>
        <p:spPr>
          <a:xfrm>
            <a:off x="5017573" y="3513223"/>
            <a:ext cx="87556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i="1" dirty="0">
                <a:latin typeface="Century" panose="02040604050505020304" pitchFamily="18" charset="0"/>
              </a:rPr>
              <a:t>Depends on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0D9D442-1F18-4601-A8D8-2D2FFE08F7B9}"/>
              </a:ext>
            </a:extLst>
          </p:cNvPr>
          <p:cNvSpPr/>
          <p:nvPr/>
        </p:nvSpPr>
        <p:spPr>
          <a:xfrm>
            <a:off x="5036910" y="3734016"/>
            <a:ext cx="8499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i="1" dirty="0">
                <a:latin typeface="Century" panose="02040604050505020304" pitchFamily="18" charset="0"/>
              </a:rPr>
              <a:t>Optionally</a:t>
            </a:r>
          </a:p>
          <a:p>
            <a:r>
              <a:rPr lang="en-US" sz="1000" i="1" dirty="0">
                <a:latin typeface="Century" panose="02040604050505020304" pitchFamily="18" charset="0"/>
              </a:rPr>
              <a:t>depends on</a:t>
            </a:r>
          </a:p>
        </p:txBody>
      </p:sp>
    </p:spTree>
    <p:extLst>
      <p:ext uri="{BB962C8B-B14F-4D97-AF65-F5344CB8AC3E}">
        <p14:creationId xmlns:p14="http://schemas.microsoft.com/office/powerpoint/2010/main" val="1180040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3118</TotalTime>
  <Words>169</Words>
  <Application>Microsoft Office PowerPoint</Application>
  <PresentationFormat>Letter Paper (8.5x11 in)</PresentationFormat>
  <Paragraphs>62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Century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acbart</dc:creator>
  <cp:lastModifiedBy>Bart, Austin</cp:lastModifiedBy>
  <cp:revision>24</cp:revision>
  <dcterms:created xsi:type="dcterms:W3CDTF">2018-07-22T16:15:53Z</dcterms:created>
  <dcterms:modified xsi:type="dcterms:W3CDTF">2019-01-04T19:55:21Z</dcterms:modified>
</cp:coreProperties>
</file>