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75" r:id="rId3"/>
    <p:sldId id="307" r:id="rId4"/>
    <p:sldId id="278" r:id="rId5"/>
    <p:sldId id="276" r:id="rId6"/>
    <p:sldId id="286" r:id="rId7"/>
    <p:sldId id="287" r:id="rId8"/>
    <p:sldId id="309" r:id="rId9"/>
    <p:sldId id="279" r:id="rId10"/>
    <p:sldId id="288" r:id="rId11"/>
    <p:sldId id="289" r:id="rId12"/>
    <p:sldId id="290" r:id="rId13"/>
    <p:sldId id="292" r:id="rId14"/>
    <p:sldId id="320" r:id="rId15"/>
    <p:sldId id="312" r:id="rId16"/>
    <p:sldId id="313" r:id="rId17"/>
    <p:sldId id="315" r:id="rId18"/>
    <p:sldId id="316" r:id="rId19"/>
    <p:sldId id="314" r:id="rId20"/>
    <p:sldId id="317" r:id="rId21"/>
    <p:sldId id="318" r:id="rId22"/>
    <p:sldId id="319"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F6F"/>
    <a:srgbClr val="9F9FFF"/>
    <a:srgbClr val="FFFFFF"/>
    <a:srgbClr val="9CDCFE"/>
    <a:srgbClr val="DCDCAA"/>
    <a:srgbClr val="4EC9B0"/>
    <a:srgbClr val="080808"/>
    <a:srgbClr val="181818"/>
    <a:srgbClr val="212121"/>
    <a:srgbClr val="0A0A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3" d="100"/>
          <a:sy n="93" d="100"/>
        </p:scale>
        <p:origin x="1134" y="72"/>
      </p:cViewPr>
      <p:guideLst>
        <p:guide orient="horz" pos="2160"/>
        <p:guide pos="3840"/>
      </p:guideLst>
    </p:cSldViewPr>
  </p:slideViewPr>
  <p:notesTextViewPr>
    <p:cViewPr>
      <p:scale>
        <a:sx n="3" d="2"/>
        <a:sy n="3" d="2"/>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idea of related variables all grouped together.</a:t>
            </a:r>
          </a:p>
          <a:p>
            <a:endParaRPr lang="en-US" dirty="0"/>
          </a:p>
          <a:p>
            <a:r>
              <a:rPr lang="en-US" dirty="0"/>
              <a:t>All of these variables are properties of a person,</a:t>
            </a:r>
            <a:r>
              <a:rPr lang="en-US" baseline="0" dirty="0"/>
              <a:t> but they all exist separately.</a:t>
            </a:r>
          </a:p>
          <a:p>
            <a:endParaRPr lang="en-US" baseline="0" dirty="0"/>
          </a:p>
          <a:p>
            <a:r>
              <a:rPr lang="en-US" baseline="0" dirty="0"/>
              <a:t>Objects could be used to group these properties together.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777725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properties uses</a:t>
            </a:r>
            <a:r>
              <a:rPr lang="en-US" baseline="0" dirty="0"/>
              <a:t> </a:t>
            </a:r>
            <a:r>
              <a:rPr lang="en-US" b="1" baseline="0" dirty="0"/>
              <a:t>dot notation</a:t>
            </a:r>
            <a:r>
              <a:rPr lang="en-US" b="0" baseline="0" dirty="0"/>
              <a:t> as well.</a:t>
            </a:r>
          </a:p>
          <a:p>
            <a:endParaRPr lang="en-US" b="0" baseline="0" dirty="0"/>
          </a:p>
          <a:p>
            <a:r>
              <a:rPr lang="en-US" b="0" baseline="0" dirty="0"/>
              <a:t>For example, if the user painted the cup to be another color, it is possible to set the </a:t>
            </a:r>
            <a:r>
              <a:rPr lang="en-US" b="1" baseline="0" dirty="0"/>
              <a:t>color</a:t>
            </a:r>
            <a:r>
              <a:rPr lang="en-US" b="0" baseline="0" dirty="0"/>
              <a:t> property using </a:t>
            </a:r>
            <a:r>
              <a:rPr lang="en-US" b="1" baseline="0" dirty="0"/>
              <a:t>teacup DOT color</a:t>
            </a:r>
            <a:r>
              <a:rPr lang="en-US" b="0" baseline="0" dirty="0"/>
              <a:t>.</a:t>
            </a:r>
          </a:p>
          <a:p>
            <a:endParaRPr lang="en-US" b="0" baseline="0" dirty="0"/>
          </a:p>
          <a:p>
            <a:r>
              <a:rPr lang="en-US" b="1" baseline="0" dirty="0"/>
              <a:t>What message will the user see? </a:t>
            </a:r>
            <a:r>
              <a:rPr lang="en-US" b="0" baseline="0" dirty="0"/>
              <a:t>“the teacup is blue”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230220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6429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For this part, go around the room (or</a:t>
            </a:r>
            <a:r>
              <a:rPr lang="en-US" b="0" baseline="0" dirty="0"/>
              <a:t> ask students to come up to the whiteboard) to answer the questions.</a:t>
            </a:r>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22793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For this part, go around the room (or</a:t>
            </a:r>
            <a:r>
              <a:rPr lang="en-US" b="0" baseline="0" dirty="0"/>
              <a:t> ask students to come up to the whiteboard) to answer the questions.</a:t>
            </a:r>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3665345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For this part, go around the room (or</a:t>
            </a:r>
            <a:r>
              <a:rPr lang="en-US" b="0" baseline="0" dirty="0"/>
              <a:t> ask students to come up to the whiteboard) to answer the questions.</a:t>
            </a:r>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2704726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For this part, go around the room (or</a:t>
            </a:r>
            <a:r>
              <a:rPr lang="en-US" b="0" baseline="0" dirty="0"/>
              <a:t> ask students to come up to the whiteboard) to answer the questions.</a:t>
            </a:r>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190410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For this part, go around the room (or</a:t>
            </a:r>
            <a:r>
              <a:rPr lang="en-US" b="0" baseline="0" dirty="0"/>
              <a:t> ask students to come up to the whiteboard) to answer the questions.</a:t>
            </a:r>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216517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For this part, go around the room (or</a:t>
            </a:r>
            <a:r>
              <a:rPr lang="en-US" b="0" baseline="0" dirty="0"/>
              <a:t> ask students to come up to the whiteboard) to answer the questions.</a:t>
            </a:r>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305870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For this part, go around the room (or</a:t>
            </a:r>
            <a:r>
              <a:rPr lang="en-US" b="0" baseline="0" dirty="0"/>
              <a:t> ask students to come up to the whiteboard) to answer the questions.</a:t>
            </a:r>
          </a:p>
        </p:txBody>
      </p:sp>
      <p:sp>
        <p:nvSpPr>
          <p:cNvPr id="4" name="Slide Number Placeholder 3"/>
          <p:cNvSpPr>
            <a:spLocks noGrp="1"/>
          </p:cNvSpPr>
          <p:nvPr>
            <p:ph type="sldNum" sz="quarter" idx="10"/>
          </p:nvPr>
        </p:nvSpPr>
        <p:spPr/>
        <p:txBody>
          <a:bodyPr/>
          <a:lstStyle/>
          <a:p>
            <a:fld id="{DEC8F7F9-57EC-49CF-9FCD-2B781E4B449F}" type="slidenum">
              <a:rPr lang="en-US" smtClean="0"/>
              <a:t>22</a:t>
            </a:fld>
            <a:endParaRPr lang="en-US"/>
          </a:p>
        </p:txBody>
      </p:sp>
    </p:spTree>
    <p:extLst>
      <p:ext uri="{BB962C8B-B14F-4D97-AF65-F5344CB8AC3E}">
        <p14:creationId xmlns:p14="http://schemas.microsoft.com/office/powerpoint/2010/main" val="2944737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Ask</a:t>
            </a:r>
            <a:r>
              <a:rPr lang="en-US" sz="1200" b="0" i="0" kern="1200" baseline="0" dirty="0">
                <a:solidFill>
                  <a:schemeClr val="tx1"/>
                </a:solidFill>
                <a:effectLst/>
                <a:latin typeface="+mn-lt"/>
                <a:ea typeface="+mn-ea"/>
                <a:cs typeface="+mn-cs"/>
              </a:rPr>
              <a:t> the students to name some objects (any objects) and describe them.</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3568707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JavaScript, an </a:t>
            </a:r>
            <a:r>
              <a:rPr lang="en-US" sz="1200" b="0" i="0" u="sng" kern="1200" dirty="0">
                <a:solidFill>
                  <a:schemeClr val="tx1"/>
                </a:solidFill>
                <a:effectLst/>
                <a:latin typeface="+mn-lt"/>
                <a:ea typeface="+mn-ea"/>
                <a:cs typeface="+mn-cs"/>
              </a:rPr>
              <a:t>object</a:t>
            </a:r>
            <a:r>
              <a:rPr lang="en-US" sz="1200" b="0" i="0" kern="1200" dirty="0">
                <a:solidFill>
                  <a:schemeClr val="tx1"/>
                </a:solidFill>
                <a:effectLst/>
                <a:latin typeface="+mn-lt"/>
                <a:ea typeface="+mn-ea"/>
                <a:cs typeface="+mn-cs"/>
              </a:rPr>
              <a:t> is a standalone entity, with properties and type. Compare it with a </a:t>
            </a:r>
            <a:r>
              <a:rPr lang="en-US" sz="1200" b="1" i="0" kern="1200" dirty="0">
                <a:solidFill>
                  <a:schemeClr val="tx1"/>
                </a:solidFill>
                <a:effectLst/>
                <a:latin typeface="+mn-lt"/>
                <a:ea typeface="+mn-ea"/>
                <a:cs typeface="+mn-cs"/>
              </a:rPr>
              <a:t>cup</a:t>
            </a:r>
            <a:r>
              <a:rPr lang="en-US" sz="1200" b="0" i="0" kern="1200" dirty="0">
                <a:solidFill>
                  <a:schemeClr val="tx1"/>
                </a:solidFill>
                <a:effectLst/>
                <a:latin typeface="+mn-lt"/>
                <a:ea typeface="+mn-ea"/>
                <a:cs typeface="+mn-cs"/>
              </a:rPr>
              <a:t>, for example. A cup is an object, with properties. A cup has a color, a volume, a material it is made of, etc. The same way, JavaScript objects can have properties, which define their characteristics.</a:t>
            </a:r>
            <a:endParaRPr lang="en-US"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408397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could we represent the red solo cup in JavaScript?</a:t>
            </a:r>
          </a:p>
          <a:p>
            <a:endParaRPr lang="en-US" baseline="0" dirty="0"/>
          </a:p>
          <a:p>
            <a:r>
              <a:rPr lang="en-US" baseline="0" dirty="0"/>
              <a:t>An object is just a variable, so we use </a:t>
            </a:r>
            <a:r>
              <a:rPr lang="en-US" b="1" baseline="0" dirty="0"/>
              <a:t>let</a:t>
            </a:r>
            <a:r>
              <a:rPr lang="en-US" b="0" baseline="0" dirty="0"/>
              <a:t> to declare it. Use</a:t>
            </a:r>
            <a:r>
              <a:rPr lang="en-US" baseline="0" dirty="0"/>
              <a:t> </a:t>
            </a:r>
            <a:r>
              <a:rPr lang="en-US" b="1" baseline="0" dirty="0"/>
              <a:t>curly brackets</a:t>
            </a:r>
            <a:r>
              <a:rPr lang="en-US" b="0" baseline="0" dirty="0"/>
              <a:t> to surround each property of the object. Use a </a:t>
            </a:r>
            <a:r>
              <a:rPr lang="en-US" b="1" baseline="0" dirty="0"/>
              <a:t>colon</a:t>
            </a:r>
            <a:r>
              <a:rPr lang="en-US" b="0" baseline="0" dirty="0"/>
              <a:t> to attach a value to a property. Use a </a:t>
            </a:r>
            <a:r>
              <a:rPr lang="en-US" b="1" baseline="0" dirty="0"/>
              <a:t>comma</a:t>
            </a:r>
            <a:r>
              <a:rPr lang="en-US" b="0" baseline="0" dirty="0"/>
              <a:t> to separate each property-value.</a:t>
            </a:r>
          </a:p>
          <a:p>
            <a:endParaRPr lang="en-US" b="0" baseline="0" dirty="0"/>
          </a:p>
          <a:p>
            <a:r>
              <a:rPr lang="en-US" b="1" baseline="0" dirty="0"/>
              <a:t>JSON</a:t>
            </a:r>
            <a:r>
              <a:rPr lang="en-US" b="0" baseline="0" dirty="0"/>
              <a:t> stands for </a:t>
            </a:r>
            <a:r>
              <a:rPr lang="en-US" b="1" baseline="0" dirty="0"/>
              <a:t>J</a:t>
            </a:r>
            <a:r>
              <a:rPr lang="en-US" b="0" baseline="0" dirty="0"/>
              <a:t>ava</a:t>
            </a:r>
            <a:r>
              <a:rPr lang="en-US" b="1" baseline="0" dirty="0"/>
              <a:t>S</a:t>
            </a:r>
            <a:r>
              <a:rPr lang="en-US" b="0" baseline="0" dirty="0"/>
              <a:t>cript </a:t>
            </a:r>
            <a:r>
              <a:rPr lang="en-US" b="1" baseline="0" dirty="0"/>
              <a:t>O</a:t>
            </a:r>
            <a:r>
              <a:rPr lang="en-US" b="0" baseline="0" dirty="0"/>
              <a:t>bject </a:t>
            </a:r>
            <a:r>
              <a:rPr lang="en-US" b="1" baseline="0" dirty="0"/>
              <a:t>N</a:t>
            </a:r>
            <a:r>
              <a:rPr lang="en-US" b="0" baseline="0" dirty="0"/>
              <a:t>otation. It is a lightweight data-interchange format based on </a:t>
            </a:r>
            <a:r>
              <a:rPr lang="en-US" b="0" baseline="0"/>
              <a:t>JavaScript objects.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703110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student come up to the board and try to define the</a:t>
            </a:r>
            <a:r>
              <a:rPr lang="en-US" baseline="0" dirty="0"/>
              <a:t> </a:t>
            </a:r>
            <a:r>
              <a:rPr lang="en-US" b="1" baseline="0" dirty="0"/>
              <a:t>teacup</a:t>
            </a:r>
            <a:r>
              <a:rPr lang="en-US" baseline="0" dirty="0"/>
              <a:t> object. Then, show the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95581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t>
            </a:r>
            <a:r>
              <a:rPr lang="en-US" b="1" dirty="0"/>
              <a:t>person</a:t>
            </a:r>
            <a:r>
              <a:rPr lang="en-US" b="0" dirty="0"/>
              <a:t> variable is now an </a:t>
            </a:r>
            <a:r>
              <a:rPr lang="en-US" b="0" i="1" dirty="0"/>
              <a:t>object</a:t>
            </a:r>
            <a:r>
              <a:rPr lang="en-US" b="0" i="0" dirty="0"/>
              <a:t> that contains multiple </a:t>
            </a:r>
            <a:r>
              <a:rPr lang="en-US" b="0" i="1" dirty="0"/>
              <a:t>properties</a:t>
            </a:r>
            <a:r>
              <a:rPr lang="en-US" b="0" i="0" dirty="0"/>
              <a:t>. </a:t>
            </a:r>
            <a:r>
              <a:rPr lang="en-US" b="1" i="0" dirty="0"/>
              <a:t>Properties</a:t>
            </a:r>
            <a:r>
              <a:rPr lang="en-US" b="0" i="0" dirty="0"/>
              <a:t> are the variables</a:t>
            </a:r>
            <a:r>
              <a:rPr lang="en-US" b="0" i="0" baseline="0" dirty="0"/>
              <a:t> that are part of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baseline="0" dirty="0"/>
              <a:t>Break down the syntax for a JS object</a:t>
            </a:r>
            <a:r>
              <a:rPr lang="en-US" baseline="0" dirty="0"/>
              <a:t>. Make sure to make a note of each character used.</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293744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Let’s talk a little more about properties.</a:t>
            </a:r>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224379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0" u="sng" kern="1200" dirty="0">
                <a:solidFill>
                  <a:schemeClr val="tx1"/>
                </a:solidFill>
                <a:effectLst/>
                <a:latin typeface="+mn-lt"/>
                <a:ea typeface="+mn-ea"/>
                <a:cs typeface="+mn-cs"/>
              </a:rPr>
              <a:t>property</a:t>
            </a:r>
            <a:r>
              <a:rPr lang="en-US" sz="1200" b="0" i="0" kern="1200" dirty="0">
                <a:solidFill>
                  <a:schemeClr val="tx1"/>
                </a:solidFill>
                <a:effectLst/>
                <a:latin typeface="+mn-lt"/>
                <a:ea typeface="+mn-ea"/>
                <a:cs typeface="+mn-cs"/>
              </a:rPr>
              <a:t> of an object can be explained as a variable that is attached to the object. Object properties are basically the same as ordinary JavaScript variables, except for the attachment to objects. The properties of an object define the characteristics of the object. Just</a:t>
            </a:r>
            <a:r>
              <a:rPr lang="en-US" sz="1200" b="0" i="0" kern="1200" baseline="0" dirty="0">
                <a:solidFill>
                  <a:schemeClr val="tx1"/>
                </a:solidFill>
                <a:effectLst/>
                <a:latin typeface="+mn-lt"/>
                <a:ea typeface="+mn-ea"/>
                <a:cs typeface="+mn-cs"/>
              </a:rPr>
              <a:t> like variables, each property has a value that can change based on the object.</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A value can be anything</a:t>
            </a:r>
            <a:r>
              <a:rPr lang="en-US" sz="1200" b="0" i="0" kern="1200" baseline="0" dirty="0">
                <a:solidFill>
                  <a:schemeClr val="tx1"/>
                </a:solidFill>
                <a:effectLst/>
                <a:latin typeface="+mn-lt"/>
                <a:ea typeface="+mn-ea"/>
                <a:cs typeface="+mn-cs"/>
              </a:rPr>
              <a:t>: a string, a number, </a:t>
            </a:r>
            <a:r>
              <a:rPr lang="en-US" sz="1200" b="1" i="0" kern="1200" baseline="0" dirty="0">
                <a:solidFill>
                  <a:schemeClr val="tx1"/>
                </a:solidFill>
                <a:effectLst/>
                <a:latin typeface="+mn-lt"/>
                <a:ea typeface="+mn-ea"/>
                <a:cs typeface="+mn-cs"/>
              </a:rPr>
              <a:t>even another object or a function</a:t>
            </a:r>
            <a:r>
              <a:rPr lang="en-US"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59777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an object exists, you can access the properties attached to it using </a:t>
            </a:r>
            <a:r>
              <a:rPr lang="en-US" b="1" baseline="0" dirty="0"/>
              <a:t>dot notation</a:t>
            </a:r>
            <a:r>
              <a:rPr lang="en-US" b="0" baseline="0" dirty="0"/>
              <a:t>. This means &lt;</a:t>
            </a:r>
            <a:r>
              <a:rPr lang="en-US" b="0" baseline="0" dirty="0" err="1"/>
              <a:t>object_name</a:t>
            </a:r>
            <a:r>
              <a:rPr lang="en-US" b="0" baseline="0" dirty="0"/>
              <a:t>&gt;</a:t>
            </a:r>
            <a:r>
              <a:rPr lang="en-US" b="1" baseline="0" dirty="0"/>
              <a:t>.</a:t>
            </a:r>
            <a:r>
              <a:rPr lang="en-US" b="0" baseline="0" dirty="0"/>
              <a:t>&lt;</a:t>
            </a:r>
            <a:r>
              <a:rPr lang="en-US" b="0" baseline="0" dirty="0" err="1"/>
              <a:t>property_name</a:t>
            </a:r>
            <a:r>
              <a:rPr lang="en-US" b="0" baseline="0" dirty="0"/>
              <a:t>&gt;</a:t>
            </a:r>
          </a:p>
          <a:p>
            <a:endParaRPr lang="en-US" b="0" baseline="0" dirty="0"/>
          </a:p>
          <a:p>
            <a:r>
              <a:rPr lang="en-US" b="0" baseline="0" dirty="0"/>
              <a:t>For example, if you wanted to show the user the material for a cup, you could use </a:t>
            </a:r>
            <a:r>
              <a:rPr lang="en-US" b="1" i="0" baseline="0" dirty="0"/>
              <a:t>teacup DOT material</a:t>
            </a:r>
            <a:r>
              <a:rPr lang="en-US" b="0" baseline="0" dirty="0"/>
              <a:t>.</a:t>
            </a:r>
          </a:p>
          <a:p>
            <a:endParaRPr lang="en-US" b="0" baseline="0" dirty="0"/>
          </a:p>
          <a:p>
            <a:r>
              <a:rPr lang="en-US" b="1" baseline="0" dirty="0"/>
              <a:t>What message will the user see? </a:t>
            </a:r>
            <a:r>
              <a:rPr lang="en-US" b="0" baseline="0" dirty="0"/>
              <a:t>“the teacup is ceramic”</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23111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23, 2023</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1/23/2023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1/23/2023</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1/23/2023</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1/23/2023</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1/23/2023</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23, 2023</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January 23, 2023</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1/23/2023</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JavaScript Objects</a:t>
            </a:r>
          </a:p>
        </p:txBody>
      </p:sp>
      <p:sp>
        <p:nvSpPr>
          <p:cNvPr id="3" name="Subtitle 2"/>
          <p:cNvSpPr>
            <a:spLocks noGrp="1"/>
          </p:cNvSpPr>
          <p:nvPr>
            <p:ph type="subTitle" idx="1"/>
          </p:nvPr>
        </p:nvSpPr>
        <p:spPr>
          <a:xfrm>
            <a:off x="381000" y="3429000"/>
            <a:ext cx="4883068" cy="553998"/>
          </a:xfrm>
        </p:spPr>
        <p:txBody>
          <a:bodyPr/>
          <a:lstStyle/>
          <a:p>
            <a:r>
              <a:rPr lang="en-US" dirty="0"/>
              <a:t>Hy-Tech Club: Web 201</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10" name="TextBox 9"/>
          <p:cNvSpPr txBox="1"/>
          <p:nvPr/>
        </p:nvSpPr>
        <p:spPr>
          <a:xfrm>
            <a:off x="381000" y="3550544"/>
            <a:ext cx="5567871" cy="2419124"/>
          </a:xfrm>
          <a:prstGeom prst="rect">
            <a:avLst/>
          </a:prstGeom>
          <a:noFill/>
        </p:spPr>
        <p:txBody>
          <a:bodyPr wrap="none" lIns="182880" tIns="146304" rIns="182880" bIns="146304" rtlCol="0">
            <a:spAutoFit/>
          </a:bodyPr>
          <a:lstStyle/>
          <a:p>
            <a:pPr marL="57150" lvl="0">
              <a:spcAft>
                <a:spcPts val="1200"/>
              </a:spcAft>
              <a:buClr>
                <a:srgbClr val="98989A"/>
              </a:buClr>
            </a:pPr>
            <a:r>
              <a:rPr lang="en-US" sz="3200" b="1" dirty="0">
                <a:solidFill>
                  <a:schemeClr val="bg1"/>
                </a:solidFill>
              </a:rPr>
              <a:t>EXAMPLE</a:t>
            </a:r>
          </a:p>
          <a:p>
            <a:r>
              <a:rPr lang="en-US" sz="3200" dirty="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solo</a:t>
            </a:r>
            <a:r>
              <a:rPr lang="en-US" sz="3200" dirty="0">
                <a:solidFill>
                  <a:srgbClr val="D4D4D4"/>
                </a:solidFill>
                <a:latin typeface="Consolas" panose="020B0609020204030204" pitchFamily="49" charset="0"/>
              </a:rPr>
              <a:t> = {</a:t>
            </a:r>
          </a:p>
          <a:p>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material:</a:t>
            </a:r>
            <a:r>
              <a:rPr lang="en-US" sz="3200" dirty="0">
                <a:solidFill>
                  <a:srgbClr val="D4D4D4"/>
                </a:solidFill>
                <a:latin typeface="Consolas" panose="020B0609020204030204" pitchFamily="49" charset="0"/>
              </a:rPr>
              <a:t> </a:t>
            </a:r>
            <a:r>
              <a:rPr lang="en-US" sz="3200" dirty="0">
                <a:solidFill>
                  <a:srgbClr val="CE9178"/>
                </a:solidFill>
                <a:latin typeface="Consolas" panose="020B0609020204030204" pitchFamily="49" charset="0"/>
              </a:rPr>
              <a:t>"plastic"</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endParaRPr lang="en-US" sz="3200" b="0" dirty="0">
              <a:solidFill>
                <a:srgbClr val="D4D4D4"/>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a:solidFill>
                  <a:schemeClr val="bg1"/>
                </a:solidFill>
              </a:rPr>
              <a:t>What is a Property?</a:t>
            </a:r>
          </a:p>
        </p:txBody>
      </p:sp>
      <p:sp>
        <p:nvSpPr>
          <p:cNvPr id="3" name="Content Placeholder 2"/>
          <p:cNvSpPr>
            <a:spLocks noGrp="1"/>
          </p:cNvSpPr>
          <p:nvPr>
            <p:ph idx="1"/>
          </p:nvPr>
        </p:nvSpPr>
        <p:spPr>
          <a:xfrm>
            <a:off x="381000" y="1143001"/>
            <a:ext cx="11430000" cy="2057400"/>
          </a:xfrm>
        </p:spPr>
        <p:txBody>
          <a:bodyPr/>
          <a:lstStyle/>
          <a:p>
            <a:r>
              <a:rPr lang="en-US" sz="3200" dirty="0">
                <a:solidFill>
                  <a:schemeClr val="bg1"/>
                </a:solidFill>
              </a:rPr>
              <a:t>A </a:t>
            </a:r>
            <a:r>
              <a:rPr lang="en-US" sz="3200" u="sng" dirty="0">
                <a:solidFill>
                  <a:schemeClr val="bg1"/>
                </a:solidFill>
              </a:rPr>
              <a:t>property</a:t>
            </a:r>
            <a:r>
              <a:rPr lang="en-US" sz="3200" dirty="0">
                <a:solidFill>
                  <a:schemeClr val="bg1"/>
                </a:solidFill>
              </a:rPr>
              <a:t> is a </a:t>
            </a:r>
            <a:r>
              <a:rPr lang="en-US" sz="3200" b="1" dirty="0">
                <a:solidFill>
                  <a:schemeClr val="bg1"/>
                </a:solidFill>
              </a:rPr>
              <a:t>variable</a:t>
            </a:r>
            <a:r>
              <a:rPr lang="en-US" sz="3200" dirty="0">
                <a:solidFill>
                  <a:schemeClr val="bg1"/>
                </a:solidFill>
              </a:rPr>
              <a:t> that is attached to an object</a:t>
            </a:r>
          </a:p>
          <a:p>
            <a:endParaRPr lang="en-US" sz="2800" dirty="0"/>
          </a:p>
          <a:p>
            <a:r>
              <a:rPr lang="en-US" sz="3200" dirty="0">
                <a:solidFill>
                  <a:schemeClr val="bg1"/>
                </a:solidFill>
              </a:rPr>
              <a:t>Each </a:t>
            </a:r>
            <a:r>
              <a:rPr lang="en-US" sz="3200" u="sng" dirty="0">
                <a:solidFill>
                  <a:schemeClr val="bg1"/>
                </a:solidFill>
              </a:rPr>
              <a:t>property</a:t>
            </a:r>
            <a:r>
              <a:rPr lang="en-US" sz="3200" dirty="0">
                <a:solidFill>
                  <a:schemeClr val="bg1"/>
                </a:solidFill>
              </a:rPr>
              <a:t> on an object has a </a:t>
            </a:r>
            <a:r>
              <a:rPr lang="en-US" sz="3200" b="1" dirty="0">
                <a:solidFill>
                  <a:schemeClr val="bg1"/>
                </a:solidFill>
              </a:rPr>
              <a:t>value</a:t>
            </a:r>
            <a:endParaRPr lang="en-US" sz="3200" dirty="0">
              <a:solidFill>
                <a:schemeClr val="bg1"/>
              </a:solidFill>
            </a:endParaRPr>
          </a:p>
          <a:p>
            <a:endParaRPr lang="en-US" sz="3200" dirty="0"/>
          </a:p>
        </p:txBody>
      </p:sp>
      <p:sp>
        <p:nvSpPr>
          <p:cNvPr id="6" name="Rectangle 5"/>
          <p:cNvSpPr/>
          <p:nvPr/>
        </p:nvSpPr>
        <p:spPr bwMode="auto">
          <a:xfrm>
            <a:off x="1409700" y="4788681"/>
            <a:ext cx="1826376" cy="571500"/>
          </a:xfrm>
          <a:prstGeom prst="rect">
            <a:avLst/>
          </a:prstGeom>
          <a:solidFill>
            <a:schemeClr val="accent1">
              <a:alpha val="25000"/>
            </a:schemeClr>
          </a:solid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6324600" y="4230097"/>
            <a:ext cx="4575612"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a:solidFill>
                  <a:schemeClr val="accent1"/>
                </a:solidFill>
              </a:rPr>
              <a:t>Property: </a:t>
            </a:r>
            <a:r>
              <a:rPr lang="en-US" sz="3600" dirty="0">
                <a:solidFill>
                  <a:srgbClr val="9CDCFE"/>
                </a:solidFill>
                <a:latin typeface="Consolas" panose="020B0609020204030204" pitchFamily="49" charset="0"/>
              </a:rPr>
              <a:t>material</a:t>
            </a:r>
            <a:endParaRPr lang="en-US" sz="3600" dirty="0">
              <a:solidFill>
                <a:schemeClr val="bg1"/>
              </a:solidFill>
              <a:latin typeface="Consolas" panose="020B0609020204030204" pitchFamily="49" charset="0"/>
            </a:endParaRPr>
          </a:p>
        </p:txBody>
      </p:sp>
      <p:sp>
        <p:nvSpPr>
          <p:cNvPr id="8" name="Rectangle 7"/>
          <p:cNvSpPr/>
          <p:nvPr/>
        </p:nvSpPr>
        <p:spPr bwMode="auto">
          <a:xfrm>
            <a:off x="3675106" y="4788681"/>
            <a:ext cx="2077994" cy="571500"/>
          </a:xfrm>
          <a:prstGeom prst="rect">
            <a:avLst/>
          </a:prstGeom>
          <a:solidFill>
            <a:schemeClr val="accent2">
              <a:alpha val="25000"/>
            </a:schemeClr>
          </a:solid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324600" y="4884697"/>
            <a:ext cx="4136582"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a:solidFill>
                  <a:schemeClr val="accent2"/>
                </a:solidFill>
              </a:rPr>
              <a:t>Value: </a:t>
            </a:r>
            <a:r>
              <a:rPr lang="en-US" sz="3600" dirty="0">
                <a:solidFill>
                  <a:srgbClr val="CE9178"/>
                </a:solidFill>
                <a:latin typeface="Consolas" panose="020B0609020204030204" pitchFamily="49" charset="0"/>
              </a:rPr>
              <a:t>"plastic"</a:t>
            </a:r>
            <a:endParaRPr lang="en-US" sz="3600" dirty="0">
              <a:solidFill>
                <a:srgbClr val="F5CF6F"/>
              </a:solidFill>
            </a:endParaRPr>
          </a:p>
        </p:txBody>
      </p:sp>
    </p:spTree>
    <p:extLst>
      <p:ext uri="{BB962C8B-B14F-4D97-AF65-F5344CB8AC3E}">
        <p14:creationId xmlns:p14="http://schemas.microsoft.com/office/powerpoint/2010/main" val="1558310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7" grpId="0"/>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2643568"/>
            <a:ext cx="11315700" cy="3742563"/>
          </a:xfrm>
          <a:prstGeom prst="rect">
            <a:avLst/>
          </a:prstGeom>
          <a:noFill/>
        </p:spPr>
        <p:txBody>
          <a:bodyPr wrap="square" lIns="182880" tIns="146304" rIns="182880" bIns="146304" rtlCol="0">
            <a:spAutoFit/>
          </a:bodyPr>
          <a:lstStyle/>
          <a:p>
            <a:pPr marL="57150" indent="0">
              <a:buNone/>
            </a:pPr>
            <a:r>
              <a:rPr lang="en-US" sz="3200" b="1" dirty="0"/>
              <a:t>EXAMPLE</a:t>
            </a:r>
          </a:p>
          <a:p>
            <a:pPr marL="57150" indent="0">
              <a:buNone/>
            </a:pPr>
            <a:r>
              <a:rPr lang="en-US" sz="3200" dirty="0">
                <a:solidFill>
                  <a:srgbClr val="0000FF"/>
                </a:solidFill>
                <a:latin typeface="Consolas" panose="020B0609020204030204" pitchFamily="49" charset="0"/>
              </a:rPr>
              <a:t>let</a:t>
            </a:r>
            <a:r>
              <a:rPr lang="en-US" sz="3200" dirty="0">
                <a:solidFill>
                  <a:srgbClr val="000000"/>
                </a:solidFill>
                <a:latin typeface="Consolas" panose="020B0609020204030204" pitchFamily="49" charset="0"/>
              </a:rPr>
              <a:t> teacup = {</a:t>
            </a:r>
          </a:p>
          <a:p>
            <a:pPr marL="57150" indent="0">
              <a:buNone/>
            </a:pPr>
            <a:r>
              <a:rPr lang="en-US" sz="3200" dirty="0">
                <a:solidFill>
                  <a:srgbClr val="000000"/>
                </a:solidFill>
                <a:latin typeface="Consolas" panose="020B0609020204030204" pitchFamily="49" charset="0"/>
              </a:rPr>
              <a:t>    material: </a:t>
            </a:r>
            <a:r>
              <a:rPr lang="en-US" sz="3200" dirty="0">
                <a:solidFill>
                  <a:srgbClr val="A31515"/>
                </a:solidFill>
                <a:latin typeface="Consolas" panose="020B0609020204030204" pitchFamily="49" charset="0"/>
              </a:rPr>
              <a:t>"ceramic"</a:t>
            </a:r>
            <a:endParaRPr lang="en-US" sz="3200" dirty="0">
              <a:solidFill>
                <a:srgbClr val="000000"/>
              </a:solidFill>
              <a:latin typeface="Consolas" panose="020B0609020204030204" pitchFamily="49" charset="0"/>
            </a:endParaRPr>
          </a:p>
          <a:p>
            <a:pPr marL="57150" indent="0">
              <a:buNone/>
            </a:pPr>
            <a:r>
              <a:rPr lang="en-US" sz="3200" dirty="0">
                <a:solidFill>
                  <a:srgbClr val="000000"/>
                </a:solidFill>
                <a:latin typeface="Consolas" panose="020B0609020204030204" pitchFamily="49" charset="0"/>
              </a:rPr>
              <a:t>}</a:t>
            </a:r>
          </a:p>
          <a:p>
            <a:pPr marL="57150" indent="0">
              <a:buNone/>
            </a:pPr>
            <a:br>
              <a:rPr lang="en-US" sz="3200" dirty="0">
                <a:solidFill>
                  <a:srgbClr val="000000"/>
                </a:solidFill>
                <a:latin typeface="Consolas" panose="020B0609020204030204" pitchFamily="49" charset="0"/>
              </a:rPr>
            </a:br>
            <a:r>
              <a:rPr lang="en-US" sz="3200" dirty="0">
                <a:solidFill>
                  <a:srgbClr val="0000FF"/>
                </a:solidFill>
                <a:latin typeface="Consolas" panose="020B0609020204030204" pitchFamily="49" charset="0"/>
              </a:rPr>
              <a:t>let</a:t>
            </a:r>
            <a:r>
              <a:rPr lang="en-US" sz="3200"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objectMaterial</a:t>
            </a:r>
            <a:r>
              <a:rPr lang="en-US" sz="3200" dirty="0">
                <a:solidFill>
                  <a:srgbClr val="000000"/>
                </a:solidFill>
                <a:latin typeface="Consolas" panose="020B0609020204030204" pitchFamily="49" charset="0"/>
              </a:rPr>
              <a:t> = </a:t>
            </a:r>
            <a:r>
              <a:rPr lang="en-US" sz="3200" dirty="0" err="1">
                <a:solidFill>
                  <a:srgbClr val="000000"/>
                </a:solidFill>
                <a:latin typeface="Consolas" panose="020B0609020204030204" pitchFamily="49" charset="0"/>
              </a:rPr>
              <a:t>teacup.material</a:t>
            </a:r>
            <a:r>
              <a:rPr lang="en-US" sz="3200" dirty="0">
                <a:solidFill>
                  <a:srgbClr val="000000"/>
                </a:solidFill>
                <a:latin typeface="Consolas" panose="020B0609020204030204" pitchFamily="49" charset="0"/>
              </a:rPr>
              <a:t>;</a:t>
            </a:r>
          </a:p>
          <a:p>
            <a:r>
              <a:rPr lang="en-US" sz="3200" dirty="0">
                <a:solidFill>
                  <a:srgbClr val="000000"/>
                </a:solidFill>
                <a:latin typeface="Consolas" panose="020B0609020204030204" pitchFamily="49" charset="0"/>
              </a:rPr>
              <a:t>alert(</a:t>
            </a:r>
            <a:r>
              <a:rPr lang="en-US" sz="3200" dirty="0">
                <a:solidFill>
                  <a:srgbClr val="A31515"/>
                </a:solidFill>
                <a:latin typeface="Consolas" panose="020B0609020204030204" pitchFamily="49" charset="0"/>
              </a:rPr>
              <a:t>`the teacup is </a:t>
            </a:r>
            <a:r>
              <a:rPr lang="en-US" sz="3200" dirty="0">
                <a:solidFill>
                  <a:srgbClr val="0000FF"/>
                </a:solidFill>
                <a:latin typeface="Consolas" panose="020B0609020204030204" pitchFamily="49" charset="0"/>
              </a:rPr>
              <a:t>${</a:t>
            </a:r>
            <a:r>
              <a:rPr lang="en-US" sz="3200" dirty="0" err="1">
                <a:solidFill>
                  <a:srgbClr val="000000"/>
                </a:solidFill>
                <a:latin typeface="Consolas" panose="020B0609020204030204" pitchFamily="49" charset="0"/>
              </a:rPr>
              <a:t>objectMaterial</a:t>
            </a:r>
            <a:r>
              <a:rPr lang="en-US" sz="3200" dirty="0">
                <a:solidFill>
                  <a:srgbClr val="0000FF"/>
                </a:solidFill>
                <a:latin typeface="Consolas" panose="020B0609020204030204" pitchFamily="49" charset="0"/>
              </a:rPr>
              <a:t>}</a:t>
            </a:r>
            <a:r>
              <a:rPr lang="en-US" sz="3200" dirty="0">
                <a:solidFill>
                  <a:srgbClr val="A31515"/>
                </a:solidFill>
                <a:latin typeface="Consolas" panose="020B0609020204030204" pitchFamily="49" charset="0"/>
              </a:rPr>
              <a:t>`</a:t>
            </a:r>
            <a:r>
              <a:rPr lang="en-US" sz="32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US" dirty="0"/>
              <a:t>Getting a Property</a:t>
            </a:r>
          </a:p>
        </p:txBody>
      </p:sp>
      <p:sp>
        <p:nvSpPr>
          <p:cNvPr id="3" name="Content Placeholder 2"/>
          <p:cNvSpPr>
            <a:spLocks noGrp="1"/>
          </p:cNvSpPr>
          <p:nvPr>
            <p:ph idx="1"/>
          </p:nvPr>
        </p:nvSpPr>
        <p:spPr>
          <a:xfrm>
            <a:off x="381000" y="1143000"/>
            <a:ext cx="9372600" cy="1143000"/>
          </a:xfrm>
        </p:spPr>
        <p:txBody>
          <a:bodyPr>
            <a:normAutofit/>
          </a:bodyPr>
          <a:lstStyle/>
          <a:p>
            <a:r>
              <a:rPr lang="en-US" dirty="0"/>
              <a:t>Use </a:t>
            </a:r>
            <a:r>
              <a:rPr lang="en-US" b="1" dirty="0"/>
              <a:t>dot notation</a:t>
            </a:r>
            <a:r>
              <a:rPr lang="en-US" dirty="0"/>
              <a:t> to </a:t>
            </a:r>
            <a:r>
              <a:rPr lang="en-US" i="1" dirty="0"/>
              <a:t>get</a:t>
            </a:r>
            <a:r>
              <a:rPr lang="en-US" dirty="0"/>
              <a:t> a property value from an object</a:t>
            </a:r>
          </a:p>
          <a:p>
            <a:pPr lvl="1"/>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object_name</a:t>
            </a:r>
            <a:r>
              <a:rPr lang="en-US" dirty="0">
                <a:solidFill>
                  <a:schemeClr val="tx1">
                    <a:lumMod val="60000"/>
                    <a:lumOff val="40000"/>
                  </a:schemeClr>
                </a:solidFill>
                <a:latin typeface="Consolas" panose="020B0609020204030204" pitchFamily="49" charset="0"/>
              </a:rPr>
              <a:t>&gt;</a:t>
            </a:r>
            <a:r>
              <a:rPr lang="en-US" sz="3200" b="1" dirty="0">
                <a:latin typeface="Consolas" panose="020B0609020204030204" pitchFamily="49" charset="0"/>
              </a:rPr>
              <a:t>.</a:t>
            </a:r>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property_name</a:t>
            </a:r>
            <a:r>
              <a:rPr lang="en-US" dirty="0">
                <a:solidFill>
                  <a:schemeClr val="tx1">
                    <a:lumMod val="60000"/>
                    <a:lumOff val="40000"/>
                  </a:schemeClr>
                </a:solidFill>
                <a:latin typeface="Consolas" panose="020B0609020204030204" pitchFamily="49" charset="0"/>
              </a:rPr>
              <a:t>&gt;</a:t>
            </a:r>
          </a:p>
        </p:txBody>
      </p:sp>
      <p:sp>
        <p:nvSpPr>
          <p:cNvPr id="4" name="Rectangle 3"/>
          <p:cNvSpPr/>
          <p:nvPr/>
        </p:nvSpPr>
        <p:spPr bwMode="auto">
          <a:xfrm>
            <a:off x="5230893" y="5164740"/>
            <a:ext cx="1463040" cy="571500"/>
          </a:xfrm>
          <a:prstGeom prst="rect">
            <a:avLst/>
          </a:prstGeom>
          <a:solidFill>
            <a:schemeClr val="accent1">
              <a:alpha val="25000"/>
            </a:schemeClr>
          </a:solid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667500" y="3356604"/>
            <a:ext cx="3971280"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err="1">
                <a:solidFill>
                  <a:schemeClr val="accent1"/>
                </a:solidFill>
              </a:rPr>
              <a:t>object_name</a:t>
            </a:r>
            <a:r>
              <a:rPr lang="en-US" sz="2800" b="1" dirty="0">
                <a:solidFill>
                  <a:schemeClr val="accent1"/>
                </a:solidFill>
              </a:rPr>
              <a:t>: </a:t>
            </a:r>
            <a:r>
              <a:rPr lang="en-US" sz="2800" dirty="0">
                <a:solidFill>
                  <a:srgbClr val="000000"/>
                </a:solidFill>
                <a:latin typeface="Consolas" panose="020B0609020204030204" pitchFamily="49" charset="0"/>
              </a:rPr>
              <a:t>teacup</a:t>
            </a:r>
          </a:p>
        </p:txBody>
      </p:sp>
      <p:sp>
        <p:nvSpPr>
          <p:cNvPr id="6" name="TextBox 5"/>
          <p:cNvSpPr txBox="1"/>
          <p:nvPr/>
        </p:nvSpPr>
        <p:spPr>
          <a:xfrm>
            <a:off x="6667500" y="3831586"/>
            <a:ext cx="4764766"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err="1">
                <a:solidFill>
                  <a:schemeClr val="accent2"/>
                </a:solidFill>
              </a:rPr>
              <a:t>property_name</a:t>
            </a:r>
            <a:r>
              <a:rPr lang="en-US" sz="2800" b="1" dirty="0">
                <a:solidFill>
                  <a:schemeClr val="accent2"/>
                </a:solidFill>
              </a:rPr>
              <a:t>: </a:t>
            </a:r>
            <a:r>
              <a:rPr lang="en-US" sz="2800" dirty="0">
                <a:solidFill>
                  <a:srgbClr val="000000"/>
                </a:solidFill>
                <a:latin typeface="Consolas" panose="020B0609020204030204" pitchFamily="49" charset="0"/>
              </a:rPr>
              <a:t>material</a:t>
            </a:r>
            <a:endParaRPr lang="en-US" sz="2800" dirty="0">
              <a:gradFill>
                <a:gsLst>
                  <a:gs pos="2917">
                    <a:schemeClr val="tx1"/>
                  </a:gs>
                  <a:gs pos="30000">
                    <a:schemeClr val="tx1"/>
                  </a:gs>
                </a:gsLst>
                <a:lin ang="5400000" scaled="0"/>
              </a:gradFill>
            </a:endParaRPr>
          </a:p>
        </p:txBody>
      </p:sp>
      <p:sp>
        <p:nvSpPr>
          <p:cNvPr id="7" name="Rectangle 6"/>
          <p:cNvSpPr/>
          <p:nvPr/>
        </p:nvSpPr>
        <p:spPr bwMode="auto">
          <a:xfrm>
            <a:off x="6843390" y="5163401"/>
            <a:ext cx="1828800" cy="571500"/>
          </a:xfrm>
          <a:prstGeom prst="rect">
            <a:avLst/>
          </a:prstGeom>
          <a:solidFill>
            <a:schemeClr val="accent2">
              <a:alpha val="25000"/>
            </a:schemeClr>
          </a:solid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93390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 Property</a:t>
            </a:r>
          </a:p>
        </p:txBody>
      </p:sp>
      <p:sp>
        <p:nvSpPr>
          <p:cNvPr id="3" name="Content Placeholder 2"/>
          <p:cNvSpPr>
            <a:spLocks noGrp="1"/>
          </p:cNvSpPr>
          <p:nvPr>
            <p:ph idx="1"/>
          </p:nvPr>
        </p:nvSpPr>
        <p:spPr>
          <a:xfrm>
            <a:off x="381000" y="1143000"/>
            <a:ext cx="11430000" cy="1371600"/>
          </a:xfrm>
        </p:spPr>
        <p:txBody>
          <a:bodyPr/>
          <a:lstStyle/>
          <a:p>
            <a:r>
              <a:rPr lang="en-US" dirty="0"/>
              <a:t>Use </a:t>
            </a:r>
            <a:r>
              <a:rPr lang="en-US" b="1" dirty="0"/>
              <a:t>dot notation</a:t>
            </a:r>
            <a:r>
              <a:rPr lang="en-US" dirty="0"/>
              <a:t> to </a:t>
            </a:r>
            <a:r>
              <a:rPr lang="en-US" i="1" dirty="0"/>
              <a:t>set</a:t>
            </a:r>
            <a:r>
              <a:rPr lang="en-US" dirty="0"/>
              <a:t> a property value from an object too!</a:t>
            </a:r>
          </a:p>
          <a:p>
            <a:pPr lvl="1"/>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object_name</a:t>
            </a:r>
            <a:r>
              <a:rPr lang="en-US" dirty="0">
                <a:solidFill>
                  <a:schemeClr val="tx1">
                    <a:lumMod val="60000"/>
                    <a:lumOff val="40000"/>
                  </a:schemeClr>
                </a:solidFill>
                <a:latin typeface="Consolas" panose="020B0609020204030204" pitchFamily="49" charset="0"/>
              </a:rPr>
              <a:t>&gt;</a:t>
            </a:r>
            <a:r>
              <a:rPr lang="en-US" sz="3200" b="1" dirty="0">
                <a:latin typeface="Consolas" panose="020B0609020204030204" pitchFamily="49" charset="0"/>
              </a:rPr>
              <a:t>.</a:t>
            </a:r>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property_name</a:t>
            </a:r>
            <a:r>
              <a:rPr lang="en-US" dirty="0">
                <a:solidFill>
                  <a:schemeClr val="tx1">
                    <a:lumMod val="60000"/>
                    <a:lumOff val="40000"/>
                  </a:schemeClr>
                </a:solidFill>
                <a:latin typeface="Consolas" panose="020B0609020204030204" pitchFamily="49" charset="0"/>
              </a:rPr>
              <a:t>&gt; </a:t>
            </a:r>
            <a:r>
              <a:rPr lang="en-US" dirty="0">
                <a:latin typeface="Consolas" panose="020B0609020204030204" pitchFamily="49" charset="0"/>
              </a:rPr>
              <a:t>=</a:t>
            </a:r>
            <a:r>
              <a:rPr lang="en-US" dirty="0">
                <a:solidFill>
                  <a:schemeClr val="tx1">
                    <a:lumMod val="60000"/>
                    <a:lumOff val="40000"/>
                  </a:schemeClr>
                </a:solidFill>
                <a:latin typeface="Consolas" panose="020B0609020204030204" pitchFamily="49" charset="0"/>
              </a:rPr>
              <a:t> &lt;value&gt;</a:t>
            </a:r>
          </a:p>
          <a:p>
            <a:endParaRPr lang="en-US" dirty="0"/>
          </a:p>
        </p:txBody>
      </p:sp>
      <p:sp>
        <p:nvSpPr>
          <p:cNvPr id="4" name="Rectangle 3"/>
          <p:cNvSpPr/>
          <p:nvPr/>
        </p:nvSpPr>
        <p:spPr>
          <a:xfrm>
            <a:off x="381000" y="3314700"/>
            <a:ext cx="10744200" cy="1631216"/>
          </a:xfrm>
          <a:prstGeom prst="rect">
            <a:avLst/>
          </a:prstGeom>
        </p:spPr>
        <p:txBody>
          <a:bodyPr wrap="square">
            <a:spAutoFit/>
          </a:bodyPr>
          <a:lstStyle/>
          <a:p>
            <a:pPr marL="57150" indent="0">
              <a:buNone/>
            </a:pPr>
            <a:r>
              <a:rPr lang="en-US" sz="3200" b="1" dirty="0"/>
              <a:t>EXAMPLE</a:t>
            </a:r>
          </a:p>
          <a:p>
            <a:pPr marL="57150" indent="0">
              <a:buNone/>
            </a:pPr>
            <a:r>
              <a:rPr lang="en-US" sz="3200" dirty="0" err="1">
                <a:solidFill>
                  <a:srgbClr val="000000"/>
                </a:solidFill>
                <a:latin typeface="Consolas" panose="020B0609020204030204" pitchFamily="49" charset="0"/>
              </a:rPr>
              <a:t>teacup.color</a:t>
            </a:r>
            <a:r>
              <a:rPr lang="en-US" sz="3200" dirty="0">
                <a:solidFill>
                  <a:srgbClr val="000000"/>
                </a:solidFill>
                <a:latin typeface="Consolas" panose="020B0609020204030204" pitchFamily="49" charset="0"/>
              </a:rPr>
              <a:t> = </a:t>
            </a:r>
            <a:r>
              <a:rPr lang="en-US" sz="3200" dirty="0">
                <a:solidFill>
                  <a:srgbClr val="A31515"/>
                </a:solidFill>
                <a:latin typeface="Consolas" panose="020B0609020204030204" pitchFamily="49" charset="0"/>
              </a:rPr>
              <a:t>"blue"</a:t>
            </a:r>
            <a:r>
              <a:rPr lang="en-US" sz="3200" dirty="0">
                <a:solidFill>
                  <a:srgbClr val="000000"/>
                </a:solidFill>
                <a:latin typeface="Consolas" panose="020B0609020204030204" pitchFamily="49" charset="0"/>
              </a:rPr>
              <a:t>;</a:t>
            </a:r>
          </a:p>
          <a:p>
            <a:r>
              <a:rPr lang="en-US" sz="3200" b="0" dirty="0">
                <a:solidFill>
                  <a:srgbClr val="000000"/>
                </a:solidFill>
                <a:effectLst/>
                <a:latin typeface="Consolas" panose="020B0609020204030204" pitchFamily="49" charset="0"/>
              </a:rPr>
              <a:t>alert(</a:t>
            </a:r>
            <a:r>
              <a:rPr lang="en-US" sz="3200" b="0" dirty="0">
                <a:solidFill>
                  <a:srgbClr val="A31515"/>
                </a:solidFill>
                <a:effectLst/>
                <a:latin typeface="Consolas" panose="020B0609020204030204" pitchFamily="49" charset="0"/>
              </a:rPr>
              <a:t>`the teacup is </a:t>
            </a:r>
            <a:r>
              <a:rPr lang="en-US" sz="3200" b="0" dirty="0">
                <a:solidFill>
                  <a:srgbClr val="0000FF"/>
                </a:solidFill>
                <a:effectLst/>
                <a:latin typeface="Consolas" panose="020B0609020204030204" pitchFamily="49" charset="0"/>
              </a:rPr>
              <a:t>${</a:t>
            </a:r>
            <a:r>
              <a:rPr lang="en-US" sz="3200" b="0" dirty="0" err="1">
                <a:solidFill>
                  <a:srgbClr val="000000"/>
                </a:solidFill>
                <a:effectLst/>
                <a:latin typeface="Consolas" panose="020B0609020204030204" pitchFamily="49" charset="0"/>
              </a:rPr>
              <a:t>teacup.color</a:t>
            </a:r>
            <a:r>
              <a:rPr lang="en-US" sz="3200" b="0" dirty="0">
                <a:solidFill>
                  <a:srgbClr val="0000FF"/>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483541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What is </a:t>
            </a:r>
            <a:r>
              <a:rPr lang="en-US" dirty="0">
                <a:solidFill>
                  <a:schemeClr val="accent1"/>
                </a:solidFill>
              </a:rPr>
              <a:t>JSON</a:t>
            </a:r>
            <a:r>
              <a:rPr lang="en-US" dirty="0">
                <a:solidFill>
                  <a:schemeClr val="bg1"/>
                </a:solidFill>
              </a:rPr>
              <a:t> data?</a:t>
            </a:r>
          </a:p>
        </p:txBody>
      </p:sp>
      <p:sp>
        <p:nvSpPr>
          <p:cNvPr id="3" name="Content Placeholder 2"/>
          <p:cNvSpPr>
            <a:spLocks noGrp="1"/>
          </p:cNvSpPr>
          <p:nvPr>
            <p:ph idx="1"/>
          </p:nvPr>
        </p:nvSpPr>
        <p:spPr>
          <a:xfrm>
            <a:off x="381000" y="1143001"/>
            <a:ext cx="11430000" cy="830302"/>
          </a:xfrm>
        </p:spPr>
        <p:txBody>
          <a:bodyPr/>
          <a:lstStyle/>
          <a:p>
            <a:pPr marL="57150" indent="0" algn="ctr">
              <a:buNone/>
            </a:pPr>
            <a:r>
              <a:rPr lang="en-US" sz="4400" b="1" dirty="0">
                <a:solidFill>
                  <a:schemeClr val="accent1"/>
                </a:solidFill>
              </a:rPr>
              <a:t>J</a:t>
            </a:r>
            <a:r>
              <a:rPr lang="en-US" sz="4400" dirty="0">
                <a:solidFill>
                  <a:schemeClr val="bg1"/>
                </a:solidFill>
              </a:rPr>
              <a:t>ava</a:t>
            </a:r>
            <a:r>
              <a:rPr lang="en-US" sz="4400" b="1" dirty="0">
                <a:solidFill>
                  <a:schemeClr val="accent1"/>
                </a:solidFill>
              </a:rPr>
              <a:t>S</a:t>
            </a:r>
            <a:r>
              <a:rPr lang="en-US" sz="4400" dirty="0">
                <a:solidFill>
                  <a:schemeClr val="bg1"/>
                </a:solidFill>
              </a:rPr>
              <a:t>cript </a:t>
            </a:r>
            <a:r>
              <a:rPr lang="en-US" sz="4400" b="1" dirty="0">
                <a:solidFill>
                  <a:schemeClr val="accent1"/>
                </a:solidFill>
              </a:rPr>
              <a:t>O</a:t>
            </a:r>
            <a:r>
              <a:rPr lang="en-US" sz="4400" dirty="0">
                <a:solidFill>
                  <a:schemeClr val="bg1"/>
                </a:solidFill>
              </a:rPr>
              <a:t>bject </a:t>
            </a:r>
            <a:r>
              <a:rPr lang="en-US" sz="4400" b="1" dirty="0">
                <a:solidFill>
                  <a:schemeClr val="accent1"/>
                </a:solidFill>
              </a:rPr>
              <a:t>N</a:t>
            </a:r>
            <a:r>
              <a:rPr lang="en-US" sz="4400" dirty="0">
                <a:solidFill>
                  <a:schemeClr val="bg1"/>
                </a:solidFill>
              </a:rPr>
              <a:t>otation</a:t>
            </a:r>
          </a:p>
          <a:p>
            <a:endParaRPr lang="en-US" sz="3200" dirty="0"/>
          </a:p>
        </p:txBody>
      </p:sp>
      <p:sp>
        <p:nvSpPr>
          <p:cNvPr id="4" name="TextBox 3">
            <a:extLst>
              <a:ext uri="{FF2B5EF4-FFF2-40B4-BE49-F238E27FC236}">
                <a16:creationId xmlns:a16="http://schemas.microsoft.com/office/drawing/2014/main" id="{1544769D-7EE9-48BE-B9F1-9C60EB3FB6A0}"/>
              </a:ext>
            </a:extLst>
          </p:cNvPr>
          <p:cNvSpPr txBox="1"/>
          <p:nvPr/>
        </p:nvSpPr>
        <p:spPr>
          <a:xfrm>
            <a:off x="381000" y="1973303"/>
            <a:ext cx="7472238" cy="4727448"/>
          </a:xfrm>
          <a:prstGeom prst="rect">
            <a:avLst/>
          </a:prstGeom>
          <a:noFill/>
        </p:spPr>
        <p:txBody>
          <a:bodyPr wrap="none" lIns="182880" tIns="146304" rIns="182880" bIns="146304" rtlCol="0">
            <a:spAutoFit/>
          </a:bodyPr>
          <a:lstStyle/>
          <a:p>
            <a:r>
              <a:rPr lang="en-US" sz="4800" b="1" dirty="0">
                <a:solidFill>
                  <a:srgbClr val="F5F5F5"/>
                </a:solidFill>
                <a:effectLst/>
                <a:latin typeface="Consolas" panose="020B0609020204030204" pitchFamily="49" charset="0"/>
              </a:rPr>
              <a:t>{</a:t>
            </a:r>
          </a:p>
          <a:p>
            <a:r>
              <a:rPr lang="en-US" sz="4800" b="1" dirty="0">
                <a:solidFill>
                  <a:srgbClr val="F5F5F5"/>
                </a:solidFill>
                <a:effectLst/>
                <a:latin typeface="Consolas" panose="020B0609020204030204" pitchFamily="49" charset="0"/>
              </a:rPr>
              <a:t>  </a:t>
            </a:r>
            <a:r>
              <a:rPr lang="en-US" sz="4800" b="1" dirty="0">
                <a:solidFill>
                  <a:srgbClr val="78A8D6"/>
                </a:solidFill>
                <a:effectLst/>
                <a:latin typeface="Consolas" panose="020B0609020204030204" pitchFamily="49" charset="0"/>
              </a:rPr>
              <a:t>"name"</a:t>
            </a:r>
            <a:r>
              <a:rPr lang="en-US" sz="4800" b="1" dirty="0">
                <a:solidFill>
                  <a:srgbClr val="F5F5F5"/>
                </a:solidFill>
                <a:effectLst/>
                <a:latin typeface="Consolas" panose="020B0609020204030204" pitchFamily="49" charset="0"/>
              </a:rPr>
              <a:t>: </a:t>
            </a:r>
            <a:r>
              <a:rPr lang="en-US" sz="4800" b="1" dirty="0">
                <a:solidFill>
                  <a:srgbClr val="7ADAD1"/>
                </a:solidFill>
                <a:effectLst/>
                <a:latin typeface="Consolas" panose="020B0609020204030204" pitchFamily="49" charset="0"/>
              </a:rPr>
              <a:t>"Clifford"</a:t>
            </a:r>
            <a:r>
              <a:rPr lang="en-US" sz="4800" b="1" dirty="0">
                <a:solidFill>
                  <a:srgbClr val="F5F5F5"/>
                </a:solidFill>
                <a:effectLst/>
                <a:latin typeface="Consolas" panose="020B0609020204030204" pitchFamily="49" charset="0"/>
              </a:rPr>
              <a:t>,</a:t>
            </a:r>
          </a:p>
          <a:p>
            <a:r>
              <a:rPr lang="en-US" sz="4800" b="1" dirty="0">
                <a:solidFill>
                  <a:srgbClr val="F5F5F5"/>
                </a:solidFill>
                <a:effectLst/>
                <a:latin typeface="Consolas" panose="020B0609020204030204" pitchFamily="49" charset="0"/>
              </a:rPr>
              <a:t>  </a:t>
            </a:r>
            <a:r>
              <a:rPr lang="en-US" sz="4800" b="1" dirty="0">
                <a:solidFill>
                  <a:srgbClr val="78A8D6"/>
                </a:solidFill>
                <a:effectLst/>
                <a:latin typeface="Consolas" panose="020B0609020204030204" pitchFamily="49" charset="0"/>
              </a:rPr>
              <a:t>"size"</a:t>
            </a:r>
            <a:r>
              <a:rPr lang="en-US" sz="4800" b="1" dirty="0">
                <a:solidFill>
                  <a:srgbClr val="F5F5F5"/>
                </a:solidFill>
                <a:effectLst/>
                <a:latin typeface="Consolas" panose="020B0609020204030204" pitchFamily="49" charset="0"/>
              </a:rPr>
              <a:t>: </a:t>
            </a:r>
            <a:r>
              <a:rPr lang="en-US" sz="4800" b="1" dirty="0">
                <a:solidFill>
                  <a:srgbClr val="7ADAD1"/>
                </a:solidFill>
                <a:effectLst/>
                <a:latin typeface="Consolas" panose="020B0609020204030204" pitchFamily="49" charset="0"/>
              </a:rPr>
              <a:t>"Big"</a:t>
            </a:r>
            <a:r>
              <a:rPr lang="en-US" sz="4800" b="1" dirty="0">
                <a:solidFill>
                  <a:srgbClr val="F5F5F5"/>
                </a:solidFill>
                <a:effectLst/>
                <a:latin typeface="Consolas" panose="020B0609020204030204" pitchFamily="49" charset="0"/>
              </a:rPr>
              <a:t>,</a:t>
            </a:r>
          </a:p>
          <a:p>
            <a:r>
              <a:rPr lang="en-US" sz="4800" b="1" dirty="0">
                <a:solidFill>
                  <a:srgbClr val="F5F5F5"/>
                </a:solidFill>
                <a:effectLst/>
                <a:latin typeface="Consolas" panose="020B0609020204030204" pitchFamily="49" charset="0"/>
              </a:rPr>
              <a:t>  </a:t>
            </a:r>
            <a:r>
              <a:rPr lang="en-US" sz="4800" b="1" dirty="0">
                <a:solidFill>
                  <a:srgbClr val="78A8D6"/>
                </a:solidFill>
                <a:effectLst/>
                <a:latin typeface="Consolas" panose="020B0609020204030204" pitchFamily="49" charset="0"/>
              </a:rPr>
              <a:t>"color"</a:t>
            </a:r>
            <a:r>
              <a:rPr lang="en-US" sz="4800" b="1" dirty="0">
                <a:solidFill>
                  <a:srgbClr val="F5F5F5"/>
                </a:solidFill>
                <a:effectLst/>
                <a:latin typeface="Consolas" panose="020B0609020204030204" pitchFamily="49" charset="0"/>
              </a:rPr>
              <a:t>: </a:t>
            </a:r>
            <a:r>
              <a:rPr lang="en-US" sz="4800" b="1" dirty="0">
                <a:solidFill>
                  <a:srgbClr val="7ADAD1"/>
                </a:solidFill>
                <a:effectLst/>
                <a:latin typeface="Consolas" panose="020B0609020204030204" pitchFamily="49" charset="0"/>
              </a:rPr>
              <a:t>"Red"</a:t>
            </a:r>
            <a:r>
              <a:rPr lang="en-US" sz="4800" b="1" dirty="0">
                <a:solidFill>
                  <a:srgbClr val="F5F5F5"/>
                </a:solidFill>
                <a:effectLst/>
                <a:latin typeface="Consolas" panose="020B0609020204030204" pitchFamily="49" charset="0"/>
              </a:rPr>
              <a:t>,</a:t>
            </a:r>
          </a:p>
          <a:p>
            <a:r>
              <a:rPr lang="en-US" sz="4800" b="1" dirty="0">
                <a:solidFill>
                  <a:srgbClr val="F5F5F5"/>
                </a:solidFill>
                <a:effectLst/>
                <a:latin typeface="Consolas" panose="020B0609020204030204" pitchFamily="49" charset="0"/>
              </a:rPr>
              <a:t>  </a:t>
            </a:r>
            <a:r>
              <a:rPr lang="en-US" sz="4800" b="1" dirty="0">
                <a:solidFill>
                  <a:srgbClr val="78A8D6"/>
                </a:solidFill>
                <a:effectLst/>
                <a:latin typeface="Consolas" panose="020B0609020204030204" pitchFamily="49" charset="0"/>
              </a:rPr>
              <a:t>"species"</a:t>
            </a:r>
            <a:r>
              <a:rPr lang="en-US" sz="4800" b="1" dirty="0">
                <a:solidFill>
                  <a:srgbClr val="F5F5F5"/>
                </a:solidFill>
                <a:effectLst/>
                <a:latin typeface="Consolas" panose="020B0609020204030204" pitchFamily="49" charset="0"/>
              </a:rPr>
              <a:t>: </a:t>
            </a:r>
            <a:r>
              <a:rPr lang="en-US" sz="4800" b="1" dirty="0">
                <a:solidFill>
                  <a:srgbClr val="7ADAD1"/>
                </a:solidFill>
                <a:effectLst/>
                <a:latin typeface="Consolas" panose="020B0609020204030204" pitchFamily="49" charset="0"/>
              </a:rPr>
              <a:t>"Vizsla"</a:t>
            </a:r>
            <a:endParaRPr lang="en-US" sz="4800" b="1" dirty="0">
              <a:solidFill>
                <a:srgbClr val="F5F5F5"/>
              </a:solidFill>
              <a:effectLst/>
              <a:latin typeface="Consolas" panose="020B0609020204030204" pitchFamily="49" charset="0"/>
            </a:endParaRPr>
          </a:p>
          <a:p>
            <a:r>
              <a:rPr lang="en-US" sz="4800" b="1" dirty="0">
                <a:solidFill>
                  <a:srgbClr val="F5F5F5"/>
                </a:solidFill>
                <a:effectLst/>
                <a:latin typeface="Consolas" panose="020B0609020204030204" pitchFamily="49" charset="0"/>
              </a:rPr>
              <a:t>}</a:t>
            </a:r>
          </a:p>
        </p:txBody>
      </p:sp>
      <p:pic>
        <p:nvPicPr>
          <p:cNvPr id="1026" name="Picture 2">
            <a:extLst>
              <a:ext uri="{FF2B5EF4-FFF2-40B4-BE49-F238E27FC236}">
                <a16:creationId xmlns:a16="http://schemas.microsoft.com/office/drawing/2014/main" id="{BAFBD478-C27A-4E9D-8804-EFA36F58567F}"/>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24" t="10000" r="7144"/>
          <a:stretch/>
        </p:blipFill>
        <p:spPr bwMode="auto">
          <a:xfrm flipH="1">
            <a:off x="9639300" y="5029200"/>
            <a:ext cx="4000500" cy="6172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0666A4A-C0C8-4B51-B750-D9960230BF5E}"/>
              </a:ext>
            </a:extLst>
          </p:cNvPr>
          <p:cNvSpPr/>
          <p:nvPr/>
        </p:nvSpPr>
        <p:spPr bwMode="auto">
          <a:xfrm>
            <a:off x="7893996" y="2609503"/>
            <a:ext cx="4000500" cy="178349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Stored in </a:t>
            </a:r>
            <a:r>
              <a:rPr lang="en-US" sz="2400" b="1" dirty="0">
                <a:gradFill>
                  <a:gsLst>
                    <a:gs pos="0">
                      <a:srgbClr val="FFFFFF"/>
                    </a:gs>
                    <a:gs pos="100000">
                      <a:srgbClr val="FFFFFF"/>
                    </a:gs>
                  </a:gsLst>
                  <a:lin ang="5400000" scaled="0"/>
                </a:gradFill>
                <a:ea typeface="Segoe UI" pitchFamily="34" charset="0"/>
                <a:cs typeface="Segoe UI" pitchFamily="34" charset="0"/>
              </a:rPr>
              <a:t>.json</a:t>
            </a:r>
            <a:r>
              <a:rPr lang="en-US" sz="2400" dirty="0">
                <a:gradFill>
                  <a:gsLst>
                    <a:gs pos="0">
                      <a:srgbClr val="FFFFFF"/>
                    </a:gs>
                    <a:gs pos="100000">
                      <a:srgbClr val="FFFFFF"/>
                    </a:gs>
                  </a:gsLst>
                  <a:lin ang="5400000" scaled="0"/>
                </a:gradFill>
                <a:ea typeface="Segoe UI" pitchFamily="34" charset="0"/>
                <a:cs typeface="Segoe UI" pitchFamily="34" charset="0"/>
              </a:rPr>
              <a:t> files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Keys must be </a:t>
            </a:r>
            <a:r>
              <a:rPr lang="en-US" sz="2400" b="1" dirty="0">
                <a:gradFill>
                  <a:gsLst>
                    <a:gs pos="0">
                      <a:srgbClr val="FFFFFF"/>
                    </a:gs>
                    <a:gs pos="100000">
                      <a:srgbClr val="FFFFFF"/>
                    </a:gs>
                  </a:gsLst>
                  <a:lin ang="5400000" scaled="0"/>
                </a:gradFill>
                <a:ea typeface="Segoe UI" pitchFamily="34" charset="0"/>
                <a:cs typeface="Segoe UI" pitchFamily="34" charset="0"/>
              </a:rPr>
              <a:t>strings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Convertible to </a:t>
            </a:r>
            <a:r>
              <a:rPr lang="en-US" sz="2400" b="1" dirty="0">
                <a:gradFill>
                  <a:gsLst>
                    <a:gs pos="0">
                      <a:srgbClr val="FFFFFF"/>
                    </a:gs>
                    <a:gs pos="100000">
                      <a:srgbClr val="FFFFFF"/>
                    </a:gs>
                  </a:gsLst>
                  <a:lin ang="5400000" scaled="0"/>
                </a:gradFill>
                <a:ea typeface="Segoe UI" pitchFamily="34" charset="0"/>
                <a:cs typeface="Segoe UI" pitchFamily="34" charset="0"/>
              </a:rPr>
              <a:t>objects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Used by </a:t>
            </a:r>
            <a:r>
              <a:rPr lang="en-US" sz="2400" b="1" dirty="0">
                <a:gradFill>
                  <a:gsLst>
                    <a:gs pos="0">
                      <a:srgbClr val="FFFFFF"/>
                    </a:gs>
                    <a:gs pos="100000">
                      <a:srgbClr val="FFFFFF"/>
                    </a:gs>
                  </a:gsLst>
                  <a:lin ang="5400000" scaled="0"/>
                </a:gradFill>
                <a:ea typeface="Segoe UI" pitchFamily="34" charset="0"/>
                <a:cs typeface="Segoe UI" pitchFamily="34" charset="0"/>
              </a:rPr>
              <a:t>DBs</a:t>
            </a:r>
            <a:r>
              <a:rPr lang="en-US" sz="2400" dirty="0">
                <a:gradFill>
                  <a:gsLst>
                    <a:gs pos="0">
                      <a:srgbClr val="FFFFFF"/>
                    </a:gs>
                    <a:gs pos="100000">
                      <a:srgbClr val="FFFFFF"/>
                    </a:gs>
                  </a:gsLst>
                  <a:lin ang="5400000" scaled="0"/>
                </a:gradFill>
                <a:ea typeface="Segoe UI" pitchFamily="34" charset="0"/>
                <a:cs typeface="Segoe UI" pitchFamily="34" charset="0"/>
              </a:rPr>
              <a:t> and </a:t>
            </a:r>
            <a:r>
              <a:rPr lang="en-US" sz="2400" b="1" dirty="0">
                <a:gradFill>
                  <a:gsLst>
                    <a:gs pos="0">
                      <a:srgbClr val="FFFFFF"/>
                    </a:gs>
                    <a:gs pos="100000">
                      <a:srgbClr val="FFFFFF"/>
                    </a:gs>
                  </a:gsLst>
                  <a:lin ang="5400000" scaled="0"/>
                </a:gradFill>
                <a:ea typeface="Segoe UI" pitchFamily="34" charset="0"/>
                <a:cs typeface="Segoe UI" pitchFamily="34" charset="0"/>
              </a:rPr>
              <a:t>APIs</a:t>
            </a:r>
          </a:p>
        </p:txBody>
      </p:sp>
    </p:spTree>
    <p:extLst>
      <p:ext uri="{BB962C8B-B14F-4D97-AF65-F5344CB8AC3E}">
        <p14:creationId xmlns:p14="http://schemas.microsoft.com/office/powerpoint/2010/main" val="249423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750" fill="hold"/>
                                        <p:tgtEl>
                                          <p:spTgt spid="1026"/>
                                        </p:tgtEl>
                                        <p:attrNameLst>
                                          <p:attrName>ppt_x</p:attrName>
                                        </p:attrNameLst>
                                      </p:cBhvr>
                                      <p:tavLst>
                                        <p:tav tm="0">
                                          <p:val>
                                            <p:strVal val="#ppt_x"/>
                                          </p:val>
                                        </p:tav>
                                        <p:tav tm="100000">
                                          <p:val>
                                            <p:strVal val="#ppt_x"/>
                                          </p:val>
                                        </p:tav>
                                      </p:tavLst>
                                    </p:anim>
                                    <p:anim calcmode="lin" valueType="num">
                                      <p:cBhvr additive="base">
                                        <p:cTn id="17" dur="75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plant, indoor, orange, leaf&#10;&#10;Description automatically generated">
            <a:extLst>
              <a:ext uri="{FF2B5EF4-FFF2-40B4-BE49-F238E27FC236}">
                <a16:creationId xmlns:a16="http://schemas.microsoft.com/office/drawing/2014/main" id="{0C3DEF20-A349-4BBE-98DE-38F64BB78836}"/>
              </a:ext>
            </a:extLst>
          </p:cNvPr>
          <p:cNvPicPr>
            <a:picLocks noGrp="1" noChangeAspect="1"/>
          </p:cNvPicPr>
          <p:nvPr>
            <p:ph type="pic" sz="quarter" idx="13"/>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t="22900" b="22900"/>
          <a:stretch>
            <a:fillRect/>
          </a:stretch>
        </p:blipFill>
        <p:spPr>
          <a:prstGeom prst="rect">
            <a:avLst/>
          </a:prstGeom>
          <a:ln w="228600" cap="sq" cmpd="thickThin">
            <a:solidFill>
              <a:srgbClr val="000000"/>
            </a:solidFill>
            <a:prstDash val="solid"/>
            <a:miter lim="800000"/>
          </a:ln>
          <a:effectLst>
            <a:innerShdw blurRad="76200">
              <a:srgbClr val="000000"/>
            </a:innerShdw>
          </a:effectLst>
        </p:spPr>
      </p:pic>
      <p:sp>
        <p:nvSpPr>
          <p:cNvPr id="3" name="Title 2">
            <a:extLst>
              <a:ext uri="{FF2B5EF4-FFF2-40B4-BE49-F238E27FC236}">
                <a16:creationId xmlns:a16="http://schemas.microsoft.com/office/drawing/2014/main" id="{8B222D57-F0B1-4300-8508-F9771877E24B}"/>
              </a:ext>
            </a:extLst>
          </p:cNvPr>
          <p:cNvSpPr>
            <a:spLocks noGrp="1"/>
          </p:cNvSpPr>
          <p:nvPr>
            <p:ph type="title"/>
          </p:nvPr>
        </p:nvSpPr>
        <p:spPr/>
        <p:txBody>
          <a:bodyPr>
            <a:normAutofit/>
          </a:bodyPr>
          <a:lstStyle/>
          <a:p>
            <a:r>
              <a:rPr lang="en-US" sz="8000" dirty="0"/>
              <a:t>Quiz Time!</a:t>
            </a:r>
          </a:p>
        </p:txBody>
      </p:sp>
    </p:spTree>
    <p:extLst>
      <p:ext uri="{BB962C8B-B14F-4D97-AF65-F5344CB8AC3E}">
        <p14:creationId xmlns:p14="http://schemas.microsoft.com/office/powerpoint/2010/main" val="30806561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Mini-quiz</a:t>
            </a:r>
          </a:p>
        </p:txBody>
      </p:sp>
      <p:sp>
        <p:nvSpPr>
          <p:cNvPr id="3" name="Content Placeholder 2"/>
          <p:cNvSpPr>
            <a:spLocks noGrp="1"/>
          </p:cNvSpPr>
          <p:nvPr>
            <p:ph idx="1"/>
          </p:nvPr>
        </p:nvSpPr>
        <p:spPr>
          <a:xfrm>
            <a:off x="381000" y="1143000"/>
            <a:ext cx="11430000" cy="4229100"/>
          </a:xfrm>
        </p:spPr>
        <p:txBody>
          <a:bodyPr>
            <a:normAutofit/>
          </a:bodyPr>
          <a:lstStyle/>
          <a:p>
            <a:pPr marL="0" indent="0">
              <a:buNone/>
            </a:pPr>
            <a:r>
              <a:rPr lang="en-US" sz="3600" dirty="0">
                <a:solidFill>
                  <a:srgbClr val="0000FF"/>
                </a:solidFill>
                <a:latin typeface="Consolas" panose="020B0609020204030204" pitchFamily="49" charset="0"/>
              </a:rPr>
              <a:t>let</a:t>
            </a:r>
            <a:r>
              <a:rPr lang="en-US" sz="3600" dirty="0">
                <a:solidFill>
                  <a:srgbClr val="000000"/>
                </a:solidFill>
                <a:latin typeface="Consolas" panose="020B0609020204030204" pitchFamily="49" charset="0"/>
              </a:rPr>
              <a:t> flight = {</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departCity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"CLE"</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arriveCity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"LAX"</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numberOfSeats</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108</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flightTime</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244</a:t>
            </a:r>
            <a:endParaRPr lang="en-US" sz="3600" dirty="0">
              <a:solidFill>
                <a:srgbClr val="000000"/>
              </a:solidFill>
              <a:latin typeface="Consolas" panose="020B0609020204030204" pitchFamily="49" charset="0"/>
            </a:endParaRPr>
          </a:p>
          <a:p>
            <a:pPr marL="0" indent="0">
              <a:buNone/>
            </a:pPr>
            <a:r>
              <a:rPr lang="en-US" sz="3600" dirty="0">
                <a:solidFill>
                  <a:srgbClr val="000000"/>
                </a:solidFill>
                <a:latin typeface="Consolas" panose="020B0609020204030204" pitchFamily="49" charset="0"/>
              </a:rPr>
              <a:t>}</a:t>
            </a:r>
          </a:p>
        </p:txBody>
      </p:sp>
      <p:sp>
        <p:nvSpPr>
          <p:cNvPr id="4" name="TextBox 3"/>
          <p:cNvSpPr txBox="1"/>
          <p:nvPr/>
        </p:nvSpPr>
        <p:spPr>
          <a:xfrm>
            <a:off x="381000" y="5486400"/>
            <a:ext cx="9083256" cy="726353"/>
          </a:xfrm>
          <a:prstGeom prst="rect">
            <a:avLst/>
          </a:prstGeom>
          <a:noFill/>
        </p:spPr>
        <p:txBody>
          <a:bodyPr wrap="none" lIns="182880" tIns="146304" rIns="182880" bIns="146304" rtlCol="0">
            <a:spAutoFit/>
          </a:bodyPr>
          <a:lstStyle/>
          <a:p>
            <a:pPr marL="57150" lvl="0">
              <a:spcAft>
                <a:spcPts val="1200"/>
              </a:spcAft>
              <a:buClr>
                <a:srgbClr val="98989A"/>
              </a:buClr>
            </a:pPr>
            <a:r>
              <a:rPr lang="en-US" sz="2800" dirty="0">
                <a:solidFill>
                  <a:srgbClr val="56565A"/>
                </a:solidFill>
              </a:rPr>
              <a:t>How would you </a:t>
            </a:r>
            <a:r>
              <a:rPr lang="en-US" sz="2800" i="1" dirty="0">
                <a:solidFill>
                  <a:srgbClr val="56565A"/>
                </a:solidFill>
              </a:rPr>
              <a:t>get</a:t>
            </a:r>
            <a:r>
              <a:rPr lang="en-US" sz="2800" dirty="0">
                <a:solidFill>
                  <a:srgbClr val="56565A"/>
                </a:solidFill>
              </a:rPr>
              <a:t> the departure city from this object?</a:t>
            </a:r>
          </a:p>
        </p:txBody>
      </p:sp>
      <p:pic>
        <p:nvPicPr>
          <p:cNvPr id="1028" name="Picture 4" descr="Plane aeroplane airplane illustration - Transparent PNG &amp; SV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52449"/>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1684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Mini-quiz</a:t>
            </a:r>
          </a:p>
        </p:txBody>
      </p:sp>
      <p:sp>
        <p:nvSpPr>
          <p:cNvPr id="3" name="Content Placeholder 2"/>
          <p:cNvSpPr>
            <a:spLocks noGrp="1"/>
          </p:cNvSpPr>
          <p:nvPr>
            <p:ph idx="1"/>
          </p:nvPr>
        </p:nvSpPr>
        <p:spPr>
          <a:xfrm>
            <a:off x="381000" y="1143000"/>
            <a:ext cx="11430000" cy="4229100"/>
          </a:xfrm>
        </p:spPr>
        <p:txBody>
          <a:bodyPr>
            <a:normAutofit/>
          </a:bodyPr>
          <a:lstStyle/>
          <a:p>
            <a:pPr marL="0" indent="0">
              <a:buNone/>
            </a:pPr>
            <a:r>
              <a:rPr lang="en-US" sz="3600" dirty="0">
                <a:solidFill>
                  <a:srgbClr val="0000FF"/>
                </a:solidFill>
                <a:latin typeface="Consolas" panose="020B0609020204030204" pitchFamily="49" charset="0"/>
              </a:rPr>
              <a:t>let</a:t>
            </a:r>
            <a:r>
              <a:rPr lang="en-US" sz="3600" dirty="0">
                <a:solidFill>
                  <a:srgbClr val="000000"/>
                </a:solidFill>
                <a:latin typeface="Consolas" panose="020B0609020204030204" pitchFamily="49" charset="0"/>
              </a:rPr>
              <a:t> flight = {</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departCity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"CLE"</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arriveCity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"LAX"</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numberOfSeats</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108</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flightTime</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244</a:t>
            </a:r>
            <a:endParaRPr lang="en-US" sz="3600" dirty="0">
              <a:solidFill>
                <a:srgbClr val="000000"/>
              </a:solidFill>
              <a:latin typeface="Consolas" panose="020B0609020204030204" pitchFamily="49" charset="0"/>
            </a:endParaRPr>
          </a:p>
          <a:p>
            <a:pPr marL="0" indent="0">
              <a:buNone/>
            </a:pPr>
            <a:r>
              <a:rPr lang="en-US" sz="3600" dirty="0">
                <a:solidFill>
                  <a:srgbClr val="000000"/>
                </a:solidFill>
                <a:latin typeface="Consolas" panose="020B0609020204030204" pitchFamily="49" charset="0"/>
              </a:rPr>
              <a:t>}</a:t>
            </a:r>
          </a:p>
        </p:txBody>
      </p:sp>
      <p:sp>
        <p:nvSpPr>
          <p:cNvPr id="4" name="TextBox 3"/>
          <p:cNvSpPr txBox="1"/>
          <p:nvPr/>
        </p:nvSpPr>
        <p:spPr>
          <a:xfrm>
            <a:off x="381000" y="5368066"/>
            <a:ext cx="11430000" cy="972574"/>
          </a:xfrm>
          <a:prstGeom prst="rect">
            <a:avLst/>
          </a:prstGeom>
          <a:noFill/>
        </p:spPr>
        <p:txBody>
          <a:bodyPr wrap="square" lIns="182880" tIns="146304" rIns="182880" bIns="146304" rtlCol="0">
            <a:spAutoFit/>
          </a:bodyPr>
          <a:lstStyle/>
          <a:p>
            <a:pPr marL="57150" lvl="0" algn="ctr">
              <a:spcAft>
                <a:spcPts val="1200"/>
              </a:spcAft>
              <a:buClr>
                <a:srgbClr val="98989A"/>
              </a:buClr>
            </a:pPr>
            <a:r>
              <a:rPr lang="en-US" sz="4400" dirty="0" err="1">
                <a:solidFill>
                  <a:schemeClr val="accent5">
                    <a:lumMod val="10000"/>
                  </a:schemeClr>
                </a:solidFill>
                <a:latin typeface="Consolas" panose="020B0609020204030204" pitchFamily="49" charset="0"/>
              </a:rPr>
              <a:t>flight.departCity</a:t>
            </a:r>
            <a:endParaRPr lang="en-US" sz="4400" dirty="0">
              <a:solidFill>
                <a:schemeClr val="accent5">
                  <a:lumMod val="10000"/>
                </a:schemeClr>
              </a:solidFill>
              <a:latin typeface="Consolas" panose="020B0609020204030204" pitchFamily="49" charset="0"/>
            </a:endParaRPr>
          </a:p>
        </p:txBody>
      </p:sp>
      <p:pic>
        <p:nvPicPr>
          <p:cNvPr id="5" name="Picture 4" descr="Plane aeroplane airplane illustration - Transparent PNG &amp; SV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52449"/>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3996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Mini-quiz</a:t>
            </a:r>
          </a:p>
        </p:txBody>
      </p:sp>
      <p:sp>
        <p:nvSpPr>
          <p:cNvPr id="3" name="Content Placeholder 2"/>
          <p:cNvSpPr>
            <a:spLocks noGrp="1"/>
          </p:cNvSpPr>
          <p:nvPr>
            <p:ph idx="1"/>
          </p:nvPr>
        </p:nvSpPr>
        <p:spPr>
          <a:xfrm>
            <a:off x="381000" y="1143000"/>
            <a:ext cx="11430000" cy="4229100"/>
          </a:xfrm>
        </p:spPr>
        <p:txBody>
          <a:bodyPr>
            <a:normAutofit/>
          </a:bodyPr>
          <a:lstStyle/>
          <a:p>
            <a:pPr marL="0" indent="0">
              <a:buNone/>
            </a:pPr>
            <a:r>
              <a:rPr lang="en-US" sz="3600" dirty="0">
                <a:solidFill>
                  <a:srgbClr val="0000FF"/>
                </a:solidFill>
                <a:latin typeface="Consolas" panose="020B0609020204030204" pitchFamily="49" charset="0"/>
              </a:rPr>
              <a:t>let</a:t>
            </a:r>
            <a:r>
              <a:rPr lang="en-US" sz="3600" dirty="0">
                <a:solidFill>
                  <a:srgbClr val="000000"/>
                </a:solidFill>
                <a:latin typeface="Consolas" panose="020B0609020204030204" pitchFamily="49" charset="0"/>
              </a:rPr>
              <a:t> flight = {</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departCity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"CLE"</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arriveCity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"LAX"</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numberOfSeats</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108</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flightTime</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244</a:t>
            </a:r>
            <a:endParaRPr lang="en-US" sz="3600" dirty="0">
              <a:solidFill>
                <a:srgbClr val="000000"/>
              </a:solidFill>
              <a:latin typeface="Consolas" panose="020B0609020204030204" pitchFamily="49" charset="0"/>
            </a:endParaRPr>
          </a:p>
          <a:p>
            <a:pPr marL="0" indent="0">
              <a:buNone/>
            </a:pPr>
            <a:r>
              <a:rPr lang="en-US" sz="3600" dirty="0">
                <a:solidFill>
                  <a:srgbClr val="000000"/>
                </a:solidFill>
                <a:latin typeface="Consolas" panose="020B0609020204030204" pitchFamily="49" charset="0"/>
              </a:rPr>
              <a:t>}</a:t>
            </a:r>
          </a:p>
        </p:txBody>
      </p:sp>
      <p:sp>
        <p:nvSpPr>
          <p:cNvPr id="4" name="TextBox 3"/>
          <p:cNvSpPr txBox="1"/>
          <p:nvPr/>
        </p:nvSpPr>
        <p:spPr>
          <a:xfrm>
            <a:off x="381000" y="5486400"/>
            <a:ext cx="8442055" cy="726353"/>
          </a:xfrm>
          <a:prstGeom prst="rect">
            <a:avLst/>
          </a:prstGeom>
          <a:noFill/>
        </p:spPr>
        <p:txBody>
          <a:bodyPr wrap="none" lIns="182880" tIns="146304" rIns="182880" bIns="146304" rtlCol="0">
            <a:spAutoFit/>
          </a:bodyPr>
          <a:lstStyle/>
          <a:p>
            <a:pPr marL="57150" lvl="0">
              <a:spcAft>
                <a:spcPts val="1200"/>
              </a:spcAft>
              <a:buClr>
                <a:srgbClr val="98989A"/>
              </a:buClr>
            </a:pPr>
            <a:r>
              <a:rPr lang="en-US" sz="2800" dirty="0">
                <a:solidFill>
                  <a:srgbClr val="56565A"/>
                </a:solidFill>
              </a:rPr>
              <a:t>How would you </a:t>
            </a:r>
            <a:r>
              <a:rPr lang="en-US" sz="2800" i="1" dirty="0">
                <a:solidFill>
                  <a:srgbClr val="56565A"/>
                </a:solidFill>
              </a:rPr>
              <a:t>get</a:t>
            </a:r>
            <a:r>
              <a:rPr lang="en-US" sz="2800" dirty="0">
                <a:solidFill>
                  <a:srgbClr val="56565A"/>
                </a:solidFill>
              </a:rPr>
              <a:t> the arrival city from this object?</a:t>
            </a:r>
          </a:p>
        </p:txBody>
      </p:sp>
      <p:pic>
        <p:nvPicPr>
          <p:cNvPr id="5" name="Picture 4" descr="Plane aeroplane airplane illustration - Transparent PNG &amp; SV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52449"/>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0277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Mini-quiz</a:t>
            </a:r>
          </a:p>
        </p:txBody>
      </p:sp>
      <p:sp>
        <p:nvSpPr>
          <p:cNvPr id="3" name="Content Placeholder 2"/>
          <p:cNvSpPr>
            <a:spLocks noGrp="1"/>
          </p:cNvSpPr>
          <p:nvPr>
            <p:ph idx="1"/>
          </p:nvPr>
        </p:nvSpPr>
        <p:spPr>
          <a:xfrm>
            <a:off x="381000" y="1143000"/>
            <a:ext cx="11430000" cy="4229100"/>
          </a:xfrm>
        </p:spPr>
        <p:txBody>
          <a:bodyPr>
            <a:normAutofit/>
          </a:bodyPr>
          <a:lstStyle/>
          <a:p>
            <a:pPr marL="0" indent="0">
              <a:buNone/>
            </a:pPr>
            <a:r>
              <a:rPr lang="en-US" sz="3600" dirty="0">
                <a:solidFill>
                  <a:srgbClr val="0000FF"/>
                </a:solidFill>
                <a:latin typeface="Consolas" panose="020B0609020204030204" pitchFamily="49" charset="0"/>
              </a:rPr>
              <a:t>let</a:t>
            </a:r>
            <a:r>
              <a:rPr lang="en-US" sz="3600" dirty="0">
                <a:solidFill>
                  <a:srgbClr val="000000"/>
                </a:solidFill>
                <a:latin typeface="Consolas" panose="020B0609020204030204" pitchFamily="49" charset="0"/>
              </a:rPr>
              <a:t> flight = {</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departCity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"CLE"</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arriveCity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"LAX"</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numberOfSeats</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108</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flightTime</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244</a:t>
            </a:r>
            <a:endParaRPr lang="en-US" sz="3600" dirty="0">
              <a:solidFill>
                <a:srgbClr val="000000"/>
              </a:solidFill>
              <a:latin typeface="Consolas" panose="020B0609020204030204" pitchFamily="49" charset="0"/>
            </a:endParaRPr>
          </a:p>
          <a:p>
            <a:pPr marL="0" indent="0">
              <a:buNone/>
            </a:pPr>
            <a:r>
              <a:rPr lang="en-US" sz="3600" dirty="0">
                <a:solidFill>
                  <a:srgbClr val="000000"/>
                </a:solidFill>
                <a:latin typeface="Consolas" panose="020B0609020204030204" pitchFamily="49" charset="0"/>
              </a:rPr>
              <a:t>}</a:t>
            </a:r>
          </a:p>
        </p:txBody>
      </p:sp>
      <p:sp>
        <p:nvSpPr>
          <p:cNvPr id="4" name="TextBox 3"/>
          <p:cNvSpPr txBox="1"/>
          <p:nvPr/>
        </p:nvSpPr>
        <p:spPr>
          <a:xfrm>
            <a:off x="381000" y="5368066"/>
            <a:ext cx="11430000" cy="972574"/>
          </a:xfrm>
          <a:prstGeom prst="rect">
            <a:avLst/>
          </a:prstGeom>
          <a:noFill/>
        </p:spPr>
        <p:txBody>
          <a:bodyPr wrap="square" lIns="182880" tIns="146304" rIns="182880" bIns="146304" rtlCol="0">
            <a:spAutoFit/>
          </a:bodyPr>
          <a:lstStyle/>
          <a:p>
            <a:pPr marL="57150" lvl="0" algn="ctr">
              <a:spcAft>
                <a:spcPts val="1200"/>
              </a:spcAft>
              <a:buClr>
                <a:srgbClr val="98989A"/>
              </a:buClr>
            </a:pPr>
            <a:r>
              <a:rPr lang="en-US" sz="4400" dirty="0" err="1">
                <a:solidFill>
                  <a:schemeClr val="accent5">
                    <a:lumMod val="10000"/>
                  </a:schemeClr>
                </a:solidFill>
                <a:latin typeface="Consolas" panose="020B0609020204030204" pitchFamily="49" charset="0"/>
              </a:rPr>
              <a:t>flight.arriveCity</a:t>
            </a:r>
            <a:endParaRPr lang="en-US" sz="4400" dirty="0">
              <a:solidFill>
                <a:schemeClr val="accent5">
                  <a:lumMod val="10000"/>
                </a:schemeClr>
              </a:solidFill>
              <a:latin typeface="Consolas" panose="020B0609020204030204" pitchFamily="49" charset="0"/>
            </a:endParaRPr>
          </a:p>
        </p:txBody>
      </p:sp>
      <p:pic>
        <p:nvPicPr>
          <p:cNvPr id="5" name="Picture 4" descr="Plane aeroplane airplane illustration - Transparent PNG &amp; SV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52449"/>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6689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Mini-quiz</a:t>
            </a:r>
          </a:p>
        </p:txBody>
      </p:sp>
      <p:sp>
        <p:nvSpPr>
          <p:cNvPr id="3" name="Content Placeholder 2"/>
          <p:cNvSpPr>
            <a:spLocks noGrp="1"/>
          </p:cNvSpPr>
          <p:nvPr>
            <p:ph idx="1"/>
          </p:nvPr>
        </p:nvSpPr>
        <p:spPr>
          <a:xfrm>
            <a:off x="381000" y="1143000"/>
            <a:ext cx="11430000" cy="4229100"/>
          </a:xfrm>
        </p:spPr>
        <p:txBody>
          <a:bodyPr>
            <a:normAutofit/>
          </a:bodyPr>
          <a:lstStyle/>
          <a:p>
            <a:pPr marL="0" indent="0">
              <a:buNone/>
            </a:pPr>
            <a:r>
              <a:rPr lang="en-US" sz="3600" dirty="0">
                <a:solidFill>
                  <a:srgbClr val="0000FF"/>
                </a:solidFill>
                <a:latin typeface="Consolas" panose="020B0609020204030204" pitchFamily="49" charset="0"/>
              </a:rPr>
              <a:t>let</a:t>
            </a:r>
            <a:r>
              <a:rPr lang="en-US" sz="3600" dirty="0">
                <a:solidFill>
                  <a:srgbClr val="000000"/>
                </a:solidFill>
                <a:latin typeface="Consolas" panose="020B0609020204030204" pitchFamily="49" charset="0"/>
              </a:rPr>
              <a:t> flight = {</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departCity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"CLE"</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arriveCity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"LAX"</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numberOfSeats</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108</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flightTime</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244</a:t>
            </a:r>
            <a:endParaRPr lang="en-US" sz="3600" dirty="0">
              <a:solidFill>
                <a:srgbClr val="000000"/>
              </a:solidFill>
              <a:latin typeface="Consolas" panose="020B0609020204030204" pitchFamily="49" charset="0"/>
            </a:endParaRPr>
          </a:p>
          <a:p>
            <a:pPr marL="0" indent="0">
              <a:buNone/>
            </a:pPr>
            <a:r>
              <a:rPr lang="en-US" sz="3600" dirty="0">
                <a:solidFill>
                  <a:srgbClr val="000000"/>
                </a:solidFill>
                <a:latin typeface="Consolas" panose="020B0609020204030204" pitchFamily="49" charset="0"/>
              </a:rPr>
              <a:t>}</a:t>
            </a:r>
          </a:p>
        </p:txBody>
      </p:sp>
      <p:sp>
        <p:nvSpPr>
          <p:cNvPr id="4" name="TextBox 3"/>
          <p:cNvSpPr txBox="1"/>
          <p:nvPr/>
        </p:nvSpPr>
        <p:spPr>
          <a:xfrm>
            <a:off x="381000" y="5486400"/>
            <a:ext cx="6983322" cy="726353"/>
          </a:xfrm>
          <a:prstGeom prst="rect">
            <a:avLst/>
          </a:prstGeom>
          <a:noFill/>
        </p:spPr>
        <p:txBody>
          <a:bodyPr wrap="none" lIns="182880" tIns="146304" rIns="182880" bIns="146304" rtlCol="0">
            <a:spAutoFit/>
          </a:bodyPr>
          <a:lstStyle/>
          <a:p>
            <a:pPr marL="57150" lvl="0">
              <a:spcAft>
                <a:spcPts val="1200"/>
              </a:spcAft>
              <a:buClr>
                <a:srgbClr val="98989A"/>
              </a:buClr>
            </a:pPr>
            <a:r>
              <a:rPr lang="en-US" sz="2800" dirty="0">
                <a:solidFill>
                  <a:srgbClr val="56565A"/>
                </a:solidFill>
              </a:rPr>
              <a:t>How would you </a:t>
            </a:r>
            <a:r>
              <a:rPr lang="en-US" sz="2800" i="1" dirty="0">
                <a:solidFill>
                  <a:srgbClr val="56565A"/>
                </a:solidFill>
              </a:rPr>
              <a:t>set</a:t>
            </a:r>
            <a:r>
              <a:rPr lang="en-US" sz="2800" dirty="0">
                <a:solidFill>
                  <a:srgbClr val="56565A"/>
                </a:solidFill>
              </a:rPr>
              <a:t> the flight time to 250?</a:t>
            </a:r>
          </a:p>
        </p:txBody>
      </p:sp>
      <p:pic>
        <p:nvPicPr>
          <p:cNvPr id="5" name="Picture 4" descr="Plane aeroplane airplane illustration - Transparent PNG &amp; SV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52449"/>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7823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Text Placeholder 6"/>
          <p:cNvSpPr>
            <a:spLocks noGrp="1"/>
          </p:cNvSpPr>
          <p:nvPr>
            <p:ph type="body" idx="1"/>
          </p:nvPr>
        </p:nvSpPr>
        <p:spPr/>
        <p:txBody>
          <a:bodyPr/>
          <a:lstStyle/>
          <a:p>
            <a:r>
              <a:rPr lang="en-US" dirty="0"/>
              <a:t>Introduction</a:t>
            </a:r>
          </a:p>
          <a:p>
            <a:r>
              <a:rPr lang="en-US" dirty="0"/>
              <a:t>Objects</a:t>
            </a:r>
          </a:p>
          <a:p>
            <a:r>
              <a:rPr lang="en-US" dirty="0"/>
              <a:t>Properties</a:t>
            </a:r>
          </a:p>
          <a:p>
            <a:r>
              <a:rPr lang="en-US" dirty="0"/>
              <a:t>JSON</a:t>
            </a:r>
          </a:p>
        </p:txBody>
      </p:sp>
    </p:spTree>
    <p:extLst>
      <p:ext uri="{BB962C8B-B14F-4D97-AF65-F5344CB8AC3E}">
        <p14:creationId xmlns:p14="http://schemas.microsoft.com/office/powerpoint/2010/main" val="26294015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Mini-quiz</a:t>
            </a:r>
          </a:p>
        </p:txBody>
      </p:sp>
      <p:sp>
        <p:nvSpPr>
          <p:cNvPr id="3" name="Content Placeholder 2"/>
          <p:cNvSpPr>
            <a:spLocks noGrp="1"/>
          </p:cNvSpPr>
          <p:nvPr>
            <p:ph idx="1"/>
          </p:nvPr>
        </p:nvSpPr>
        <p:spPr>
          <a:xfrm>
            <a:off x="381000" y="1143000"/>
            <a:ext cx="11430000" cy="4229100"/>
          </a:xfrm>
        </p:spPr>
        <p:txBody>
          <a:bodyPr>
            <a:normAutofit/>
          </a:bodyPr>
          <a:lstStyle/>
          <a:p>
            <a:pPr marL="0" indent="0">
              <a:buNone/>
            </a:pPr>
            <a:r>
              <a:rPr lang="en-US" sz="3600" dirty="0">
                <a:solidFill>
                  <a:srgbClr val="0000FF"/>
                </a:solidFill>
                <a:latin typeface="Consolas" panose="020B0609020204030204" pitchFamily="49" charset="0"/>
              </a:rPr>
              <a:t>let</a:t>
            </a:r>
            <a:r>
              <a:rPr lang="en-US" sz="3600" dirty="0">
                <a:solidFill>
                  <a:srgbClr val="000000"/>
                </a:solidFill>
                <a:latin typeface="Consolas" panose="020B0609020204030204" pitchFamily="49" charset="0"/>
              </a:rPr>
              <a:t> flight = {</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departCity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"CLE"</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arriveCity</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"LAX"</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numberOfSeats</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108</a:t>
            </a:r>
            <a:r>
              <a:rPr lang="en-US" sz="3600" dirty="0">
                <a:solidFill>
                  <a:srgbClr val="000000"/>
                </a:solidFill>
                <a:latin typeface="Consolas" panose="020B0609020204030204" pitchFamily="49" charset="0"/>
              </a:rPr>
              <a:t>,</a:t>
            </a:r>
          </a:p>
          <a:p>
            <a:pPr marL="0" indent="0">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flightTime</a:t>
            </a:r>
            <a:r>
              <a:rPr lang="en-US" sz="3600" dirty="0">
                <a:solidFill>
                  <a:srgbClr val="000000"/>
                </a:solidFill>
                <a:latin typeface="Consolas" panose="020B0609020204030204" pitchFamily="49" charset="0"/>
              </a:rPr>
              <a:t>: </a:t>
            </a:r>
            <a:r>
              <a:rPr lang="en-US" sz="3600" dirty="0">
                <a:solidFill>
                  <a:srgbClr val="09885A"/>
                </a:solidFill>
                <a:latin typeface="Consolas" panose="020B0609020204030204" pitchFamily="49" charset="0"/>
              </a:rPr>
              <a:t>244</a:t>
            </a:r>
            <a:endParaRPr lang="en-US" sz="3600" dirty="0">
              <a:solidFill>
                <a:srgbClr val="000000"/>
              </a:solidFill>
              <a:latin typeface="Consolas" panose="020B0609020204030204" pitchFamily="49" charset="0"/>
            </a:endParaRPr>
          </a:p>
          <a:p>
            <a:pPr marL="0" indent="0">
              <a:buNone/>
            </a:pPr>
            <a:r>
              <a:rPr lang="en-US" sz="3600" dirty="0">
                <a:solidFill>
                  <a:srgbClr val="000000"/>
                </a:solidFill>
                <a:latin typeface="Consolas" panose="020B0609020204030204" pitchFamily="49" charset="0"/>
              </a:rPr>
              <a:t>}</a:t>
            </a:r>
          </a:p>
        </p:txBody>
      </p:sp>
      <p:sp>
        <p:nvSpPr>
          <p:cNvPr id="4" name="TextBox 3"/>
          <p:cNvSpPr txBox="1"/>
          <p:nvPr/>
        </p:nvSpPr>
        <p:spPr>
          <a:xfrm>
            <a:off x="381000" y="5368066"/>
            <a:ext cx="11430000" cy="972574"/>
          </a:xfrm>
          <a:prstGeom prst="rect">
            <a:avLst/>
          </a:prstGeom>
          <a:noFill/>
        </p:spPr>
        <p:txBody>
          <a:bodyPr wrap="square" lIns="182880" tIns="146304" rIns="182880" bIns="146304" rtlCol="0">
            <a:spAutoFit/>
          </a:bodyPr>
          <a:lstStyle/>
          <a:p>
            <a:pPr marL="57150" lvl="0" algn="ctr">
              <a:spcAft>
                <a:spcPts val="1200"/>
              </a:spcAft>
              <a:buClr>
                <a:srgbClr val="98989A"/>
              </a:buClr>
            </a:pPr>
            <a:r>
              <a:rPr lang="en-US" sz="4400" dirty="0" err="1">
                <a:solidFill>
                  <a:schemeClr val="accent5">
                    <a:lumMod val="10000"/>
                  </a:schemeClr>
                </a:solidFill>
                <a:latin typeface="Consolas" panose="020B0609020204030204" pitchFamily="49" charset="0"/>
              </a:rPr>
              <a:t>flight.flightTime</a:t>
            </a:r>
            <a:r>
              <a:rPr lang="en-US" sz="4400" dirty="0">
                <a:solidFill>
                  <a:schemeClr val="accent5">
                    <a:lumMod val="10000"/>
                  </a:schemeClr>
                </a:solidFill>
                <a:latin typeface="Consolas" panose="020B0609020204030204" pitchFamily="49" charset="0"/>
              </a:rPr>
              <a:t> = </a:t>
            </a:r>
            <a:r>
              <a:rPr lang="en-US" sz="4400" dirty="0">
                <a:solidFill>
                  <a:srgbClr val="09885A"/>
                </a:solidFill>
                <a:latin typeface="Consolas" panose="020B0609020204030204" pitchFamily="49" charset="0"/>
              </a:rPr>
              <a:t>250</a:t>
            </a:r>
            <a:endParaRPr lang="en-US" sz="4400" dirty="0">
              <a:solidFill>
                <a:schemeClr val="accent5">
                  <a:lumMod val="10000"/>
                </a:schemeClr>
              </a:solidFill>
              <a:latin typeface="Consolas" panose="020B0609020204030204" pitchFamily="49" charset="0"/>
            </a:endParaRPr>
          </a:p>
        </p:txBody>
      </p:sp>
      <p:pic>
        <p:nvPicPr>
          <p:cNvPr id="5" name="Picture 4" descr="Plane aeroplane airplane illustration - Transparent PNG &amp; SV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52449"/>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9537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Mini-quiz</a:t>
            </a:r>
          </a:p>
        </p:txBody>
      </p:sp>
      <p:sp>
        <p:nvSpPr>
          <p:cNvPr id="3" name="Content Placeholder 2"/>
          <p:cNvSpPr>
            <a:spLocks noGrp="1"/>
          </p:cNvSpPr>
          <p:nvPr>
            <p:ph idx="1"/>
          </p:nvPr>
        </p:nvSpPr>
        <p:spPr>
          <a:xfrm>
            <a:off x="3924300" y="1485900"/>
            <a:ext cx="7886700" cy="4914900"/>
          </a:xfrm>
        </p:spPr>
        <p:txBody>
          <a:bodyPr/>
          <a:lstStyle/>
          <a:p>
            <a:pPr marL="57150" indent="0">
              <a:buNone/>
            </a:pPr>
            <a:r>
              <a:rPr lang="en-US" sz="4400" dirty="0"/>
              <a:t>Define a new object variable named </a:t>
            </a:r>
            <a:r>
              <a:rPr lang="en-US" sz="4400" dirty="0">
                <a:solidFill>
                  <a:srgbClr val="000000"/>
                </a:solidFill>
                <a:latin typeface="Consolas" panose="020B0609020204030204" pitchFamily="49" charset="0"/>
              </a:rPr>
              <a:t>dog</a:t>
            </a:r>
            <a:r>
              <a:rPr lang="en-US" sz="4400" dirty="0"/>
              <a:t> with:</a:t>
            </a:r>
          </a:p>
          <a:p>
            <a:pPr marL="57150" indent="0">
              <a:buNone/>
            </a:pPr>
            <a:endParaRPr lang="en-US" sz="4400" dirty="0"/>
          </a:p>
          <a:p>
            <a:r>
              <a:rPr lang="en-US" sz="4400" dirty="0"/>
              <a:t>a name of “Air Bud”</a:t>
            </a:r>
          </a:p>
          <a:p>
            <a:r>
              <a:rPr lang="en-US" sz="4400" dirty="0"/>
              <a:t>a breed of “Golden Retriever” </a:t>
            </a:r>
            <a:endParaRPr lang="en-US" sz="4400" i="1" dirty="0"/>
          </a:p>
          <a:p>
            <a:pPr marL="57150" indent="0">
              <a:buNone/>
            </a:pPr>
            <a:endParaRPr lang="en-US" dirty="0"/>
          </a:p>
        </p:txBody>
      </p:sp>
      <p:pic>
        <p:nvPicPr>
          <p:cNvPr id="2050" name="Picture 2" descr="Air Bud (1997) - IMDb"/>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81000" y="1485900"/>
            <a:ext cx="304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7464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Mini-quiz</a:t>
            </a:r>
          </a:p>
        </p:txBody>
      </p:sp>
      <p:sp>
        <p:nvSpPr>
          <p:cNvPr id="3" name="Content Placeholder 2"/>
          <p:cNvSpPr>
            <a:spLocks noGrp="1"/>
          </p:cNvSpPr>
          <p:nvPr>
            <p:ph idx="1"/>
          </p:nvPr>
        </p:nvSpPr>
        <p:spPr>
          <a:xfrm>
            <a:off x="381000" y="1143000"/>
            <a:ext cx="11430000" cy="5143500"/>
          </a:xfrm>
        </p:spPr>
        <p:txBody>
          <a:bodyPr anchor="ctr">
            <a:normAutofit/>
          </a:bodyPr>
          <a:lstStyle/>
          <a:p>
            <a:pPr marL="0" indent="0">
              <a:buNone/>
            </a:pPr>
            <a:r>
              <a:rPr lang="en-US" sz="5400" dirty="0">
                <a:solidFill>
                  <a:srgbClr val="0000FF"/>
                </a:solidFill>
                <a:latin typeface="Consolas" panose="020B0609020204030204" pitchFamily="49" charset="0"/>
              </a:rPr>
              <a:t>let</a:t>
            </a:r>
            <a:r>
              <a:rPr lang="en-US" sz="5400" dirty="0">
                <a:solidFill>
                  <a:srgbClr val="000000"/>
                </a:solidFill>
                <a:latin typeface="Consolas" panose="020B0609020204030204" pitchFamily="49" charset="0"/>
              </a:rPr>
              <a:t> dog = {</a:t>
            </a:r>
          </a:p>
          <a:p>
            <a:pPr marL="0" indent="0">
              <a:buNone/>
            </a:pPr>
            <a:r>
              <a:rPr lang="en-US" sz="5400" dirty="0">
                <a:solidFill>
                  <a:srgbClr val="000000"/>
                </a:solidFill>
                <a:latin typeface="Consolas" panose="020B0609020204030204" pitchFamily="49" charset="0"/>
              </a:rPr>
              <a:t>	name: </a:t>
            </a:r>
            <a:r>
              <a:rPr lang="en-US" sz="5400" dirty="0">
                <a:solidFill>
                  <a:srgbClr val="A31515"/>
                </a:solidFill>
                <a:latin typeface="Consolas" panose="020B0609020204030204" pitchFamily="49" charset="0"/>
              </a:rPr>
              <a:t>"Air Bud"</a:t>
            </a:r>
            <a:r>
              <a:rPr lang="en-US" sz="5400" dirty="0">
                <a:solidFill>
                  <a:srgbClr val="000000"/>
                </a:solidFill>
                <a:latin typeface="Consolas" panose="020B0609020204030204" pitchFamily="49" charset="0"/>
              </a:rPr>
              <a:t>,</a:t>
            </a:r>
          </a:p>
          <a:p>
            <a:pPr marL="0" indent="0">
              <a:buNone/>
            </a:pPr>
            <a:r>
              <a:rPr lang="en-US" sz="5400" dirty="0">
                <a:solidFill>
                  <a:srgbClr val="000000"/>
                </a:solidFill>
                <a:latin typeface="Consolas" panose="020B0609020204030204" pitchFamily="49" charset="0"/>
              </a:rPr>
              <a:t>	breed: </a:t>
            </a:r>
            <a:r>
              <a:rPr lang="en-US" sz="5400" dirty="0">
                <a:solidFill>
                  <a:srgbClr val="A31515"/>
                </a:solidFill>
                <a:latin typeface="Consolas" panose="020B0609020204030204" pitchFamily="49" charset="0"/>
              </a:rPr>
              <a:t>"Golden Retriever"</a:t>
            </a:r>
          </a:p>
          <a:p>
            <a:pPr marL="0" indent="0">
              <a:buNone/>
            </a:pPr>
            <a:r>
              <a:rPr lang="en-US" sz="5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573693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F740F5-ABF4-46AD-93FC-E3A29309372A}"/>
              </a:ext>
            </a:extLst>
          </p:cNvPr>
          <p:cNvSpPr>
            <a:spLocks noGrp="1"/>
          </p:cNvSpPr>
          <p:nvPr>
            <p:ph type="body" sz="quarter" idx="10"/>
          </p:nvPr>
        </p:nvSpPr>
        <p:spPr/>
        <p:txBody>
          <a:bodyPr/>
          <a:lstStyle/>
          <a:p>
            <a:r>
              <a:rPr lang="en-US"/>
              <a:t>Questions?</a:t>
            </a:r>
          </a:p>
        </p:txBody>
      </p:sp>
    </p:spTree>
    <p:extLst>
      <p:ext uri="{BB962C8B-B14F-4D97-AF65-F5344CB8AC3E}">
        <p14:creationId xmlns:p14="http://schemas.microsoft.com/office/powerpoint/2010/main" val="16850797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Variables</a:t>
            </a:r>
          </a:p>
        </p:txBody>
      </p:sp>
      <p:sp>
        <p:nvSpPr>
          <p:cNvPr id="3" name="Content Placeholder 2"/>
          <p:cNvSpPr>
            <a:spLocks noGrp="1"/>
          </p:cNvSpPr>
          <p:nvPr>
            <p:ph idx="1"/>
          </p:nvPr>
        </p:nvSpPr>
        <p:spPr/>
        <p:txBody>
          <a:bodyPr/>
          <a:lstStyle/>
          <a:p>
            <a:pPr marL="0" indent="0">
              <a:buNone/>
            </a:pPr>
            <a:r>
              <a:rPr lang="en-US" sz="4400" dirty="0">
                <a:solidFill>
                  <a:srgbClr val="0000FF"/>
                </a:solidFill>
                <a:latin typeface="Consolas" panose="020B0609020204030204" pitchFamily="49" charset="0"/>
              </a:rPr>
              <a:t>let</a:t>
            </a:r>
            <a:r>
              <a:rPr lang="en-US" sz="4400" dirty="0">
                <a:solidFill>
                  <a:srgbClr val="000000"/>
                </a:solidFill>
                <a:latin typeface="Consolas" panose="020B0609020204030204" pitchFamily="49" charset="0"/>
              </a:rPr>
              <a:t> </a:t>
            </a:r>
            <a:r>
              <a:rPr lang="en-US" sz="4400" dirty="0" err="1">
                <a:solidFill>
                  <a:srgbClr val="000000"/>
                </a:solidFill>
                <a:latin typeface="Consolas" panose="020B0609020204030204" pitchFamily="49" charset="0"/>
              </a:rPr>
              <a:t>personName</a:t>
            </a:r>
            <a:r>
              <a:rPr lang="en-US" sz="4400" dirty="0">
                <a:solidFill>
                  <a:srgbClr val="000000"/>
                </a:solidFill>
                <a:latin typeface="Consolas" panose="020B0609020204030204" pitchFamily="49" charset="0"/>
              </a:rPr>
              <a:t> = </a:t>
            </a:r>
            <a:r>
              <a:rPr lang="en-US" sz="4400" dirty="0">
                <a:solidFill>
                  <a:srgbClr val="A31515"/>
                </a:solidFill>
                <a:latin typeface="Consolas" panose="020B0609020204030204" pitchFamily="49" charset="0"/>
              </a:rPr>
              <a:t>"Alex"</a:t>
            </a:r>
            <a:r>
              <a:rPr lang="en-US" sz="4400" dirty="0">
                <a:solidFill>
                  <a:srgbClr val="000000"/>
                </a:solidFill>
                <a:latin typeface="Consolas" panose="020B0609020204030204" pitchFamily="49" charset="0"/>
              </a:rPr>
              <a:t>;</a:t>
            </a:r>
          </a:p>
          <a:p>
            <a:pPr marL="0" indent="0">
              <a:buNone/>
            </a:pPr>
            <a:r>
              <a:rPr lang="en-US" sz="4400" dirty="0">
                <a:solidFill>
                  <a:srgbClr val="0000FF"/>
                </a:solidFill>
                <a:latin typeface="Consolas" panose="020B0609020204030204" pitchFamily="49" charset="0"/>
              </a:rPr>
              <a:t>let</a:t>
            </a:r>
            <a:r>
              <a:rPr lang="en-US" sz="4400" dirty="0">
                <a:solidFill>
                  <a:srgbClr val="000000"/>
                </a:solidFill>
                <a:latin typeface="Consolas" panose="020B0609020204030204" pitchFamily="49" charset="0"/>
              </a:rPr>
              <a:t> </a:t>
            </a:r>
            <a:r>
              <a:rPr lang="en-US" sz="4400" dirty="0" err="1">
                <a:solidFill>
                  <a:srgbClr val="000000"/>
                </a:solidFill>
                <a:latin typeface="Consolas" panose="020B0609020204030204" pitchFamily="49" charset="0"/>
              </a:rPr>
              <a:t>personAge</a:t>
            </a:r>
            <a:r>
              <a:rPr lang="en-US" sz="4400" dirty="0">
                <a:solidFill>
                  <a:srgbClr val="000000"/>
                </a:solidFill>
                <a:latin typeface="Consolas" panose="020B0609020204030204" pitchFamily="49" charset="0"/>
              </a:rPr>
              <a:t> = </a:t>
            </a:r>
            <a:r>
              <a:rPr lang="en-US" sz="4400" dirty="0">
                <a:solidFill>
                  <a:srgbClr val="09885A"/>
                </a:solidFill>
                <a:latin typeface="Consolas" panose="020B0609020204030204" pitchFamily="49" charset="0"/>
              </a:rPr>
              <a:t>14</a:t>
            </a:r>
            <a:r>
              <a:rPr lang="en-US" sz="4400" dirty="0">
                <a:solidFill>
                  <a:srgbClr val="000000"/>
                </a:solidFill>
                <a:latin typeface="Consolas" panose="020B0609020204030204" pitchFamily="49" charset="0"/>
              </a:rPr>
              <a:t>;</a:t>
            </a:r>
          </a:p>
          <a:p>
            <a:pPr marL="0" indent="0">
              <a:buNone/>
            </a:pPr>
            <a:r>
              <a:rPr lang="en-US" sz="4400" dirty="0">
                <a:solidFill>
                  <a:srgbClr val="0000FF"/>
                </a:solidFill>
                <a:latin typeface="Consolas" panose="020B0609020204030204" pitchFamily="49" charset="0"/>
              </a:rPr>
              <a:t>let</a:t>
            </a:r>
            <a:r>
              <a:rPr lang="en-US" sz="4400" dirty="0">
                <a:solidFill>
                  <a:srgbClr val="000000"/>
                </a:solidFill>
                <a:latin typeface="Consolas" panose="020B0609020204030204" pitchFamily="49" charset="0"/>
              </a:rPr>
              <a:t> </a:t>
            </a:r>
            <a:r>
              <a:rPr lang="en-US" sz="4400" dirty="0" err="1">
                <a:solidFill>
                  <a:srgbClr val="000000"/>
                </a:solidFill>
                <a:latin typeface="Consolas" panose="020B0609020204030204" pitchFamily="49" charset="0"/>
              </a:rPr>
              <a:t>personCity</a:t>
            </a:r>
            <a:r>
              <a:rPr lang="en-US" sz="4400" dirty="0">
                <a:solidFill>
                  <a:srgbClr val="000000"/>
                </a:solidFill>
                <a:latin typeface="Consolas" panose="020B0609020204030204" pitchFamily="49" charset="0"/>
              </a:rPr>
              <a:t> = </a:t>
            </a:r>
            <a:r>
              <a:rPr lang="en-US" sz="4400" dirty="0">
                <a:solidFill>
                  <a:srgbClr val="A31515"/>
                </a:solidFill>
                <a:latin typeface="Consolas" panose="020B0609020204030204" pitchFamily="49" charset="0"/>
              </a:rPr>
              <a:t>"Westlake"</a:t>
            </a:r>
            <a:r>
              <a:rPr lang="en-US" sz="4400" dirty="0">
                <a:solidFill>
                  <a:srgbClr val="000000"/>
                </a:solidFill>
                <a:latin typeface="Consolas" panose="020B0609020204030204" pitchFamily="49" charset="0"/>
              </a:rPr>
              <a:t>;</a:t>
            </a:r>
            <a:endParaRPr lang="en-US" sz="4400" dirty="0"/>
          </a:p>
          <a:p>
            <a:endParaRPr lang="en-US" dirty="0"/>
          </a:p>
          <a:p>
            <a:r>
              <a:rPr lang="en-US" dirty="0"/>
              <a:t>These variables all describe the same </a:t>
            </a:r>
            <a:r>
              <a:rPr lang="en-US" i="1" dirty="0"/>
              <a:t>person</a:t>
            </a:r>
          </a:p>
          <a:p>
            <a:r>
              <a:rPr lang="en-US" dirty="0"/>
              <a:t>Currently, they are not tied together in any way…</a:t>
            </a:r>
          </a:p>
          <a:p>
            <a:r>
              <a:rPr lang="en-US" dirty="0"/>
              <a:t>It is possible to use </a:t>
            </a:r>
            <a:r>
              <a:rPr lang="en-US" b="1" dirty="0"/>
              <a:t>objects</a:t>
            </a:r>
            <a:r>
              <a:rPr lang="en-US" dirty="0"/>
              <a:t> to group them!</a:t>
            </a:r>
          </a:p>
        </p:txBody>
      </p:sp>
    </p:spTree>
    <p:extLst>
      <p:ext uri="{BB962C8B-B14F-4D97-AF65-F5344CB8AC3E}">
        <p14:creationId xmlns:p14="http://schemas.microsoft.com/office/powerpoint/2010/main" val="3558746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Objects</a:t>
            </a:r>
          </a:p>
        </p:txBody>
      </p:sp>
      <p:pic>
        <p:nvPicPr>
          <p:cNvPr id="1028" name="Picture 4" descr="Image result for object"/>
          <p:cNvPicPr>
            <a:picLocks noChangeAspect="1" noChangeArrowheads="1"/>
          </p:cNvPicPr>
          <p:nvPr/>
        </p:nvPicPr>
        <p:blipFill rotWithShape="1">
          <a:blip r:embed="rId3">
            <a:extLst>
              <a:ext uri="{28A0092B-C50C-407E-A947-70E740481C1C}">
                <a14:useLocalDpi xmlns:a14="http://schemas.microsoft.com/office/drawing/2010/main" val="0"/>
              </a:ext>
            </a:extLst>
          </a:blip>
          <a:srcRect l="32287" r="15142" b="8512"/>
          <a:stretch/>
        </p:blipFill>
        <p:spPr bwMode="auto">
          <a:xfrm>
            <a:off x="5181600" y="0"/>
            <a:ext cx="7010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3522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Objects Have Properties</a:t>
            </a:r>
          </a:p>
        </p:txBody>
      </p:sp>
      <p:sp>
        <p:nvSpPr>
          <p:cNvPr id="3" name="Content Placeholder 2"/>
          <p:cNvSpPr>
            <a:spLocks noGrp="1"/>
          </p:cNvSpPr>
          <p:nvPr>
            <p:ph idx="1"/>
          </p:nvPr>
        </p:nvSpPr>
        <p:spPr>
          <a:xfrm>
            <a:off x="383054" y="1195608"/>
            <a:ext cx="7427445" cy="747492"/>
          </a:xfrm>
        </p:spPr>
        <p:txBody>
          <a:bodyPr>
            <a:normAutofit/>
          </a:bodyPr>
          <a:lstStyle/>
          <a:p>
            <a:pPr marL="57150" indent="0">
              <a:buNone/>
            </a:pPr>
            <a:r>
              <a:rPr lang="en-US" sz="3200" i="1" dirty="0">
                <a:solidFill>
                  <a:schemeClr val="accent2"/>
                </a:solidFill>
              </a:rPr>
              <a:t>What are some properties for a cup?</a:t>
            </a:r>
          </a:p>
        </p:txBody>
      </p:sp>
      <p:pic>
        <p:nvPicPr>
          <p:cNvPr id="2050" name="Picture 2"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711" y="-713237"/>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234" y="4056534"/>
            <a:ext cx="1902310" cy="24431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u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7979" y="3886200"/>
            <a:ext cx="3657599"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cu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2756" y="1585974"/>
            <a:ext cx="2732916" cy="273291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c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6703" y="2315144"/>
            <a:ext cx="2428875"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2519" y="2622004"/>
            <a:ext cx="2459648" cy="2843855"/>
          </a:xfrm>
          <a:prstGeom prst="rect">
            <a:avLst/>
          </a:prstGeom>
          <a:noFill/>
        </p:spPr>
        <p:txBody>
          <a:bodyPr wrap="none" lIns="182880" tIns="146304" rIns="182880" bIns="146304" rtlCol="0">
            <a:spAutoFit/>
          </a:bodyPr>
          <a:lstStyle/>
          <a:p>
            <a:pPr marL="342900" indent="-342900">
              <a:buFont typeface="Arial" panose="020B0604020202020204" pitchFamily="34" charset="0"/>
              <a:buChar char="•"/>
            </a:pPr>
            <a:r>
              <a:rPr lang="en-US" sz="3600" b="1" dirty="0">
                <a:solidFill>
                  <a:schemeClr val="bg1"/>
                </a:solidFill>
              </a:rPr>
              <a:t>Color</a:t>
            </a:r>
          </a:p>
          <a:p>
            <a:pPr marL="342900" indent="-342900">
              <a:buFont typeface="Arial" panose="020B0604020202020204" pitchFamily="34" charset="0"/>
              <a:buChar char="•"/>
            </a:pPr>
            <a:r>
              <a:rPr lang="en-US" sz="3600" b="1" dirty="0">
                <a:solidFill>
                  <a:schemeClr val="bg1"/>
                </a:solidFill>
              </a:rPr>
              <a:t>Volume</a:t>
            </a:r>
          </a:p>
          <a:p>
            <a:pPr marL="342900" indent="-342900">
              <a:buFont typeface="Arial" panose="020B0604020202020204" pitchFamily="34" charset="0"/>
              <a:buChar char="•"/>
            </a:pPr>
            <a:r>
              <a:rPr lang="en-US" sz="3600" b="1" dirty="0">
                <a:solidFill>
                  <a:schemeClr val="bg1"/>
                </a:solidFill>
              </a:rPr>
              <a:t>Material</a:t>
            </a:r>
          </a:p>
          <a:p>
            <a:pPr marL="342900" indent="-342900">
              <a:buFont typeface="Arial" panose="020B0604020202020204" pitchFamily="34" charset="0"/>
              <a:buChar char="•"/>
            </a:pPr>
            <a:r>
              <a:rPr lang="en-US" sz="3600" b="1" dirty="0">
                <a:solidFill>
                  <a:schemeClr val="bg1"/>
                </a:solidFill>
              </a:rPr>
              <a:t>Hot</a:t>
            </a:r>
          </a:p>
          <a:p>
            <a:pPr>
              <a:lnSpc>
                <a:spcPct val="90000"/>
              </a:lnSpc>
              <a:spcAft>
                <a:spcPts val="600"/>
              </a:spcAft>
            </a:pPr>
            <a:endParaRPr lang="en-US" sz="2400" dirty="0" err="1">
              <a:solidFill>
                <a:schemeClr val="bg1"/>
              </a:solidFill>
            </a:endParaRPr>
          </a:p>
        </p:txBody>
      </p:sp>
      <p:pic>
        <p:nvPicPr>
          <p:cNvPr id="2062" name="Picture 14" descr="Image result for cu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8531" y="3237234"/>
            <a:ext cx="3603273" cy="31887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cup"/>
          <p:cNvPicPr>
            <a:picLocks noChangeAspect="1" noChangeArrowheads="1"/>
          </p:cNvPicPr>
          <p:nvPr/>
        </p:nvPicPr>
        <p:blipFill rotWithShape="1">
          <a:blip r:embed="rId9" cstate="hqprint">
            <a:extLst>
              <a:ext uri="{28A0092B-C50C-407E-A947-70E740481C1C}">
                <a14:useLocalDpi xmlns:a14="http://schemas.microsoft.com/office/drawing/2010/main" val="0"/>
              </a:ext>
            </a:extLst>
          </a:blip>
          <a:srcRect t="12200" b="9374"/>
          <a:stretch/>
        </p:blipFill>
        <p:spPr bwMode="auto">
          <a:xfrm>
            <a:off x="2330583" y="5027864"/>
            <a:ext cx="1168452" cy="137427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cup"/>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3577475" y="1791714"/>
            <a:ext cx="1636338" cy="221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985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JavaScript – Syntax</a:t>
            </a:r>
          </a:p>
        </p:txBody>
      </p:sp>
      <p:sp>
        <p:nvSpPr>
          <p:cNvPr id="3" name="Content Placeholder 2"/>
          <p:cNvSpPr>
            <a:spLocks noGrp="1"/>
          </p:cNvSpPr>
          <p:nvPr>
            <p:ph idx="1"/>
          </p:nvPr>
        </p:nvSpPr>
        <p:spPr>
          <a:xfrm>
            <a:off x="4495800" y="1600200"/>
            <a:ext cx="7315200" cy="4800600"/>
          </a:xfrm>
        </p:spPr>
        <p:txBody>
          <a:bodyPr>
            <a:normAutofit/>
          </a:bodyPr>
          <a:lstStyle/>
          <a:p>
            <a:pPr marL="57150" indent="0">
              <a:buNone/>
            </a:pPr>
            <a:r>
              <a:rPr lang="en-US" sz="4000" dirty="0">
                <a:solidFill>
                  <a:srgbClr val="0000FF"/>
                </a:solidFill>
                <a:latin typeface="Consolas" panose="020B0609020204030204" pitchFamily="49" charset="0"/>
              </a:rPr>
              <a:t>let</a:t>
            </a:r>
            <a:r>
              <a:rPr lang="en-US" sz="4000" dirty="0">
                <a:solidFill>
                  <a:srgbClr val="000000"/>
                </a:solidFill>
                <a:latin typeface="Consolas" panose="020B0609020204030204" pitchFamily="49" charset="0"/>
              </a:rPr>
              <a:t> solo = {</a:t>
            </a:r>
          </a:p>
          <a:p>
            <a:pPr marL="57150" indent="0">
              <a:buNone/>
            </a:pPr>
            <a:r>
              <a:rPr lang="en-US" sz="4000" dirty="0">
                <a:solidFill>
                  <a:srgbClr val="000000"/>
                </a:solidFill>
                <a:latin typeface="Consolas" panose="020B0609020204030204" pitchFamily="49" charset="0"/>
              </a:rPr>
              <a:t>    color: </a:t>
            </a:r>
            <a:r>
              <a:rPr lang="en-US" sz="4000" dirty="0">
                <a:solidFill>
                  <a:srgbClr val="A31515"/>
                </a:solidFill>
                <a:latin typeface="Consolas" panose="020B0609020204030204" pitchFamily="49" charset="0"/>
              </a:rPr>
              <a:t>"red"</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volume: </a:t>
            </a:r>
            <a:r>
              <a:rPr lang="en-US" sz="4000" dirty="0">
                <a:solidFill>
                  <a:srgbClr val="09885A"/>
                </a:solidFill>
                <a:latin typeface="Consolas" panose="020B0609020204030204" pitchFamily="49" charset="0"/>
              </a:rPr>
              <a:t>18</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material: </a:t>
            </a:r>
            <a:r>
              <a:rPr lang="en-US" sz="4000" dirty="0">
                <a:solidFill>
                  <a:srgbClr val="A31515"/>
                </a:solidFill>
                <a:latin typeface="Consolas" panose="020B0609020204030204" pitchFamily="49" charset="0"/>
              </a:rPr>
              <a:t>"plastic"</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hot: </a:t>
            </a:r>
            <a:r>
              <a:rPr lang="en-US" sz="4000" dirty="0">
                <a:solidFill>
                  <a:srgbClr val="0000FF"/>
                </a:solidFill>
                <a:latin typeface="Consolas" panose="020B0609020204030204" pitchFamily="49" charset="0"/>
              </a:rPr>
              <a:t>false</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a:t>
            </a:r>
          </a:p>
          <a:p>
            <a:pPr marL="57150" indent="0">
              <a:buNone/>
            </a:pPr>
            <a:endParaRPr lang="en-US" dirty="0"/>
          </a:p>
        </p:txBody>
      </p:sp>
      <p:pic>
        <p:nvPicPr>
          <p:cNvPr id="4" name="Picture 6"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14550"/>
            <a:ext cx="2936899"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4106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this object?</a:t>
            </a:r>
          </a:p>
        </p:txBody>
      </p:sp>
      <p:pic>
        <p:nvPicPr>
          <p:cNvPr id="5" name="Picture 10"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2000250"/>
            <a:ext cx="4000500" cy="4000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a:xfrm>
            <a:off x="4495800" y="1600200"/>
            <a:ext cx="6972300" cy="4800600"/>
          </a:xfrm>
        </p:spPr>
        <p:txBody>
          <a:bodyPr>
            <a:normAutofit/>
          </a:bodyPr>
          <a:lstStyle/>
          <a:p>
            <a:pPr marL="57150" indent="0">
              <a:buNone/>
            </a:pPr>
            <a:r>
              <a:rPr lang="en-US" sz="4000" dirty="0">
                <a:solidFill>
                  <a:srgbClr val="0000FF"/>
                </a:solidFill>
                <a:latin typeface="Consolas" panose="020B0609020204030204" pitchFamily="49" charset="0"/>
              </a:rPr>
              <a:t>let</a:t>
            </a:r>
            <a:r>
              <a:rPr lang="en-US" sz="4000" dirty="0">
                <a:solidFill>
                  <a:srgbClr val="000000"/>
                </a:solidFill>
                <a:latin typeface="Consolas" panose="020B0609020204030204" pitchFamily="49" charset="0"/>
              </a:rPr>
              <a:t> teacup = {</a:t>
            </a:r>
          </a:p>
          <a:p>
            <a:pPr marL="57150" indent="0">
              <a:buNone/>
            </a:pPr>
            <a:r>
              <a:rPr lang="en-US" sz="4000" dirty="0">
                <a:solidFill>
                  <a:srgbClr val="000000"/>
                </a:solidFill>
                <a:latin typeface="Consolas" panose="020B0609020204030204" pitchFamily="49" charset="0"/>
              </a:rPr>
              <a:t>    color: </a:t>
            </a:r>
            <a:r>
              <a:rPr lang="en-US" sz="4000" dirty="0">
                <a:solidFill>
                  <a:srgbClr val="A31515"/>
                </a:solidFill>
                <a:latin typeface="Consolas" panose="020B0609020204030204" pitchFamily="49" charset="0"/>
              </a:rPr>
              <a:t>"white"</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volume: </a:t>
            </a:r>
            <a:r>
              <a:rPr lang="en-US" sz="4000" dirty="0">
                <a:solidFill>
                  <a:srgbClr val="09885A"/>
                </a:solidFill>
                <a:latin typeface="Consolas" panose="020B0609020204030204" pitchFamily="49" charset="0"/>
              </a:rPr>
              <a:t>8</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material: </a:t>
            </a:r>
            <a:r>
              <a:rPr lang="en-US" sz="4000" dirty="0">
                <a:solidFill>
                  <a:srgbClr val="A31515"/>
                </a:solidFill>
                <a:latin typeface="Consolas" panose="020B0609020204030204" pitchFamily="49" charset="0"/>
              </a:rPr>
              <a:t>"ceramic"</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hot: </a:t>
            </a:r>
            <a:r>
              <a:rPr lang="en-US" sz="4000" dirty="0">
                <a:solidFill>
                  <a:srgbClr val="0000FF"/>
                </a:solidFill>
                <a:latin typeface="Consolas" panose="020B0609020204030204" pitchFamily="49" charset="0"/>
              </a:rPr>
              <a:t>true</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a:t>
            </a:r>
          </a:p>
          <a:p>
            <a:pPr marL="57150" indent="0">
              <a:buNone/>
            </a:pPr>
            <a:endParaRPr lang="en-US" dirty="0"/>
          </a:p>
        </p:txBody>
      </p:sp>
    </p:spTree>
    <p:extLst>
      <p:ext uri="{BB962C8B-B14F-4D97-AF65-F5344CB8AC3E}">
        <p14:creationId xmlns:p14="http://schemas.microsoft.com/office/powerpoint/2010/main" val="4189781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Initializing an object with properties</a:t>
            </a:r>
          </a:p>
        </p:txBody>
      </p:sp>
      <p:sp>
        <p:nvSpPr>
          <p:cNvPr id="3" name="Content Placeholder 2"/>
          <p:cNvSpPr>
            <a:spLocks noGrp="1"/>
          </p:cNvSpPr>
          <p:nvPr>
            <p:ph idx="1"/>
          </p:nvPr>
        </p:nvSpPr>
        <p:spPr>
          <a:xfrm>
            <a:off x="609600" y="1143000"/>
            <a:ext cx="6515100" cy="5257800"/>
          </a:xfrm>
        </p:spPr>
        <p:txBody>
          <a:bodyPr anchor="ctr">
            <a:normAutofit/>
          </a:bodyPr>
          <a:lstStyle/>
          <a:p>
            <a:pPr marL="0" indent="0">
              <a:buNone/>
            </a:pPr>
            <a:r>
              <a:rPr lang="en-US" sz="4800" dirty="0">
                <a:solidFill>
                  <a:srgbClr val="0000FF"/>
                </a:solidFill>
                <a:latin typeface="Consolas" panose="020B0609020204030204" pitchFamily="49" charset="0"/>
              </a:rPr>
              <a:t>let</a:t>
            </a:r>
            <a:r>
              <a:rPr lang="en-US" sz="4800" dirty="0">
                <a:solidFill>
                  <a:srgbClr val="000000"/>
                </a:solidFill>
                <a:latin typeface="Consolas" panose="020B0609020204030204" pitchFamily="49" charset="0"/>
              </a:rPr>
              <a:t> person = {</a:t>
            </a:r>
          </a:p>
          <a:p>
            <a:pPr marL="0" indent="0">
              <a:buNone/>
            </a:pPr>
            <a:r>
              <a:rPr lang="en-US" sz="4800" dirty="0">
                <a:solidFill>
                  <a:srgbClr val="000000"/>
                </a:solidFill>
                <a:latin typeface="Consolas" panose="020B0609020204030204" pitchFamily="49" charset="0"/>
              </a:rPr>
              <a:t>	name: </a:t>
            </a:r>
            <a:r>
              <a:rPr lang="en-US" sz="4800" dirty="0">
                <a:solidFill>
                  <a:srgbClr val="A31515"/>
                </a:solidFill>
                <a:latin typeface="Consolas" panose="020B0609020204030204" pitchFamily="49" charset="0"/>
              </a:rPr>
              <a:t>"Alex"</a:t>
            </a:r>
            <a:r>
              <a:rPr lang="en-US" sz="4800" dirty="0">
                <a:solidFill>
                  <a:srgbClr val="000000"/>
                </a:solidFill>
                <a:latin typeface="Consolas" panose="020B0609020204030204" pitchFamily="49" charset="0"/>
              </a:rPr>
              <a:t>,</a:t>
            </a:r>
          </a:p>
          <a:p>
            <a:pPr marL="0" indent="0">
              <a:buNone/>
            </a:pPr>
            <a:r>
              <a:rPr lang="en-US" sz="4800" dirty="0">
                <a:solidFill>
                  <a:srgbClr val="000000"/>
                </a:solidFill>
                <a:latin typeface="Consolas" panose="020B0609020204030204" pitchFamily="49" charset="0"/>
              </a:rPr>
              <a:t>	age: </a:t>
            </a:r>
            <a:r>
              <a:rPr lang="en-US" sz="4800" dirty="0">
                <a:solidFill>
                  <a:srgbClr val="09885A"/>
                </a:solidFill>
                <a:latin typeface="Consolas" panose="020B0609020204030204" pitchFamily="49" charset="0"/>
              </a:rPr>
              <a:t>14</a:t>
            </a:r>
            <a:r>
              <a:rPr lang="en-US" sz="4800" dirty="0">
                <a:solidFill>
                  <a:srgbClr val="000000"/>
                </a:solidFill>
                <a:latin typeface="Consolas" panose="020B0609020204030204" pitchFamily="49" charset="0"/>
              </a:rPr>
              <a:t>,</a:t>
            </a:r>
          </a:p>
          <a:p>
            <a:pPr marL="0" indent="0">
              <a:buNone/>
            </a:pPr>
            <a:r>
              <a:rPr lang="en-US" sz="4800" dirty="0">
                <a:solidFill>
                  <a:srgbClr val="000000"/>
                </a:solidFill>
                <a:latin typeface="Consolas" panose="020B0609020204030204" pitchFamily="49" charset="0"/>
              </a:rPr>
              <a:t>	city: </a:t>
            </a:r>
            <a:r>
              <a:rPr lang="en-US" sz="4800" dirty="0">
                <a:solidFill>
                  <a:srgbClr val="A31515"/>
                </a:solidFill>
                <a:latin typeface="Consolas" panose="020B0609020204030204" pitchFamily="49" charset="0"/>
              </a:rPr>
              <a:t>"Westlake"</a:t>
            </a:r>
            <a:endParaRPr lang="en-US" sz="4800" dirty="0">
              <a:solidFill>
                <a:srgbClr val="000000"/>
              </a:solidFill>
              <a:latin typeface="Consolas" panose="020B0609020204030204" pitchFamily="49" charset="0"/>
            </a:endParaRPr>
          </a:p>
          <a:p>
            <a:pPr marL="0" indent="0">
              <a:buNone/>
            </a:pPr>
            <a:r>
              <a:rPr lang="en-US" sz="4800" dirty="0">
                <a:solidFill>
                  <a:srgbClr val="000000"/>
                </a:solidFill>
                <a:latin typeface="Consolas" panose="020B0609020204030204" pitchFamily="49" charset="0"/>
              </a:rPr>
              <a:t>}</a:t>
            </a:r>
          </a:p>
        </p:txBody>
      </p:sp>
      <p:sp>
        <p:nvSpPr>
          <p:cNvPr id="4" name="TextBox 3"/>
          <p:cNvSpPr txBox="1"/>
          <p:nvPr/>
        </p:nvSpPr>
        <p:spPr>
          <a:xfrm>
            <a:off x="7581901" y="1257300"/>
            <a:ext cx="3603562" cy="5386090"/>
          </a:xfrm>
          <a:prstGeom prst="rect">
            <a:avLst/>
          </a:prstGeom>
          <a:noFill/>
        </p:spPr>
        <p:txBody>
          <a:bodyPr wrap="square" lIns="182880" tIns="146304" rIns="182880" bIns="146304" rtlCol="0">
            <a:spAutoFit/>
          </a:bodyPr>
          <a:lstStyle/>
          <a:p>
            <a:pPr>
              <a:lnSpc>
                <a:spcPct val="90000"/>
              </a:lnSpc>
              <a:spcAft>
                <a:spcPts val="600"/>
              </a:spcAft>
            </a:pPr>
            <a:r>
              <a:rPr lang="en-US" sz="3200" dirty="0">
                <a:solidFill>
                  <a:srgbClr val="0000FF"/>
                </a:solidFill>
                <a:latin typeface="Consolas" panose="020B0609020204030204" pitchFamily="49" charset="0"/>
              </a:rPr>
              <a:t>let</a:t>
            </a:r>
          </a:p>
          <a:p>
            <a:pPr>
              <a:lnSpc>
                <a:spcPct val="90000"/>
              </a:lnSpc>
              <a:spcAft>
                <a:spcPts val="600"/>
              </a:spcAft>
            </a:pPr>
            <a:r>
              <a:rPr lang="en-US" sz="3200" dirty="0">
                <a:solidFill>
                  <a:schemeClr val="accent2"/>
                </a:solidFill>
              </a:rPr>
              <a:t>Object Name</a:t>
            </a:r>
          </a:p>
          <a:p>
            <a:pPr>
              <a:lnSpc>
                <a:spcPct val="90000"/>
              </a:lnSpc>
              <a:spcAft>
                <a:spcPts val="600"/>
              </a:spcAft>
            </a:pPr>
            <a:r>
              <a:rPr lang="en-US" sz="3200" dirty="0">
                <a:solidFill>
                  <a:srgbClr val="000000"/>
                </a:solidFill>
                <a:latin typeface="Consolas" panose="020B0609020204030204" pitchFamily="49" charset="0"/>
              </a:rPr>
              <a:t>=</a:t>
            </a:r>
          </a:p>
          <a:p>
            <a:pPr>
              <a:lnSpc>
                <a:spcPct val="90000"/>
              </a:lnSpc>
              <a:spcAft>
                <a:spcPts val="600"/>
              </a:spcAft>
            </a:pPr>
            <a:r>
              <a:rPr lang="en-US" sz="3200" dirty="0">
                <a:solidFill>
                  <a:srgbClr val="000000"/>
                </a:solidFill>
                <a:latin typeface="Consolas" panose="020B0609020204030204" pitchFamily="49" charset="0"/>
              </a:rPr>
              <a:t>{</a:t>
            </a:r>
            <a:endParaRPr lang="en-US" sz="3200" dirty="0"/>
          </a:p>
          <a:p>
            <a:pPr>
              <a:lnSpc>
                <a:spcPct val="90000"/>
              </a:lnSpc>
              <a:spcAft>
                <a:spcPts val="600"/>
              </a:spcAft>
            </a:pPr>
            <a:r>
              <a:rPr lang="en-US" sz="3200" dirty="0">
                <a:solidFill>
                  <a:schemeClr val="accent1"/>
                </a:solidFill>
              </a:rPr>
              <a:t>Property Name</a:t>
            </a:r>
          </a:p>
          <a:p>
            <a:pPr>
              <a:lnSpc>
                <a:spcPct val="90000"/>
              </a:lnSpc>
              <a:spcAft>
                <a:spcPts val="600"/>
              </a:spcAft>
            </a:pPr>
            <a:r>
              <a:rPr lang="en-US" sz="3200" dirty="0">
                <a:solidFill>
                  <a:srgbClr val="000000"/>
                </a:solidFill>
                <a:latin typeface="Consolas" panose="020B0609020204030204" pitchFamily="49" charset="0"/>
              </a:rPr>
              <a:t>:</a:t>
            </a:r>
          </a:p>
          <a:p>
            <a:r>
              <a:rPr lang="en-US" sz="3200" dirty="0">
                <a:solidFill>
                  <a:srgbClr val="FF8300"/>
                </a:solidFill>
              </a:rPr>
              <a:t>Property Value</a:t>
            </a:r>
          </a:p>
          <a:p>
            <a:r>
              <a:rPr lang="en-US" sz="3200" dirty="0">
                <a:solidFill>
                  <a:srgbClr val="000000"/>
                </a:solidFill>
                <a:latin typeface="Consolas" panose="020B0609020204030204" pitchFamily="49" charset="0"/>
              </a:rPr>
              <a:t>,</a:t>
            </a:r>
          </a:p>
          <a:p>
            <a:r>
              <a:rPr lang="en-US" sz="3200" dirty="0">
                <a:solidFill>
                  <a:schemeClr val="tx1">
                    <a:lumMod val="60000"/>
                    <a:lumOff val="40000"/>
                  </a:schemeClr>
                </a:solidFill>
              </a:rPr>
              <a:t>Other Properties</a:t>
            </a:r>
          </a:p>
          <a:p>
            <a:r>
              <a:rPr lang="en-US" sz="3200" dirty="0">
                <a:solidFill>
                  <a:srgbClr val="000000"/>
                </a:solidFill>
                <a:latin typeface="Consolas" panose="020B0609020204030204" pitchFamily="49" charset="0"/>
              </a:rPr>
              <a:t>}</a:t>
            </a:r>
            <a:endParaRPr lang="en-US" sz="3200" dirty="0"/>
          </a:p>
        </p:txBody>
      </p:sp>
      <p:sp>
        <p:nvSpPr>
          <p:cNvPr id="5" name="Rectangle 4"/>
          <p:cNvSpPr/>
          <p:nvPr/>
        </p:nvSpPr>
        <p:spPr>
          <a:xfrm>
            <a:off x="1872915" y="1747849"/>
            <a:ext cx="2165685" cy="713232"/>
          </a:xfrm>
          <a:prstGeom prst="rect">
            <a:avLst/>
          </a:prstGeom>
          <a:solidFill>
            <a:schemeClr val="accent2">
              <a:alpha val="25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6" name="Rectangle 5"/>
          <p:cNvSpPr/>
          <p:nvPr/>
        </p:nvSpPr>
        <p:spPr>
          <a:xfrm>
            <a:off x="1428709" y="2551176"/>
            <a:ext cx="1527048" cy="713232"/>
          </a:xfrm>
          <a:prstGeom prst="rect">
            <a:avLst/>
          </a:prstGeom>
          <a:solidFill>
            <a:schemeClr val="accent1">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p:cNvSpPr/>
          <p:nvPr/>
        </p:nvSpPr>
        <p:spPr>
          <a:xfrm>
            <a:off x="3467100" y="2551714"/>
            <a:ext cx="2103120" cy="713232"/>
          </a:xfrm>
          <a:prstGeom prst="rect">
            <a:avLst/>
          </a:prstGeom>
          <a:solidFill>
            <a:srgbClr val="FF8300">
              <a:alpha val="25000"/>
            </a:srgbClr>
          </a:solidFill>
          <a:ln w="19050">
            <a:solidFill>
              <a:srgbClr val="FF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9104313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10" presetClass="entr" presetSubtype="0" fill="hold"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fad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fade">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fade">
                                      <p:cBhvr>
                                        <p:cTn id="51" dur="500"/>
                                        <p:tgtEl>
                                          <p:spTgt spid="4">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500" fill="hold"/>
                                        <p:tgtEl>
                                          <p:spTgt spid="6"/>
                                        </p:tgtEl>
                                        <p:attrNameLst>
                                          <p:attrName>ppt_x</p:attrName>
                                        </p:attrNameLst>
                                      </p:cBhvr>
                                      <p:tavLst>
                                        <p:tav tm="0">
                                          <p:val>
                                            <p:strVal val="#ppt_x"/>
                                          </p:val>
                                        </p:tav>
                                        <p:tav tm="100000">
                                          <p:val>
                                            <p:strVal val="#ppt_x"/>
                                          </p:val>
                                        </p:tav>
                                      </p:tavLst>
                                    </p:anim>
                                    <p:anim calcmode="lin" valueType="num">
                                      <p:cBhvr additive="base">
                                        <p:cTn id="57" dur="500" fill="hold"/>
                                        <p:tgtEl>
                                          <p:spTgt spid="6"/>
                                        </p:tgtEl>
                                        <p:attrNameLst>
                                          <p:attrName>ppt_y</p:attrName>
                                        </p:attrNameLst>
                                      </p:cBhvr>
                                      <p:tavLst>
                                        <p:tav tm="0">
                                          <p:val>
                                            <p:strVal val="1+#ppt_h/2"/>
                                          </p:val>
                                        </p:tav>
                                        <p:tav tm="100000">
                                          <p:val>
                                            <p:strVal val="#ppt_y"/>
                                          </p:val>
                                        </p:tav>
                                      </p:tavLst>
                                    </p:anim>
                                  </p:childTnLst>
                                </p:cTn>
                              </p:par>
                              <p:par>
                                <p:cTn id="58" presetID="10" presetClass="entr" presetSubtype="0" fill="hold" nodeType="withEffect">
                                  <p:stCondLst>
                                    <p:cond delay="0"/>
                                  </p:stCondLst>
                                  <p:childTnLst>
                                    <p:set>
                                      <p:cBhvr>
                                        <p:cTn id="59" dur="1" fill="hold">
                                          <p:stCondLst>
                                            <p:cond delay="0"/>
                                          </p:stCondLst>
                                        </p:cTn>
                                        <p:tgtEl>
                                          <p:spTgt spid="4">
                                            <p:txEl>
                                              <p:pRg st="4" end="4"/>
                                            </p:txEl>
                                          </p:spTgt>
                                        </p:tgtEl>
                                        <p:attrNameLst>
                                          <p:attrName>style.visibility</p:attrName>
                                        </p:attrNameLst>
                                      </p:cBhvr>
                                      <p:to>
                                        <p:strVal val="visible"/>
                                      </p:to>
                                    </p:set>
                                    <p:animEffect transition="in" filter="fade">
                                      <p:cBhvr>
                                        <p:cTn id="60" dur="500"/>
                                        <p:tgtEl>
                                          <p:spTgt spid="4">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fill="hold"/>
                                        <p:tgtEl>
                                          <p:spTgt spid="7"/>
                                        </p:tgtEl>
                                        <p:attrNameLst>
                                          <p:attrName>ppt_x</p:attrName>
                                        </p:attrNameLst>
                                      </p:cBhvr>
                                      <p:tavLst>
                                        <p:tav tm="0">
                                          <p:val>
                                            <p:strVal val="#ppt_x"/>
                                          </p:val>
                                        </p:tav>
                                        <p:tav tm="100000">
                                          <p:val>
                                            <p:strVal val="#ppt_x"/>
                                          </p:val>
                                        </p:tav>
                                      </p:tavLst>
                                    </p:anim>
                                    <p:anim calcmode="lin" valueType="num">
                                      <p:cBhvr additive="base">
                                        <p:cTn id="71" dur="500" fill="hold"/>
                                        <p:tgtEl>
                                          <p:spTgt spid="7"/>
                                        </p:tgtEl>
                                        <p:attrNameLst>
                                          <p:attrName>ppt_y</p:attrName>
                                        </p:attrNameLst>
                                      </p:cBhvr>
                                      <p:tavLst>
                                        <p:tav tm="0">
                                          <p:val>
                                            <p:strVal val="1+#ppt_h/2"/>
                                          </p:val>
                                        </p:tav>
                                        <p:tav tm="100000">
                                          <p:val>
                                            <p:strVal val="#ppt_y"/>
                                          </p:val>
                                        </p:tav>
                                      </p:tavLst>
                                    </p:anim>
                                  </p:childTnLst>
                                </p:cTn>
                              </p:par>
                              <p:par>
                                <p:cTn id="72" presetID="10" presetClass="entr" presetSubtype="0" fill="hold" nodeType="withEffect">
                                  <p:stCondLst>
                                    <p:cond delay="0"/>
                                  </p:stCondLst>
                                  <p:childTnLst>
                                    <p:set>
                                      <p:cBhvr>
                                        <p:cTn id="73" dur="1" fill="hold">
                                          <p:stCondLst>
                                            <p:cond delay="0"/>
                                          </p:stCondLst>
                                        </p:cTn>
                                        <p:tgtEl>
                                          <p:spTgt spid="4">
                                            <p:txEl>
                                              <p:pRg st="6" end="6"/>
                                            </p:txEl>
                                          </p:spTgt>
                                        </p:tgtEl>
                                        <p:attrNameLst>
                                          <p:attrName>style.visibility</p:attrName>
                                        </p:attrNameLst>
                                      </p:cBhvr>
                                      <p:to>
                                        <p:strVal val="visible"/>
                                      </p:to>
                                    </p:set>
                                    <p:animEffect transition="in" filter="fade">
                                      <p:cBhvr>
                                        <p:cTn id="74" dur="500"/>
                                        <p:tgtEl>
                                          <p:spTgt spid="4">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
                                            <p:txEl>
                                              <p:pRg st="7" end="7"/>
                                            </p:txEl>
                                          </p:spTgt>
                                        </p:tgtEl>
                                        <p:attrNameLst>
                                          <p:attrName>style.visibility</p:attrName>
                                        </p:attrNameLst>
                                      </p:cBhvr>
                                      <p:to>
                                        <p:strVal val="visible"/>
                                      </p:to>
                                    </p:set>
                                    <p:animEffect transition="in" filter="fade">
                                      <p:cBhvr>
                                        <p:cTn id="79" dur="500"/>
                                        <p:tgtEl>
                                          <p:spTgt spid="4">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
                                            <p:txEl>
                                              <p:pRg st="8" end="8"/>
                                            </p:txEl>
                                          </p:spTgt>
                                        </p:tgtEl>
                                        <p:attrNameLst>
                                          <p:attrName>style.visibility</p:attrName>
                                        </p:attrNameLst>
                                      </p:cBhvr>
                                      <p:to>
                                        <p:strVal val="visible"/>
                                      </p:to>
                                    </p:set>
                                    <p:animEffect transition="in" filter="fade">
                                      <p:cBhvr>
                                        <p:cTn id="84" dur="500"/>
                                        <p:tgtEl>
                                          <p:spTgt spid="4">
                                            <p:txEl>
                                              <p:pRg st="8" end="8"/>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animEffect transition="in" filter="fade">
                                      <p:cBhvr>
                                        <p:cTn id="8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Properties</a:t>
            </a:r>
          </a:p>
        </p:txBody>
      </p:sp>
      <p:pic>
        <p:nvPicPr>
          <p:cNvPr id="3078" name="Picture 6" descr="Image result for properties"/>
          <p:cNvPicPr>
            <a:picLocks noChangeAspect="1" noChangeArrowheads="1"/>
          </p:cNvPicPr>
          <p:nvPr/>
        </p:nvPicPr>
        <p:blipFill rotWithShape="1">
          <a:blip r:embed="rId3">
            <a:extLst>
              <a:ext uri="{28A0092B-C50C-407E-A947-70E740481C1C}">
                <a14:useLocalDpi xmlns:a14="http://schemas.microsoft.com/office/drawing/2010/main" val="0"/>
              </a:ext>
            </a:extLst>
          </a:blip>
          <a:srcRect t="10210" r="44962" b="3044"/>
          <a:stretch/>
        </p:blipFill>
        <p:spPr bwMode="auto">
          <a:xfrm>
            <a:off x="5181600" y="0"/>
            <a:ext cx="6972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647308"/>
      </p:ext>
    </p:extLst>
  </p:cSld>
  <p:clrMapOvr>
    <a:masterClrMapping/>
  </p:clrMapOvr>
  <p:transition>
    <p:fade/>
  </p:transition>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2692</TotalTime>
  <Words>1321</Words>
  <Application>Microsoft Office PowerPoint</Application>
  <PresentationFormat>Widescreen</PresentationFormat>
  <Paragraphs>207</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Consolas</vt:lpstr>
      <vt:lpstr>Wingdings</vt:lpstr>
      <vt:lpstr>Hyland 2019</vt:lpstr>
      <vt:lpstr>JavaScript Objects</vt:lpstr>
      <vt:lpstr>Agenda</vt:lpstr>
      <vt:lpstr>Related Variables</vt:lpstr>
      <vt:lpstr>Objects</vt:lpstr>
      <vt:lpstr>Objects Have Properties</vt:lpstr>
      <vt:lpstr>Objects in JavaScript – Syntax</vt:lpstr>
      <vt:lpstr>What about this object?</vt:lpstr>
      <vt:lpstr>Review: Initializing an object with properties</vt:lpstr>
      <vt:lpstr>Properties</vt:lpstr>
      <vt:lpstr>What is a Property?</vt:lpstr>
      <vt:lpstr>Getting a Property</vt:lpstr>
      <vt:lpstr>Setting a Property</vt:lpstr>
      <vt:lpstr>What is JSON data?</vt:lpstr>
      <vt:lpstr>Quiz Time!</vt:lpstr>
      <vt:lpstr>Mini-quiz</vt:lpstr>
      <vt:lpstr>Mini-quiz</vt:lpstr>
      <vt:lpstr>Mini-quiz</vt:lpstr>
      <vt:lpstr>Mini-quiz</vt:lpstr>
      <vt:lpstr>Mini-quiz</vt:lpstr>
      <vt:lpstr>Mini-quiz</vt:lpstr>
      <vt:lpstr>Mini-quiz</vt:lpstr>
      <vt:lpstr>Mini-quiz</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113</cp:revision>
  <dcterms:created xsi:type="dcterms:W3CDTF">2019-03-11T04:04:09Z</dcterms:created>
  <dcterms:modified xsi:type="dcterms:W3CDTF">2023-01-23T17:22:08Z</dcterms:modified>
</cp:coreProperties>
</file>