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72" r:id="rId8"/>
    <p:sldId id="273" r:id="rId9"/>
    <p:sldId id="274" r:id="rId10"/>
    <p:sldId id="277" r:id="rId11"/>
    <p:sldId id="279" r:id="rId12"/>
    <p:sldId id="280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E6DF"/>
    <a:srgbClr val="E7E6E6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496" autoAdjust="0"/>
  </p:normalViewPr>
  <p:slideViewPr>
    <p:cSldViewPr snapToGrid="0">
      <p:cViewPr varScale="1">
        <p:scale>
          <a:sx n="86" d="100"/>
          <a:sy n="86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quick Crash Course to go over some of the JavaScript concepts that were covered in Web 102.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3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talked about a </a:t>
            </a:r>
            <a:r>
              <a:rPr lang="en-US" i="1" dirty="0"/>
              <a:t>ton</a:t>
            </a:r>
            <a:r>
              <a:rPr lang="en-US" i="0" dirty="0"/>
              <a:t> of stuff in this presentation, and ran through it super fast! But don’t worry if you’re lost – we have a code-along activity where you’ll get to practice everything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 Does anyone have 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9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talk about variables, input and output, buttons and functions, conditional statements, DOM Manipulation, and for loops!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4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Does anyone know what variables are?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Here’s a quick description: variables are named storage locations for values like strings and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Here’s an example – we use the </a:t>
            </a:r>
            <a:r>
              <a:rPr lang="en-US" b="1" dirty="0"/>
              <a:t>let</a:t>
            </a:r>
            <a:r>
              <a:rPr lang="en-US" b="0" dirty="0"/>
              <a:t> keyword and the </a:t>
            </a:r>
            <a:r>
              <a:rPr lang="en-US" b="1" dirty="0"/>
              <a:t>equals sign</a:t>
            </a:r>
            <a:r>
              <a:rPr lang="en-US" b="0" dirty="0"/>
              <a:t> to create one, and just the equals sign to set one. Variables can be text or numbers, and the values can </a:t>
            </a:r>
            <a:r>
              <a:rPr lang="en-US" b="0" i="1" dirty="0"/>
              <a:t>change.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6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Basic input and output can be accomplished with </a:t>
            </a:r>
            <a:r>
              <a:rPr lang="en-US" b="1" dirty="0"/>
              <a:t>alert</a:t>
            </a:r>
            <a:r>
              <a:rPr lang="en-US" b="0" dirty="0"/>
              <a:t> and </a:t>
            </a:r>
            <a:r>
              <a:rPr lang="en-US" b="1" dirty="0"/>
              <a:t>prompt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Alerts</a:t>
            </a:r>
            <a:r>
              <a:rPr lang="en-US" b="0" dirty="0"/>
              <a:t> will display a message in a pop-up box. Notice the parentheses and quotation marks.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It looks like this little pop-up when the message appears.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To get input, </a:t>
            </a:r>
            <a:r>
              <a:rPr lang="en-US" b="1" dirty="0"/>
              <a:t>prompt</a:t>
            </a:r>
            <a:r>
              <a:rPr lang="en-US" b="0" dirty="0"/>
              <a:t> does a similar thing, but with a little text box. Notice there is also a variable that stores the answer.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pop-up for a prompt looks like a little message with a text box.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From there, you can use the variable value in an alert – notice the backticks and dollar sign + curly brackets to display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alert has the text value that the user inputted!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get code to run on-demand, we can use buttons.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Buttons run a thing called </a:t>
            </a:r>
            <a:r>
              <a:rPr lang="en-US" b="1" dirty="0"/>
              <a:t>functions</a:t>
            </a:r>
            <a:r>
              <a:rPr lang="en-US" dirty="0"/>
              <a:t> when someone clicks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HTML looks like this – note the </a:t>
            </a:r>
            <a:r>
              <a:rPr lang="en-US" b="1" dirty="0"/>
              <a:t>onclick</a:t>
            </a:r>
            <a:r>
              <a:rPr lang="en-US" b="0" dirty="0"/>
              <a:t> attribute, function </a:t>
            </a:r>
            <a:r>
              <a:rPr lang="en-US" b="1" dirty="0"/>
              <a:t>call</a:t>
            </a:r>
            <a:r>
              <a:rPr lang="en-US" b="0" dirty="0"/>
              <a:t> with parentheses, and button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This button would look like a box with “Run Me” inside.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On the JavaScript side, we have to </a:t>
            </a:r>
            <a:r>
              <a:rPr lang="en-US" b="1" dirty="0"/>
              <a:t>define</a:t>
            </a:r>
            <a:r>
              <a:rPr lang="en-US" b="0" dirty="0"/>
              <a:t> the function. We use the function keyword, the function name, parentheses, curly brackets, and the function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When the button is clicked, the pop-up will appear because of the </a:t>
            </a:r>
            <a:r>
              <a:rPr lang="en-US" b="1" dirty="0"/>
              <a:t>alert</a:t>
            </a:r>
            <a:r>
              <a:rPr lang="en-US" b="0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0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Does anyone remember what conditional statements do? Anyone know what keywords we use?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i="0" dirty="0"/>
              <a:t>if</a:t>
            </a:r>
            <a:r>
              <a:rPr lang="en-US" b="0" i="0" dirty="0"/>
              <a:t> and </a:t>
            </a:r>
            <a:r>
              <a:rPr lang="en-US" b="1" i="0" dirty="0"/>
              <a:t>else</a:t>
            </a:r>
            <a:r>
              <a:rPr lang="en-US" b="0" i="0" dirty="0"/>
              <a:t> keywords can decide whether a piece of code runs or not. </a:t>
            </a:r>
            <a:r>
              <a:rPr lang="en-US" b="1" i="0" dirty="0"/>
              <a:t>Does anyone remember what a </a:t>
            </a:r>
            <a:r>
              <a:rPr lang="en-US" b="1" i="0" dirty="0" err="1"/>
              <a:t>boolean</a:t>
            </a:r>
            <a:r>
              <a:rPr lang="en-US" b="1" i="0" dirty="0"/>
              <a:t> is?</a:t>
            </a:r>
            <a:r>
              <a:rPr lang="en-US" b="0" i="0" dirty="0"/>
              <a:t> It is a true or false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code could look something like this – notice the </a:t>
            </a:r>
            <a:r>
              <a:rPr lang="en-US" b="1" i="0" dirty="0"/>
              <a:t>if</a:t>
            </a:r>
            <a:r>
              <a:rPr lang="en-US" b="0" i="0" dirty="0"/>
              <a:t>, parentheses, </a:t>
            </a:r>
            <a:r>
              <a:rPr lang="en-US" b="0" i="0" dirty="0" err="1"/>
              <a:t>boolean</a:t>
            </a:r>
            <a:r>
              <a:rPr lang="en-US" b="0" i="0" dirty="0"/>
              <a:t> check with triple equals, curly brackets, and </a:t>
            </a:r>
            <a:r>
              <a:rPr lang="en-US" b="1" i="0" dirty="0"/>
              <a:t>else</a:t>
            </a:r>
            <a:r>
              <a:rPr lang="en-US" b="0" i="0" dirty="0"/>
              <a:t>. </a:t>
            </a:r>
            <a:r>
              <a:rPr lang="en-US" b="1" i="0" dirty="0"/>
              <a:t>What message would show up when this code runs?</a:t>
            </a:r>
            <a:endParaRPr lang="en-US" b="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It’s going to say “Red!” because </a:t>
            </a:r>
            <a:r>
              <a:rPr lang="en-US" b="1" i="0" dirty="0"/>
              <a:t>player</a:t>
            </a:r>
            <a:r>
              <a:rPr lang="en-US" b="0" i="0" dirty="0"/>
              <a:t> is not equal to </a:t>
            </a:r>
            <a:r>
              <a:rPr lang="en-US" b="1" i="0" dirty="0"/>
              <a:t>Luigi</a:t>
            </a:r>
            <a:r>
              <a:rPr lang="en-US" b="0" i="0" dirty="0"/>
              <a:t>.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6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things get fun. We can use DOM Manipulation to read text from an HTML input, and use it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HTML side, it looks like this – note the </a:t>
            </a:r>
            <a:r>
              <a:rPr lang="en-US" b="1" dirty="0"/>
              <a:t>id</a:t>
            </a:r>
            <a:r>
              <a:rPr lang="en-US" b="0" dirty="0"/>
              <a:t> attribute – this will allow us to </a:t>
            </a:r>
            <a:r>
              <a:rPr lang="en-US" b="0" i="1" dirty="0"/>
              <a:t>select</a:t>
            </a:r>
            <a:r>
              <a:rPr lang="en-US" b="0" i="0" dirty="0"/>
              <a:t> the input in JS.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In JavaScript, we have a few lines here. The first line grabs the actual entire HTML element with </a:t>
            </a:r>
            <a:r>
              <a:rPr lang="en-US" b="1" i="0" dirty="0" err="1"/>
              <a:t>document.querySelector</a:t>
            </a:r>
            <a:r>
              <a:rPr lang="en-US" b="0" i="0" dirty="0"/>
              <a:t>, and stores it in the </a:t>
            </a:r>
            <a:r>
              <a:rPr lang="en-US" b="1" i="0" dirty="0" err="1"/>
              <a:t>foodInput</a:t>
            </a:r>
            <a:r>
              <a:rPr lang="en-US" b="0" i="0" dirty="0"/>
              <a:t> variable. The next line gets the actual text value using </a:t>
            </a:r>
            <a:r>
              <a:rPr lang="en-US" b="1" i="0" dirty="0"/>
              <a:t>dot value</a:t>
            </a:r>
            <a:r>
              <a:rPr lang="en-US" b="0" i="0" dirty="0"/>
              <a:t> and stores it in the </a:t>
            </a:r>
            <a:r>
              <a:rPr lang="en-US" b="1" i="0" dirty="0" err="1"/>
              <a:t>foodValue</a:t>
            </a:r>
            <a:r>
              <a:rPr lang="en-US" b="0" i="0" dirty="0"/>
              <a:t> variable. Finally, the alert takes that text and shows a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So let’s say someone entered the word “pizza” into the text box…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When the JavaScript code executes, it will display a message like this, taking the value and putting it into a pop-up message!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other side of DOM Manipulation is to update existing elements and create totally new ones!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updating an existing piece of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we have an HTML paragraph like this one that says “Paris” – note the </a:t>
            </a:r>
            <a:r>
              <a:rPr lang="en-US" b="1" dirty="0"/>
              <a:t>id</a:t>
            </a:r>
            <a:r>
              <a:rPr lang="en-US" b="0" dirty="0"/>
              <a:t> attribute. It looks like this piece of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One the JavaScript side, we can grab that whole HTML element in the same way – using </a:t>
            </a:r>
            <a:r>
              <a:rPr lang="en-US" b="1" dirty="0" err="1"/>
              <a:t>document.querySelector</a:t>
            </a:r>
            <a:r>
              <a:rPr lang="en-US" b="0" dirty="0"/>
              <a:t> and passing in the hashtag id. On the next line, it uses </a:t>
            </a:r>
            <a:r>
              <a:rPr lang="en-US" b="1" dirty="0"/>
              <a:t>dot </a:t>
            </a:r>
            <a:r>
              <a:rPr lang="en-US" b="1" dirty="0" err="1"/>
              <a:t>textContent</a:t>
            </a:r>
            <a:r>
              <a:rPr lang="en-US" b="0" dirty="0"/>
              <a:t> to update the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When this JavaScript runs, it changes the text to “Cleveland”!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Now let’s look at creating a totally new element. This is possible using </a:t>
            </a:r>
            <a:r>
              <a:rPr lang="en-US" b="1" dirty="0" err="1"/>
              <a:t>document.createElement</a:t>
            </a:r>
            <a:r>
              <a:rPr lang="en-US" b="0" dirty="0"/>
              <a:t>. This creates a paragraph. Then, we set the text with </a:t>
            </a:r>
            <a:r>
              <a:rPr lang="en-US" b="1" dirty="0"/>
              <a:t>dot </a:t>
            </a:r>
            <a:r>
              <a:rPr lang="en-US" b="1" dirty="0" err="1"/>
              <a:t>textContent</a:t>
            </a:r>
            <a:r>
              <a:rPr lang="en-US" b="0" dirty="0"/>
              <a:t>. Finally, we put it on the page with </a:t>
            </a:r>
            <a:r>
              <a:rPr lang="en-US" b="1" dirty="0" err="1"/>
              <a:t>document.body.appendChild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Once </a:t>
            </a:r>
            <a:r>
              <a:rPr lang="en-US" b="0" i="1" dirty="0"/>
              <a:t>that</a:t>
            </a:r>
            <a:r>
              <a:rPr lang="en-US" b="0" i="0" dirty="0"/>
              <a:t> code runs, it will add a totally new paragraph to the page!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last big topic to cover is for loops – </a:t>
            </a:r>
            <a:r>
              <a:rPr lang="en-US" b="1" dirty="0"/>
              <a:t>does anyone remember what for loops do?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can repeatedly run a piece of code a certain number of times.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code looks like this – it’s a lot of code, but it’s almost all </a:t>
            </a:r>
            <a:r>
              <a:rPr lang="en-US" b="0" i="1" dirty="0"/>
              <a:t>boiler-plate</a:t>
            </a:r>
            <a:r>
              <a:rPr lang="en-US" b="0" dirty="0"/>
              <a:t>. That means all you have to do is memorize these exact symbols, like the parentheses, semi-colons, pluses, less-than sign, and curly brackets. </a:t>
            </a:r>
            <a:r>
              <a:rPr lang="en-US" b="1" dirty="0"/>
              <a:t>How many times will the alert run?</a:t>
            </a:r>
            <a:r>
              <a:rPr lang="en-US" b="0" dirty="0"/>
              <a:t> It runs 5 times!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Let’s watch this quick clip of the code actually running. Notice that it also grabs the </a:t>
            </a:r>
            <a:r>
              <a:rPr lang="en-US" b="1" dirty="0" err="1"/>
              <a:t>i</a:t>
            </a:r>
            <a:r>
              <a:rPr lang="en-US" b="0" dirty="0"/>
              <a:t> value, which keeps track of the current iteration through the loop.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1304" y="4434840"/>
            <a:ext cx="6376508" cy="1122202"/>
          </a:xfrm>
        </p:spPr>
        <p:txBody>
          <a:bodyPr/>
          <a:lstStyle/>
          <a:p>
            <a:pPr algn="r"/>
            <a:r>
              <a:rPr lang="en-US" dirty="0"/>
              <a:t>JavaScript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1303" y="5586890"/>
            <a:ext cx="6376508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Hy-Tech Club: Web 103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111750" cy="1702964"/>
          </a:xfrm>
        </p:spPr>
        <p:txBody>
          <a:bodyPr>
            <a:normAutofit/>
          </a:bodyPr>
          <a:lstStyle/>
          <a:p>
            <a:r>
              <a:rPr lang="en-US" b="1" dirty="0"/>
              <a:t>Variables</a:t>
            </a:r>
            <a:r>
              <a:rPr lang="en-US" dirty="0"/>
              <a:t> store data, </a:t>
            </a:r>
            <a:r>
              <a:rPr lang="en-US" b="1" dirty="0"/>
              <a:t>alert</a:t>
            </a:r>
            <a:r>
              <a:rPr lang="en-US" dirty="0"/>
              <a:t> and </a:t>
            </a:r>
            <a:r>
              <a:rPr lang="en-US" b="1" dirty="0"/>
              <a:t>prompt</a:t>
            </a:r>
            <a:r>
              <a:rPr lang="en-US" dirty="0"/>
              <a:t> are used for input and output, </a:t>
            </a:r>
            <a:r>
              <a:rPr lang="en-US" b="1" dirty="0"/>
              <a:t>buttons</a:t>
            </a:r>
            <a:r>
              <a:rPr lang="en-US" dirty="0"/>
              <a:t> run </a:t>
            </a:r>
            <a:r>
              <a:rPr lang="en-US" b="1" dirty="0"/>
              <a:t>functions</a:t>
            </a:r>
            <a:r>
              <a:rPr lang="en-US" dirty="0"/>
              <a:t>, </a:t>
            </a:r>
            <a:r>
              <a:rPr lang="en-US" b="1" dirty="0"/>
              <a:t>if</a:t>
            </a:r>
            <a:r>
              <a:rPr lang="en-US" dirty="0"/>
              <a:t> and </a:t>
            </a:r>
            <a:r>
              <a:rPr lang="en-US" b="1" dirty="0"/>
              <a:t>else</a:t>
            </a:r>
            <a:r>
              <a:rPr lang="en-US" dirty="0"/>
              <a:t> statements control program flow, </a:t>
            </a:r>
            <a:r>
              <a:rPr lang="en-US" b="1" dirty="0"/>
              <a:t>DOM manipulation</a:t>
            </a:r>
            <a:r>
              <a:rPr lang="en-US" dirty="0"/>
              <a:t> can get text from inputs and update elements, and </a:t>
            </a:r>
            <a:r>
              <a:rPr lang="en-US" b="1" dirty="0"/>
              <a:t>for loops</a:t>
            </a:r>
            <a:r>
              <a:rPr lang="en-US" dirty="0"/>
              <a:t> repeatedly run code. If you’re lost, don’t worry! We will be doing a code-along activity that uses all of these concepts, and there is a cheat sheet available as well 😎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Web 103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JavaScript Crash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4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Web 103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JavaScript Crash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</a:t>
            </a:r>
          </a:p>
          <a:p>
            <a:r>
              <a:rPr lang="en-US" dirty="0"/>
              <a:t>Input/Output</a:t>
            </a:r>
          </a:p>
          <a:p>
            <a:r>
              <a:rPr lang="en-US" dirty="0"/>
              <a:t>Buttons/Functions</a:t>
            </a:r>
          </a:p>
          <a:p>
            <a:r>
              <a:rPr lang="en-US" dirty="0"/>
              <a:t>Conditional Statements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For Loops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Web 103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JavaScript Crash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26720"/>
            <a:ext cx="5111750" cy="687977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271451"/>
            <a:ext cx="7747092" cy="4937760"/>
          </a:xfrm>
        </p:spPr>
        <p:txBody>
          <a:bodyPr>
            <a:normAutofit/>
          </a:bodyPr>
          <a:lstStyle/>
          <a:p>
            <a:r>
              <a:rPr lang="en-US" sz="3200" b="0" i="1" dirty="0">
                <a:solidFill>
                  <a:schemeClr val="tx2"/>
                </a:solidFill>
                <a:effectLst/>
              </a:rPr>
              <a:t>Variables are </a:t>
            </a:r>
            <a:r>
              <a:rPr lang="en-US" sz="3200" b="1" i="1" dirty="0">
                <a:solidFill>
                  <a:schemeClr val="tx2"/>
                </a:solidFill>
                <a:effectLst/>
              </a:rPr>
              <a:t>named</a:t>
            </a:r>
            <a:r>
              <a:rPr lang="en-US" sz="3200" b="0" i="1" dirty="0">
                <a:solidFill>
                  <a:schemeClr val="tx2"/>
                </a:solidFill>
                <a:effectLst/>
              </a:rPr>
              <a:t> storage locations for values like </a:t>
            </a:r>
            <a:r>
              <a:rPr lang="en-US" sz="3200" b="0" i="1" u="sng" dirty="0">
                <a:solidFill>
                  <a:schemeClr val="tx2"/>
                </a:solidFill>
                <a:effectLst/>
              </a:rPr>
              <a:t>strings</a:t>
            </a:r>
            <a:r>
              <a:rPr lang="en-US" sz="3200" b="0" i="1" dirty="0">
                <a:solidFill>
                  <a:schemeClr val="tx2"/>
                </a:solidFill>
                <a:effectLst/>
              </a:rPr>
              <a:t> and </a:t>
            </a:r>
            <a:r>
              <a:rPr lang="en-US" sz="3200" b="0" i="1" u="sng" dirty="0">
                <a:solidFill>
                  <a:schemeClr val="tx2"/>
                </a:solidFill>
                <a:effectLst/>
              </a:rPr>
              <a:t>numbers</a:t>
            </a: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wizard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"Gandalf the Grey"</a:t>
            </a:r>
            <a:r>
              <a:rPr lang="en-US" sz="32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wizard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"Gandalf the White"</a:t>
            </a:r>
            <a:r>
              <a:rPr lang="en-US" sz="32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Web 103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JavaScript Crash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26720"/>
            <a:ext cx="5111750" cy="687977"/>
          </a:xfrm>
        </p:spPr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3520"/>
            <a:ext cx="10439400" cy="4937760"/>
          </a:xfrm>
          <a:noFill/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600" b="0" i="1" dirty="0">
                <a:solidFill>
                  <a:schemeClr val="tx2"/>
                </a:solidFill>
                <a:effectLst/>
              </a:rPr>
              <a:t> displays a message</a:t>
            </a:r>
          </a:p>
          <a:p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1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3600" b="0" i="1" dirty="0">
                <a:solidFill>
                  <a:schemeClr val="tx2"/>
                </a:solidFill>
                <a:effectLst/>
              </a:rPr>
              <a:t> receives input text</a:t>
            </a:r>
            <a:endParaRPr lang="en-US" sz="3200" i="1" u="sng" dirty="0">
              <a:solidFill>
                <a:schemeClr val="tx2"/>
              </a:solidFill>
            </a:endParaRPr>
          </a:p>
          <a:p>
            <a:endParaRPr lang="en-US" sz="3600" b="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Web 103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JavaScript Crash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F2B36D4-F0D8-420E-895D-B1CF40512E3A}"/>
              </a:ext>
            </a:extLst>
          </p:cNvPr>
          <p:cNvSpPr txBox="1">
            <a:spLocks/>
          </p:cNvSpPr>
          <p:nvPr/>
        </p:nvSpPr>
        <p:spPr>
          <a:xfrm>
            <a:off x="838200" y="2062297"/>
            <a:ext cx="6845482" cy="96488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"Hello Person!"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C392AA-D9F5-4AEA-BBA7-97C585A613C9}"/>
              </a:ext>
            </a:extLst>
          </p:cNvPr>
          <p:cNvSpPr txBox="1">
            <a:spLocks/>
          </p:cNvSpPr>
          <p:nvPr/>
        </p:nvSpPr>
        <p:spPr>
          <a:xfrm>
            <a:off x="838200" y="4024084"/>
            <a:ext cx="10848703" cy="177310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person = prompt(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"What's your name?"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`Hello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!`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BE887B-1B28-40EB-9C12-058D6FFFC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6" t="7687" r="2230" b="6480"/>
          <a:stretch/>
        </p:blipFill>
        <p:spPr>
          <a:xfrm>
            <a:off x="6710770" y="991141"/>
            <a:ext cx="4119155" cy="1071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681995-4789-4AAF-85DE-15635FAE3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50" y="2480819"/>
            <a:ext cx="4201111" cy="1543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73EE88-7BF9-4BC6-9A1D-F3D036921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850" y="5800577"/>
            <a:ext cx="4201111" cy="1057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7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36D671-5EEC-4978-8FEB-2C59F099B6B3}"/>
              </a:ext>
            </a:extLst>
          </p:cNvPr>
          <p:cNvSpPr/>
          <p:nvPr/>
        </p:nvSpPr>
        <p:spPr>
          <a:xfrm>
            <a:off x="838198" y="3261405"/>
            <a:ext cx="10515601" cy="255931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C79C2-2530-46E1-B00F-176B80046EAD}"/>
              </a:ext>
            </a:extLst>
          </p:cNvPr>
          <p:cNvSpPr/>
          <p:nvPr/>
        </p:nvSpPr>
        <p:spPr>
          <a:xfrm>
            <a:off x="838199" y="1840718"/>
            <a:ext cx="10515600" cy="129266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Web 103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JavaScript Crash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6619F-3B9F-410B-98FD-1B1D516EC4F5}"/>
              </a:ext>
            </a:extLst>
          </p:cNvPr>
          <p:cNvSpPr txBox="1"/>
          <p:nvPr/>
        </p:nvSpPr>
        <p:spPr>
          <a:xfrm>
            <a:off x="838200" y="1189042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1" dirty="0">
                <a:solidFill>
                  <a:schemeClr val="tx2"/>
                </a:solidFill>
                <a:effectLst/>
              </a:rPr>
              <a:t>Buttons run </a:t>
            </a:r>
            <a:r>
              <a:rPr lang="en-US" sz="3200" b="1" i="1" dirty="0">
                <a:solidFill>
                  <a:schemeClr val="tx2"/>
                </a:solidFill>
                <a:effectLst/>
              </a:rPr>
              <a:t>functions</a:t>
            </a:r>
            <a:r>
              <a:rPr lang="en-US" sz="3200" i="1" dirty="0">
                <a:solidFill>
                  <a:schemeClr val="tx2"/>
                </a:solidFill>
                <a:effectLst/>
              </a:rPr>
              <a:t> when someone clicks them</a:t>
            </a:r>
            <a:endParaRPr lang="en-US" sz="3200" b="0" i="1" u="sng" dirty="0">
              <a:solidFill>
                <a:schemeClr val="tx2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D9595-1E07-4845-B11E-01052A1C59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82200" y="2011251"/>
            <a:ext cx="1219370" cy="543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9B90E4-BC61-4F7C-B11A-16A1D2C63EE9}"/>
              </a:ext>
            </a:extLst>
          </p:cNvPr>
          <p:cNvSpPr txBox="1"/>
          <p:nvPr/>
        </p:nvSpPr>
        <p:spPr>
          <a:xfrm>
            <a:off x="838199" y="2487049"/>
            <a:ext cx="9977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sz="36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7614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6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3600" b="0" dirty="0">
                <a:solidFill>
                  <a:srgbClr val="79740E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3600" b="0" dirty="0">
                <a:solidFill>
                  <a:srgbClr val="665C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6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Run Me</a:t>
            </a:r>
            <a:r>
              <a:rPr lang="en-US" sz="3600" b="0" dirty="0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3600" b="0" dirty="0">
              <a:solidFill>
                <a:srgbClr val="3C383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61728-1F91-44C3-A8CA-213AAD96D6D8}"/>
              </a:ext>
            </a:extLst>
          </p:cNvPr>
          <p:cNvSpPr txBox="1"/>
          <p:nvPr/>
        </p:nvSpPr>
        <p:spPr>
          <a:xfrm>
            <a:off x="838200" y="3881731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427B5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79740E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4000" b="0" dirty="0">
                <a:solidFill>
                  <a:srgbClr val="665C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40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4000" b="0" dirty="0">
              <a:solidFill>
                <a:srgbClr val="3C383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0" b="0" dirty="0">
                <a:solidFill>
                  <a:srgbClr val="79740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4000" b="0" dirty="0">
                <a:solidFill>
                  <a:srgbClr val="665C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79740E"/>
                </a:solidFill>
                <a:effectLst/>
                <a:latin typeface="Consolas" panose="020B0609020204030204" pitchFamily="49" charset="0"/>
              </a:rPr>
              <a:t>Running!</a:t>
            </a:r>
            <a:r>
              <a:rPr lang="en-US" sz="40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665C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40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000" b="0" dirty="0">
              <a:solidFill>
                <a:srgbClr val="3C383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3C383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09D10-811B-480C-A394-0D45DF9AA7BF}"/>
              </a:ext>
            </a:extLst>
          </p:cNvPr>
          <p:cNvSpPr txBox="1"/>
          <p:nvPr/>
        </p:nvSpPr>
        <p:spPr>
          <a:xfrm>
            <a:off x="838199" y="1834639"/>
            <a:ext cx="1428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tx2"/>
                </a:solidFill>
                <a:effectLst/>
              </a:rPr>
              <a:t>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4CEB9-4552-4547-8E9C-C8192E201F3A}"/>
              </a:ext>
            </a:extLst>
          </p:cNvPr>
          <p:cNvSpPr txBox="1"/>
          <p:nvPr/>
        </p:nvSpPr>
        <p:spPr>
          <a:xfrm>
            <a:off x="838199" y="3235400"/>
            <a:ext cx="7066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tx2"/>
                </a:solidFill>
                <a:effectLst/>
              </a:rPr>
              <a:t>JavaScript</a:t>
            </a:r>
            <a:r>
              <a:rPr lang="en-US" sz="3600" b="1" dirty="0">
                <a:solidFill>
                  <a:schemeClr val="tx2"/>
                </a:solidFill>
                <a:effectLst/>
              </a:rPr>
              <a:t> </a:t>
            </a:r>
            <a:r>
              <a:rPr lang="en-US" sz="3600" dirty="0">
                <a:solidFill>
                  <a:schemeClr val="tx2"/>
                </a:solidFill>
                <a:effectLst/>
              </a:rPr>
              <a:t>(function </a:t>
            </a:r>
            <a:r>
              <a:rPr lang="en-US" sz="3600" i="1" dirty="0">
                <a:solidFill>
                  <a:schemeClr val="tx2"/>
                </a:solidFill>
                <a:effectLst/>
              </a:rPr>
              <a:t>definition</a:t>
            </a:r>
            <a:r>
              <a:rPr lang="en-US" sz="3600" dirty="0">
                <a:solidFill>
                  <a:schemeClr val="tx2"/>
                </a:solidFill>
                <a:effectLst/>
              </a:rPr>
              <a:t>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C2FBE8-0E7D-4656-AD85-1BB52CF708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1" b="3990"/>
          <a:stretch/>
        </p:blipFill>
        <p:spPr>
          <a:xfrm>
            <a:off x="7020232" y="3963088"/>
            <a:ext cx="4191290" cy="1189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26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12" grpId="0"/>
      <p:bldP spid="16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26720"/>
            <a:ext cx="5111750" cy="687977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271451"/>
            <a:ext cx="7349307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i="1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US" sz="3200" i="1" dirty="0">
                <a:solidFill>
                  <a:schemeClr val="tx2"/>
                </a:solidFill>
              </a:rPr>
              <a:t> and </a:t>
            </a:r>
            <a:r>
              <a:rPr lang="en-US" sz="3200" b="1" i="1" dirty="0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  <a:r>
              <a:rPr lang="en-US" sz="3200" i="1" dirty="0">
                <a:solidFill>
                  <a:schemeClr val="tx2"/>
                </a:solidFill>
              </a:rPr>
              <a:t> decide whether or not to run a piece of code based on a </a:t>
            </a:r>
            <a:r>
              <a:rPr lang="en-US" sz="3200" i="1" u="sng" dirty="0" err="1">
                <a:solidFill>
                  <a:schemeClr val="tx2"/>
                </a:solidFill>
              </a:rPr>
              <a:t>boolean</a:t>
            </a:r>
            <a:endParaRPr lang="en-US" sz="3200" b="0" i="1" u="sng" dirty="0">
              <a:solidFill>
                <a:schemeClr val="tx2"/>
              </a:solidFill>
              <a:effectLst/>
            </a:endParaRP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"Mario"</a:t>
            </a:r>
            <a:endParaRPr lang="en-US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"Luigi"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5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"Green!"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35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5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"Red!"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35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5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Web 103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JavaScript Crash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68823-0591-4083-ACA6-F9142A238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" t="-1" r="1713" b="4542"/>
          <a:stretch/>
        </p:blipFill>
        <p:spPr>
          <a:xfrm>
            <a:off x="6902244" y="4367989"/>
            <a:ext cx="4168879" cy="1218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6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69579"/>
            <a:ext cx="8421688" cy="1311734"/>
          </a:xfrm>
        </p:spPr>
        <p:txBody>
          <a:bodyPr/>
          <a:lstStyle/>
          <a:p>
            <a:r>
              <a:rPr lang="en-US" sz="3200" dirty="0"/>
              <a:t>DOM Manipulation – read from input</a:t>
            </a:r>
            <a:br>
              <a:rPr lang="en-US" dirty="0"/>
            </a:br>
            <a:r>
              <a:rPr lang="en-US" i="1" cap="none" dirty="0">
                <a:solidFill>
                  <a:prstClr val="black"/>
                </a:solidFill>
              </a:rPr>
              <a:t>Get text from HTML inputs and use it in JS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1" y="1836145"/>
            <a:ext cx="7341010" cy="823912"/>
          </a:xfrm>
        </p:spPr>
        <p:txBody>
          <a:bodyPr anchor="ctr">
            <a:normAutofit/>
          </a:bodyPr>
          <a:lstStyle/>
          <a:p>
            <a:r>
              <a:rPr kumimoji="0" lang="en-US" sz="3200" b="1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HTML: </a:t>
            </a:r>
            <a:r>
              <a:rPr lang="en-US" sz="3200" dirty="0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320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B5761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20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3200" dirty="0">
                <a:solidFill>
                  <a:srgbClr val="79740E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sz="320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3C383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18968" y="3374032"/>
            <a:ext cx="3943627" cy="823912"/>
          </a:xfrm>
        </p:spPr>
        <p:txBody>
          <a:bodyPr/>
          <a:lstStyle/>
          <a:p>
            <a:r>
              <a:rPr lang="en-US" sz="3200" b="1" dirty="0"/>
              <a:t>JavaScript: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18967" y="4183692"/>
            <a:ext cx="9960077" cy="1830744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rgbClr val="9D000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foodInput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27B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1" dirty="0" err="1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79740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800" b="1" dirty="0">
                <a:solidFill>
                  <a:srgbClr val="665C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79740E"/>
                </a:solidFill>
                <a:effectLst/>
                <a:latin typeface="Consolas" panose="020B0609020204030204" pitchFamily="49" charset="0"/>
              </a:rPr>
              <a:t>#food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665C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3C383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9D000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foodValue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27B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foodInput</a:t>
            </a:r>
            <a:r>
              <a:rPr lang="en-US" sz="2800" b="1" dirty="0" err="1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3C383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79740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800" b="0" dirty="0">
                <a:solidFill>
                  <a:srgbClr val="665C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27B58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2800" b="0" dirty="0" err="1">
                <a:solidFill>
                  <a:srgbClr val="076678"/>
                </a:solidFill>
                <a:effectLst/>
                <a:latin typeface="Consolas" panose="020B0609020204030204" pitchFamily="49" charset="0"/>
              </a:rPr>
              <a:t>foodValue</a:t>
            </a:r>
            <a:r>
              <a:rPr lang="en-US" sz="2800" b="0" dirty="0">
                <a:solidFill>
                  <a:srgbClr val="427B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79740E"/>
                </a:solidFill>
                <a:effectLst/>
                <a:latin typeface="Consolas" panose="020B0609020204030204" pitchFamily="49" charset="0"/>
              </a:rPr>
              <a:t> is tasty 😋</a:t>
            </a:r>
            <a:r>
              <a:rPr lang="en-US" sz="2800" b="0" dirty="0">
                <a:solidFill>
                  <a:srgbClr val="427B5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800" b="0" dirty="0">
                <a:solidFill>
                  <a:srgbClr val="665C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1D202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3C383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Web 103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JavaScript Crash Course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42FDF-550A-44B4-BDD5-36964FB540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A500"/>
              </a:clrFrom>
              <a:clrTo>
                <a:srgbClr val="FFA5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2724" y="1993214"/>
            <a:ext cx="3238952" cy="666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685F6C-4E80-45E2-BC68-AF4575AF807F}"/>
              </a:ext>
            </a:extLst>
          </p:cNvPr>
          <p:cNvSpPr txBox="1"/>
          <p:nvPr/>
        </p:nvSpPr>
        <p:spPr>
          <a:xfrm>
            <a:off x="8498411" y="2048046"/>
            <a:ext cx="75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pizza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04EB7F-A7CE-4151-8254-8DB088CF8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58" y="2950532"/>
            <a:ext cx="4172532" cy="1038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3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693D7E-B568-4FE0-812B-C9DDAD1C8241}"/>
              </a:ext>
            </a:extLst>
          </p:cNvPr>
          <p:cNvSpPr/>
          <p:nvPr/>
        </p:nvSpPr>
        <p:spPr>
          <a:xfrm>
            <a:off x="366373" y="3819526"/>
            <a:ext cx="10635924" cy="2353125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1B773-E28D-45FA-AB3A-C815F9CFDB74}"/>
              </a:ext>
            </a:extLst>
          </p:cNvPr>
          <p:cNvSpPr/>
          <p:nvPr/>
        </p:nvSpPr>
        <p:spPr>
          <a:xfrm>
            <a:off x="7647198" y="3560369"/>
            <a:ext cx="3024477" cy="1255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DAABC-CFE3-4F6F-B97D-C12557B66FD8}"/>
              </a:ext>
            </a:extLst>
          </p:cNvPr>
          <p:cNvSpPr/>
          <p:nvPr/>
        </p:nvSpPr>
        <p:spPr>
          <a:xfrm>
            <a:off x="2257655" y="1840847"/>
            <a:ext cx="8744642" cy="158815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689" y="306776"/>
            <a:ext cx="910441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DOM Manipulation – Update and Create</a:t>
            </a:r>
            <a:br>
              <a:rPr lang="en-US" sz="3200" i="1" cap="none" dirty="0">
                <a:solidFill>
                  <a:prstClr val="black"/>
                </a:solidFill>
              </a:rPr>
            </a:br>
            <a:r>
              <a:rPr lang="en-US" i="1" cap="none" dirty="0">
                <a:solidFill>
                  <a:prstClr val="black"/>
                </a:solidFill>
              </a:rPr>
              <a:t>Update the text of elements, or create new ones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554" y="5464377"/>
            <a:ext cx="1922373" cy="501446"/>
          </a:xfrm>
        </p:spPr>
        <p:txBody>
          <a:bodyPr/>
          <a:lstStyle/>
          <a:p>
            <a:r>
              <a:rPr lang="en-US" sz="3200" b="1" dirty="0"/>
              <a:t>Update: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7756" y="3959963"/>
            <a:ext cx="8744643" cy="2072250"/>
          </a:xfrm>
        </p:spPr>
        <p:txBody>
          <a:bodyPr anchor="b">
            <a:normAutofit/>
          </a:bodyPr>
          <a:lstStyle/>
          <a:p>
            <a:r>
              <a:rPr lang="en-US" sz="2000" b="1" dirty="0"/>
              <a:t>HTML: </a:t>
            </a:r>
            <a:r>
              <a:rPr lang="en-US" sz="2000" dirty="0">
                <a:solidFill>
                  <a:srgbClr val="076678"/>
                </a:solidFill>
                <a:latin typeface="Consolas" panose="020B0609020204030204" pitchFamily="49" charset="0"/>
              </a:rPr>
              <a:t>&lt;p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7614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79740E"/>
                </a:solidFill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76678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Paris</a:t>
            </a:r>
            <a:r>
              <a:rPr lang="en-US" sz="2000" dirty="0">
                <a:solidFill>
                  <a:srgbClr val="076678"/>
                </a:solidFill>
                <a:latin typeface="Consolas" panose="020B0609020204030204" pitchFamily="49" charset="0"/>
              </a:rPr>
              <a:t>&lt;/p&gt;</a:t>
            </a:r>
          </a:p>
          <a:p>
            <a:endParaRPr lang="en-US" sz="1000" dirty="0">
              <a:solidFill>
                <a:srgbClr val="076678"/>
              </a:solidFill>
              <a:latin typeface="Consolas" panose="020B0609020204030204" pitchFamily="49" charset="0"/>
            </a:endParaRPr>
          </a:p>
          <a:p>
            <a:r>
              <a:rPr lang="en-US" sz="2000" b="1" dirty="0"/>
              <a:t>JavaScript:</a:t>
            </a:r>
            <a:endParaRPr lang="en-US" sz="2000" b="1" dirty="0">
              <a:solidFill>
                <a:srgbClr val="07667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D000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76678"/>
                </a:solidFill>
                <a:latin typeface="Consolas" panose="020B0609020204030204" pitchFamily="49" charset="0"/>
              </a:rPr>
              <a:t>locationElement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27B5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76678"/>
                </a:solidFill>
                <a:latin typeface="Consolas" panose="020B0609020204030204" pitchFamily="49" charset="0"/>
              </a:rPr>
              <a:t>document</a:t>
            </a:r>
            <a:r>
              <a:rPr lang="en-US" sz="2000" dirty="0" err="1">
                <a:solidFill>
                  <a:srgbClr val="1D202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740E"/>
                </a:solidFill>
                <a:latin typeface="Consolas" panose="020B0609020204030204" pitchFamily="49" charset="0"/>
              </a:rPr>
              <a:t>querySelector</a:t>
            </a:r>
            <a:r>
              <a:rPr lang="en-US" sz="2000" dirty="0">
                <a:solidFill>
                  <a:srgbClr val="665C5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79740E"/>
                </a:solidFill>
                <a:latin typeface="Consolas" panose="020B0609020204030204" pitchFamily="49" charset="0"/>
              </a:rPr>
              <a:t>#location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65C54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3C3836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76678"/>
                </a:solidFill>
                <a:latin typeface="Consolas" panose="020B0609020204030204" pitchFamily="49" charset="0"/>
              </a:rPr>
              <a:t>locationElement</a:t>
            </a:r>
            <a:r>
              <a:rPr lang="en-US" sz="2000" b="1" dirty="0" err="1">
                <a:solidFill>
                  <a:srgbClr val="1D2021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76678"/>
                </a:solidFill>
                <a:latin typeface="Consolas" panose="020B0609020204030204" pitchFamily="49" charset="0"/>
              </a:rPr>
              <a:t>textContent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27B5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>
                <a:solidFill>
                  <a:srgbClr val="79740E"/>
                </a:solidFill>
                <a:latin typeface="Consolas" panose="020B0609020204030204" pitchFamily="49" charset="0"/>
              </a:rPr>
              <a:t>Cleveland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";</a:t>
            </a:r>
            <a:endParaRPr lang="en-US" sz="2000" dirty="0">
              <a:solidFill>
                <a:srgbClr val="3C383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0582" y="1967016"/>
            <a:ext cx="1704331" cy="501447"/>
          </a:xfrm>
        </p:spPr>
        <p:txBody>
          <a:bodyPr/>
          <a:lstStyle/>
          <a:p>
            <a:r>
              <a:rPr lang="en-US" sz="3200" b="1" dirty="0"/>
              <a:t>Create: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52568" y="2001317"/>
            <a:ext cx="6898659" cy="13255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9D000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76678"/>
                </a:solidFill>
                <a:latin typeface="Consolas" panose="020B0609020204030204" pitchFamily="49" charset="0"/>
              </a:rPr>
              <a:t>newElement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27B5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76678"/>
                </a:solidFill>
                <a:latin typeface="Consolas" panose="020B0609020204030204" pitchFamily="49" charset="0"/>
              </a:rPr>
              <a:t>document</a:t>
            </a:r>
            <a:r>
              <a:rPr lang="en-US" sz="2000" b="1" dirty="0" err="1">
                <a:solidFill>
                  <a:srgbClr val="1D2021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79740E"/>
                </a:solidFill>
                <a:latin typeface="Consolas" panose="020B0609020204030204" pitchFamily="49" charset="0"/>
              </a:rPr>
              <a:t>createElement</a:t>
            </a:r>
            <a:r>
              <a:rPr lang="en-US" sz="2000" b="1" dirty="0">
                <a:solidFill>
                  <a:srgbClr val="665C5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79740E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665C54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3C3836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76678"/>
                </a:solidFill>
                <a:latin typeface="Consolas" panose="020B0609020204030204" pitchFamily="49" charset="0"/>
              </a:rPr>
              <a:t>newElement</a:t>
            </a:r>
            <a:r>
              <a:rPr lang="en-US" sz="2000" dirty="0" err="1">
                <a:solidFill>
                  <a:srgbClr val="1D202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76678"/>
                </a:solidFill>
                <a:latin typeface="Consolas" panose="020B0609020204030204" pitchFamily="49" charset="0"/>
              </a:rPr>
              <a:t>textContent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27B5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>
                <a:solidFill>
                  <a:srgbClr val="79740E"/>
                </a:solidFill>
                <a:latin typeface="Consolas" panose="020B0609020204030204" pitchFamily="49" charset="0"/>
              </a:rPr>
              <a:t>New York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";</a:t>
            </a:r>
            <a:endParaRPr lang="en-US" sz="2000" dirty="0">
              <a:solidFill>
                <a:srgbClr val="3C3836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76678"/>
                </a:solidFill>
                <a:latin typeface="Consolas" panose="020B0609020204030204" pitchFamily="49" charset="0"/>
              </a:rPr>
              <a:t>document</a:t>
            </a:r>
            <a:r>
              <a:rPr lang="en-US" sz="2000" b="1" dirty="0" err="1">
                <a:solidFill>
                  <a:srgbClr val="1D2021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76678"/>
                </a:solidFill>
                <a:latin typeface="Consolas" panose="020B0609020204030204" pitchFamily="49" charset="0"/>
              </a:rPr>
              <a:t>body</a:t>
            </a:r>
            <a:r>
              <a:rPr lang="en-US" sz="2000" b="1" dirty="0" err="1">
                <a:solidFill>
                  <a:srgbClr val="1D2021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79740E"/>
                </a:solidFill>
                <a:latin typeface="Consolas" panose="020B0609020204030204" pitchFamily="49" charset="0"/>
              </a:rPr>
              <a:t>appendChild</a:t>
            </a:r>
            <a:r>
              <a:rPr lang="en-US" sz="2000" b="1" dirty="0">
                <a:solidFill>
                  <a:srgbClr val="665C5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76678"/>
                </a:solidFill>
                <a:latin typeface="Consolas" panose="020B0609020204030204" pitchFamily="49" charset="0"/>
              </a:rPr>
              <a:t>newElement</a:t>
            </a:r>
            <a:r>
              <a:rPr lang="en-US" sz="2000" b="1" dirty="0">
                <a:solidFill>
                  <a:srgbClr val="665C54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1D2021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3C383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Web 103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JavaScript Crash Course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DC76C-7150-4687-A565-83B03343BA9F}"/>
              </a:ext>
            </a:extLst>
          </p:cNvPr>
          <p:cNvSpPr/>
          <p:nvPr/>
        </p:nvSpPr>
        <p:spPr>
          <a:xfrm>
            <a:off x="8265226" y="4132613"/>
            <a:ext cx="1719018" cy="47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7AE212-E160-4007-8923-D32E407F62EC}"/>
              </a:ext>
            </a:extLst>
          </p:cNvPr>
          <p:cNvSpPr/>
          <p:nvPr/>
        </p:nvSpPr>
        <p:spPr>
          <a:xfrm>
            <a:off x="7775960" y="3586037"/>
            <a:ext cx="2766951" cy="47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Cleveland</a:t>
            </a:r>
          </a:p>
        </p:txBody>
      </p:sp>
    </p:spTree>
    <p:extLst>
      <p:ext uri="{BB962C8B-B14F-4D97-AF65-F5344CB8AC3E}">
        <p14:creationId xmlns:p14="http://schemas.microsoft.com/office/powerpoint/2010/main" val="28524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3" grpId="0" build="p"/>
      <p:bldP spid="5" grpId="0" build="p"/>
      <p:bldP spid="16" grpId="0" animBg="1"/>
      <p:bldP spid="16" grpId="1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26720"/>
            <a:ext cx="5111750" cy="687977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797" y="1266643"/>
            <a:ext cx="9408845" cy="4937760"/>
          </a:xfrm>
        </p:spPr>
        <p:txBody>
          <a:bodyPr>
            <a:normAutofit/>
          </a:bodyPr>
          <a:lstStyle/>
          <a:p>
            <a:r>
              <a:rPr lang="en-US" sz="3200" b="0" i="1" dirty="0">
                <a:solidFill>
                  <a:schemeClr val="tx2"/>
                </a:solidFill>
                <a:effectLst/>
              </a:rPr>
              <a:t>For Loops repea</a:t>
            </a:r>
            <a:r>
              <a:rPr lang="en-US" sz="3200" i="1" dirty="0">
                <a:solidFill>
                  <a:schemeClr val="tx2"/>
                </a:solidFill>
              </a:rPr>
              <a:t>tedly run code</a:t>
            </a:r>
            <a:endParaRPr lang="en-US" sz="3200" b="0" i="1" u="sng" dirty="0">
              <a:solidFill>
                <a:schemeClr val="tx2"/>
              </a:solidFill>
              <a:effectLst/>
            </a:endParaRP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40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sz="40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`Message: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40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Web 103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JavaScript Crash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runforloop">
            <a:hlinkClick r:id="" action="ppaction://media"/>
            <a:extLst>
              <a:ext uri="{FF2B5EF4-FFF2-40B4-BE49-F238E27FC236}">
                <a16:creationId xmlns:a16="http://schemas.microsoft.com/office/drawing/2014/main" id="{6E2A78EC-AC2B-41C8-A868-599C032616B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25142" y="4143915"/>
            <a:ext cx="6042207" cy="20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8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23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{856DAA26-9A9C-4D16-A41C-970329D75C6F}tf67328976_win32</Template>
  <TotalTime>208</TotalTime>
  <Words>1421</Words>
  <Application>Microsoft Office PowerPoint</Application>
  <PresentationFormat>Widescreen</PresentationFormat>
  <Paragraphs>153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Tenorite</vt:lpstr>
      <vt:lpstr>Times New Roman</vt:lpstr>
      <vt:lpstr>Office Theme</vt:lpstr>
      <vt:lpstr>JavaScript Crash Course</vt:lpstr>
      <vt:lpstr>AGENDA</vt:lpstr>
      <vt:lpstr>Variables</vt:lpstr>
      <vt:lpstr>Input/Output</vt:lpstr>
      <vt:lpstr>Buttons</vt:lpstr>
      <vt:lpstr>Conditional Statements</vt:lpstr>
      <vt:lpstr>DOM Manipulation – read from input Get text from HTML inputs and use it in JS</vt:lpstr>
      <vt:lpstr>DOM Manipulation – Update and Create Update the text of elements, or create new ones</vt:lpstr>
      <vt:lpstr>For loops</vt:lpstr>
      <vt:lpstr>Putting it all together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review</dc:title>
  <dc:creator>Joseph Maxwell</dc:creator>
  <cp:lastModifiedBy>Joseph Maxwell</cp:lastModifiedBy>
  <cp:revision>10</cp:revision>
  <dcterms:created xsi:type="dcterms:W3CDTF">2023-01-12T20:50:50Z</dcterms:created>
  <dcterms:modified xsi:type="dcterms:W3CDTF">2023-01-17T17:19:48Z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