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8" r:id="rId5"/>
    <p:sldId id="283" r:id="rId6"/>
    <p:sldId id="278" r:id="rId7"/>
    <p:sldId id="264" r:id="rId8"/>
    <p:sldId id="287" r:id="rId9"/>
    <p:sldId id="286" r:id="rId10"/>
    <p:sldId id="289" r:id="rId11"/>
    <p:sldId id="290" r:id="rId12"/>
    <p:sldId id="291" r:id="rId13"/>
    <p:sldId id="292" r:id="rId14"/>
    <p:sldId id="266" r:id="rId15"/>
    <p:sldId id="288" r:id="rId16"/>
    <p:sldId id="293" r:id="rId17"/>
    <p:sldId id="295" r:id="rId18"/>
    <p:sldId id="294" r:id="rId19"/>
    <p:sldId id="296" r:id="rId20"/>
    <p:sldId id="298" r:id="rId21"/>
    <p:sldId id="29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E75"/>
    <a:srgbClr val="FCE100"/>
    <a:srgbClr val="311701"/>
    <a:srgbClr val="612E03"/>
    <a:srgbClr val="FC2834"/>
    <a:srgbClr val="FAF0F9"/>
    <a:srgbClr val="D8030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41" autoAdjust="0"/>
  </p:normalViewPr>
  <p:slideViewPr>
    <p:cSldViewPr snapToGrid="0" showGuides="1">
      <p:cViewPr varScale="1">
        <p:scale>
          <a:sx n="88" d="100"/>
          <a:sy n="88" d="100"/>
        </p:scale>
        <p:origin x="1332" y="66"/>
      </p:cViewPr>
      <p:guideLst>
        <p:guide orient="horz" pos="2184"/>
        <p:guide pos="456"/>
        <p:guide pos="3840"/>
        <p:guide pos="7224"/>
        <p:guide orient="horz" pos="408"/>
        <p:guide orient="horz" pos="1392"/>
      </p:guideLst>
    </p:cSldViewPr>
  </p:slideViewPr>
  <p:outlineViewPr>
    <p:cViewPr>
      <p:scale>
        <a:sx n="33" d="100"/>
        <a:sy n="33" d="100"/>
      </p:scale>
      <p:origin x="0" y="0"/>
    </p:cViewPr>
  </p:outlineViewPr>
  <p:notesTextViewPr>
    <p:cViewPr>
      <p:scale>
        <a:sx n="100" d="100"/>
        <a:sy n="100" d="100"/>
      </p:scale>
      <p:origin x="0" y="-702"/>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0B1739-3132-F9EB-280E-53DA983B9C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CAA31B-DFBA-3116-4981-B378C3635F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92162D-6038-427F-BCEA-FF9B4FE495F0}" type="datetimeFigureOut">
              <a:rPr lang="en-US" smtClean="0"/>
              <a:t>2/15/2023</a:t>
            </a:fld>
            <a:endParaRPr lang="en-US"/>
          </a:p>
        </p:txBody>
      </p:sp>
      <p:sp>
        <p:nvSpPr>
          <p:cNvPr id="4" name="Footer Placeholder 3">
            <a:extLst>
              <a:ext uri="{FF2B5EF4-FFF2-40B4-BE49-F238E27FC236}">
                <a16:creationId xmlns:a16="http://schemas.microsoft.com/office/drawing/2014/main" id="{47E09284-D027-8B3B-71C2-EF9DF4286C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BB4E2F-7228-5C9F-E16D-AA42D6FC70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32997F-4468-4E01-9018-B4B47A79586D}" type="slidenum">
              <a:rPr lang="en-US" smtClean="0"/>
              <a:t>‹#›</a:t>
            </a:fld>
            <a:endParaRPr lang="en-US"/>
          </a:p>
        </p:txBody>
      </p:sp>
    </p:spTree>
    <p:extLst>
      <p:ext uri="{BB962C8B-B14F-4D97-AF65-F5344CB8AC3E}">
        <p14:creationId xmlns:p14="http://schemas.microsoft.com/office/powerpoint/2010/main" val="390712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Welcome to this presentation about arrow functions.</a:t>
            </a:r>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 one small thing – if there’s only one parameter, you don’t even need parentheses.</a:t>
            </a:r>
          </a:p>
          <a:p>
            <a:pPr marL="171450" indent="-171450">
              <a:buFont typeface="Arial" panose="020B0604020202020204" pitchFamily="34" charset="0"/>
              <a:buChar char="•"/>
            </a:pPr>
            <a:r>
              <a:rPr lang="en-US" dirty="0"/>
              <a:t>Take a function like this, that returns a value of a parameter plus one. It would turn into…</a:t>
            </a:r>
          </a:p>
          <a:p>
            <a:pPr marL="171450" indent="-171450">
              <a:buFont typeface="Arial" panose="020B0604020202020204" pitchFamily="34" charset="0"/>
              <a:buChar char="•"/>
            </a:pPr>
            <a:r>
              <a:rPr lang="en-US" dirty="0"/>
              <a:t>This! That whole function definition can happen with just 6 characters.</a:t>
            </a:r>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263808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like a lot to learn, but with time, it will start to become second-nature. You’ll be happy to use this simpler syntax when you have to do this all the time! Just be sure to practice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of the most powerful applications of arrow functions is array methods.</a:t>
            </a:r>
          </a:p>
          <a:p>
            <a:pPr marL="171450" indent="-171450">
              <a:buFont typeface="Arial" panose="020B0604020202020204" pitchFamily="34" charset="0"/>
              <a:buChar char="•"/>
            </a:pPr>
            <a:r>
              <a:rPr lang="en-US" dirty="0"/>
              <a:t>Let’s say there is an array like </a:t>
            </a:r>
            <a:r>
              <a:rPr lang="en-US" b="1" dirty="0" err="1"/>
              <a:t>myNums</a:t>
            </a:r>
            <a:r>
              <a:rPr lang="en-US" b="0" dirty="0"/>
              <a:t>.</a:t>
            </a:r>
          </a:p>
          <a:p>
            <a:pPr marL="171450" indent="-171450">
              <a:buFont typeface="Arial" panose="020B0604020202020204" pitchFamily="34" charset="0"/>
              <a:buChar char="•"/>
            </a:pPr>
            <a:r>
              <a:rPr lang="en-US" b="0" dirty="0"/>
              <a:t>If you wanted to loop through every item in the array (aka “iterate” through) – one way would be to use a for loop. This generally works, but… it’s a </a:t>
            </a:r>
            <a:r>
              <a:rPr lang="en-US" b="0" i="1" dirty="0"/>
              <a:t>lot</a:t>
            </a:r>
            <a:r>
              <a:rPr lang="en-US" b="0" i="0" dirty="0"/>
              <a:t> of text.</a:t>
            </a:r>
          </a:p>
          <a:p>
            <a:pPr marL="171450" indent="-171450">
              <a:buFont typeface="Arial" panose="020B0604020202020204" pitchFamily="34" charset="0"/>
              <a:buChar char="•"/>
            </a:pPr>
            <a:r>
              <a:rPr lang="en-US" b="0" i="0" dirty="0"/>
              <a:t>Luckily, arrays have a bunch of built-in </a:t>
            </a:r>
            <a:r>
              <a:rPr lang="en-US" b="0" i="1" dirty="0"/>
              <a:t>methods</a:t>
            </a:r>
            <a:r>
              <a:rPr lang="en-US" b="0" i="0" dirty="0"/>
              <a:t> (functions attached to objects)! Call them with dot after the array name, and pass in a callback to do something with each item.</a:t>
            </a:r>
          </a:p>
          <a:p>
            <a:pPr marL="171450" indent="-171450">
              <a:buFont typeface="Arial" panose="020B0604020202020204" pitchFamily="34" charset="0"/>
              <a:buChar char="•"/>
            </a:pPr>
            <a:r>
              <a:rPr lang="en-US" b="0" i="0" dirty="0"/>
              <a:t>There are a ton of methods available on each array - replace “</a:t>
            </a:r>
            <a:r>
              <a:rPr lang="en-US" b="0" i="0" dirty="0" err="1"/>
              <a:t>doSomething</a:t>
            </a:r>
            <a:r>
              <a:rPr lang="en-US" b="0" i="0" dirty="0"/>
              <a:t>” with one of these to do something! </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2243715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Let’s take a look at one example of an array method: map!</a:t>
            </a:r>
          </a:p>
          <a:p>
            <a:pPr marL="171450" indent="-171450">
              <a:buFont typeface="Arial" panose="020B0604020202020204" pitchFamily="34" charset="0"/>
              <a:buChar char="•"/>
            </a:pPr>
            <a:r>
              <a:rPr lang="en-US" b="0" dirty="0"/>
              <a:t>This method applies a function to every element in the array, and returns a new array with the new values.</a:t>
            </a:r>
          </a:p>
          <a:p>
            <a:pPr marL="171450" indent="-171450">
              <a:buFont typeface="Arial" panose="020B0604020202020204" pitchFamily="34" charset="0"/>
              <a:buChar char="•"/>
            </a:pPr>
            <a:r>
              <a:rPr lang="en-US" b="0" dirty="0"/>
              <a:t>Here’s how it looks – create a new variable to hold the new array, then do array name dot map, then pass in the function within the parentheses. In this case, the function takes a value (the element) and </a:t>
            </a:r>
            <a:r>
              <a:rPr lang="en-US" b="0" i="1" dirty="0"/>
              <a:t>returns</a:t>
            </a:r>
            <a:r>
              <a:rPr lang="en-US" b="0" i="0" dirty="0"/>
              <a:t> that value plus one. This is much shorter than defining a whole non-anonymous function!</a:t>
            </a:r>
          </a:p>
          <a:p>
            <a:pPr marL="171450" indent="-171450">
              <a:buFont typeface="Arial" panose="020B0604020202020204" pitchFamily="34" charset="0"/>
              <a:buChar char="•"/>
            </a:pPr>
            <a:r>
              <a:rPr lang="en-US" b="0" i="0" dirty="0"/>
              <a:t>With the new </a:t>
            </a:r>
            <a:r>
              <a:rPr lang="en-US" b="1" i="0" dirty="0" err="1"/>
              <a:t>inc</a:t>
            </a:r>
            <a:r>
              <a:rPr lang="en-US" b="0" i="0" dirty="0"/>
              <a:t> array, it will be possible to alert the values. </a:t>
            </a:r>
            <a:r>
              <a:rPr lang="en-US" b="1" i="0" dirty="0"/>
              <a:t>What will the new array contain?</a:t>
            </a:r>
            <a:endParaRPr lang="en-US" b="0" i="0" dirty="0"/>
          </a:p>
          <a:p>
            <a:pPr marL="171450" indent="-171450">
              <a:buFont typeface="Arial" panose="020B0604020202020204" pitchFamily="34" charset="0"/>
              <a:buChar char="•"/>
            </a:pPr>
            <a:r>
              <a:rPr lang="en-US" b="0" i="0" dirty="0"/>
              <a:t>It will have 1, 10, -1, and 4 (all the original values, incremented by one)!</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147135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So, what does the map function actually do? Let’s see how to translate it into a good old fashioned for loop. Here we have our function defined and stored in a variable – this will make it easier to pass to the different ways.</a:t>
            </a:r>
          </a:p>
          <a:p>
            <a:pPr marL="171450" indent="-171450">
              <a:buFont typeface="Arial" panose="020B0604020202020204" pitchFamily="34" charset="0"/>
              <a:buChar char="•"/>
            </a:pPr>
            <a:r>
              <a:rPr lang="en-US" b="0" dirty="0"/>
              <a:t>First, we have the sweet map way – this is what we just saw!</a:t>
            </a:r>
          </a:p>
          <a:p>
            <a:pPr marL="171450" indent="-171450">
              <a:buFont typeface="Arial" panose="020B0604020202020204" pitchFamily="34" charset="0"/>
              <a:buChar char="•"/>
            </a:pPr>
            <a:r>
              <a:rPr lang="en-US" b="0" dirty="0"/>
              <a:t>The verbose way uses a for loop. First, it creates a new empty array in the </a:t>
            </a:r>
            <a:r>
              <a:rPr lang="en-US" b="1" dirty="0" err="1"/>
              <a:t>inc</a:t>
            </a:r>
            <a:r>
              <a:rPr lang="en-US" b="0" dirty="0"/>
              <a:t> variable. Then, it loops a certain number of times based on the length of </a:t>
            </a:r>
            <a:r>
              <a:rPr lang="en-US" b="0" dirty="0" err="1"/>
              <a:t>myNums</a:t>
            </a:r>
            <a:r>
              <a:rPr lang="en-US" b="0" dirty="0"/>
              <a:t>. Each time through, it calls the </a:t>
            </a:r>
            <a:r>
              <a:rPr lang="en-US" b="1" dirty="0"/>
              <a:t>fun</a:t>
            </a:r>
            <a:r>
              <a:rPr lang="en-US" b="0" dirty="0"/>
              <a:t> function on the current value in the array (</a:t>
            </a:r>
            <a:r>
              <a:rPr lang="en-US" b="0" dirty="0" err="1"/>
              <a:t>myNums</a:t>
            </a:r>
            <a:r>
              <a:rPr lang="en-US" b="0" dirty="0"/>
              <a:t> at </a:t>
            </a:r>
            <a:r>
              <a:rPr lang="en-US" b="0" dirty="0" err="1"/>
              <a:t>i</a:t>
            </a:r>
            <a:r>
              <a:rPr lang="en-US" b="0" dirty="0"/>
              <a:t>). That value is pushed to the end of the </a:t>
            </a:r>
            <a:r>
              <a:rPr lang="en-US" b="1" dirty="0" err="1"/>
              <a:t>inc</a:t>
            </a:r>
            <a:r>
              <a:rPr lang="en-US" b="0" dirty="0"/>
              <a:t> array. These two things are the same under the hood, but the top one is much easier to write!</a:t>
            </a:r>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59576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Moving on to another powerful array method – filter.</a:t>
            </a:r>
          </a:p>
          <a:p>
            <a:pPr marL="171450" indent="-171450">
              <a:buFont typeface="Arial" panose="020B0604020202020204" pitchFamily="34" charset="0"/>
              <a:buChar char="•"/>
            </a:pPr>
            <a:r>
              <a:rPr lang="en-US" b="0" dirty="0"/>
              <a:t>This one will call a given function on every element in the array, and if it returns false, it will remove it from the new array. If it returns true, it will stay in the array.</a:t>
            </a:r>
          </a:p>
          <a:p>
            <a:pPr marL="171450" indent="-171450">
              <a:buFont typeface="Arial" panose="020B0604020202020204" pitchFamily="34" charset="0"/>
              <a:buChar char="•"/>
            </a:pPr>
            <a:r>
              <a:rPr lang="en-US" b="0" dirty="0"/>
              <a:t>Let’s see how it looks – here, the filter function is called on </a:t>
            </a:r>
            <a:r>
              <a:rPr lang="en-US" b="0" dirty="0" err="1"/>
              <a:t>myNums</a:t>
            </a:r>
            <a:r>
              <a:rPr lang="en-US" b="0" dirty="0"/>
              <a:t>, and the function passed will check if an </a:t>
            </a:r>
            <a:r>
              <a:rPr lang="en-US" b="1" dirty="0"/>
              <a:t>x</a:t>
            </a:r>
            <a:r>
              <a:rPr lang="en-US" b="0" dirty="0"/>
              <a:t> value is greater than negative one. This is stored in a new variable named </a:t>
            </a:r>
            <a:r>
              <a:rPr lang="en-US" b="1" dirty="0"/>
              <a:t>pos</a:t>
            </a:r>
            <a:r>
              <a:rPr lang="en-US" b="0" dirty="0"/>
              <a:t>.</a:t>
            </a:r>
          </a:p>
          <a:p>
            <a:pPr marL="171450" indent="-171450">
              <a:buFont typeface="Arial" panose="020B0604020202020204" pitchFamily="34" charset="0"/>
              <a:buChar char="•"/>
            </a:pPr>
            <a:r>
              <a:rPr lang="en-US" b="0" dirty="0"/>
              <a:t>After running, the values in </a:t>
            </a:r>
            <a:r>
              <a:rPr lang="en-US" b="1" dirty="0"/>
              <a:t>pos</a:t>
            </a:r>
            <a:r>
              <a:rPr lang="en-US" b="0" dirty="0"/>
              <a:t> can be displayed – </a:t>
            </a:r>
            <a:r>
              <a:rPr lang="en-US" b="1" dirty="0"/>
              <a:t>what will they be?</a:t>
            </a:r>
            <a:endParaRPr lang="en-US" b="0" dirty="0"/>
          </a:p>
          <a:p>
            <a:pPr marL="171450" indent="-171450">
              <a:buFont typeface="Arial" panose="020B0604020202020204" pitchFamily="34" charset="0"/>
              <a:buChar char="•"/>
            </a:pPr>
            <a:r>
              <a:rPr lang="en-US" b="0" dirty="0"/>
              <a:t>Based on the function, every element will be included in the new array </a:t>
            </a:r>
            <a:r>
              <a:rPr lang="en-US" b="0" i="1" dirty="0"/>
              <a:t>except</a:t>
            </a:r>
            <a:r>
              <a:rPr lang="en-US" b="0" i="0" dirty="0"/>
              <a:t> for -2. So it will be 0, 9, and 3!</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231151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Let’s break down this example into its for loop form. Here, we have the </a:t>
            </a:r>
            <a:r>
              <a:rPr lang="en-US" b="1" dirty="0"/>
              <a:t>fun</a:t>
            </a:r>
            <a:r>
              <a:rPr lang="en-US" b="0" dirty="0"/>
              <a:t> variable set to be a </a:t>
            </a:r>
            <a:r>
              <a:rPr lang="en-US" b="0" i="1" dirty="0"/>
              <a:t>predicate function</a:t>
            </a:r>
            <a:r>
              <a:rPr lang="en-US" b="0" i="0" dirty="0"/>
              <a:t> that returns </a:t>
            </a:r>
            <a:r>
              <a:rPr lang="en-US" b="0" i="1" dirty="0"/>
              <a:t>true</a:t>
            </a:r>
            <a:r>
              <a:rPr lang="en-US" b="0" i="0" dirty="0"/>
              <a:t> if the </a:t>
            </a:r>
            <a:r>
              <a:rPr lang="en-US" b="1" i="0" dirty="0"/>
              <a:t>x</a:t>
            </a:r>
            <a:r>
              <a:rPr lang="en-US" b="0" i="0" dirty="0"/>
              <a:t> value is greater than -1.</a:t>
            </a:r>
          </a:p>
          <a:p>
            <a:pPr marL="171450" indent="-171450">
              <a:buFont typeface="Arial" panose="020B0604020202020204" pitchFamily="34" charset="0"/>
              <a:buChar char="•"/>
            </a:pPr>
            <a:r>
              <a:rPr lang="en-US" b="0" dirty="0"/>
              <a:t>The way we just saw is fairly simple – just create a new variable for the new array named </a:t>
            </a:r>
            <a:r>
              <a:rPr lang="en-US" b="1" dirty="0"/>
              <a:t>pos</a:t>
            </a:r>
            <a:r>
              <a:rPr lang="en-US" b="0" dirty="0"/>
              <a:t>, call the </a:t>
            </a:r>
            <a:r>
              <a:rPr lang="en-US" b="1" dirty="0"/>
              <a:t>filter</a:t>
            </a:r>
            <a:r>
              <a:rPr lang="en-US" b="0" dirty="0"/>
              <a:t> function on </a:t>
            </a:r>
            <a:r>
              <a:rPr lang="en-US" b="1" dirty="0" err="1"/>
              <a:t>myNums</a:t>
            </a:r>
            <a:r>
              <a:rPr lang="en-US" b="0" dirty="0"/>
              <a:t>, and pass in </a:t>
            </a:r>
            <a:r>
              <a:rPr lang="en-US" b="1" dirty="0"/>
              <a:t>fun</a:t>
            </a:r>
            <a:r>
              <a:rPr lang="en-US" b="0" dirty="0"/>
              <a:t>. This is the sweet way.</a:t>
            </a:r>
          </a:p>
          <a:p>
            <a:pPr marL="171450" indent="-171450">
              <a:buFont typeface="Arial" panose="020B0604020202020204" pitchFamily="34" charset="0"/>
              <a:buChar char="•"/>
            </a:pPr>
            <a:r>
              <a:rPr lang="en-US" b="0" dirty="0"/>
              <a:t>The verbose way is a little more verbose – first, a new empty array is created and stored in </a:t>
            </a:r>
            <a:r>
              <a:rPr lang="en-US" b="1" dirty="0"/>
              <a:t>pos</a:t>
            </a:r>
            <a:r>
              <a:rPr lang="en-US" b="0" dirty="0"/>
              <a:t>. Then, a for loop loops through each element. The </a:t>
            </a:r>
            <a:r>
              <a:rPr lang="en-US" b="1" dirty="0"/>
              <a:t>fun</a:t>
            </a:r>
            <a:r>
              <a:rPr lang="en-US" b="0" dirty="0"/>
              <a:t> function is called on each item, and </a:t>
            </a:r>
            <a:r>
              <a:rPr lang="en-US" b="1" dirty="0"/>
              <a:t>if</a:t>
            </a:r>
            <a:r>
              <a:rPr lang="en-US" b="0" dirty="0"/>
              <a:t> the function returns </a:t>
            </a:r>
            <a:r>
              <a:rPr lang="en-US" b="1" dirty="0"/>
              <a:t>true</a:t>
            </a:r>
            <a:r>
              <a:rPr lang="en-US" b="0" dirty="0"/>
              <a:t>, the element is pushed to the </a:t>
            </a:r>
            <a:r>
              <a:rPr lang="en-US" b="1" dirty="0"/>
              <a:t>pos</a:t>
            </a:r>
            <a:r>
              <a:rPr lang="en-US" b="0" dirty="0"/>
              <a:t> array. These are, again, functionally identical, but one of them uses much less code!</a:t>
            </a:r>
          </a:p>
        </p:txBody>
      </p:sp>
      <p:sp>
        <p:nvSpPr>
          <p:cNvPr id="4" name="Slide Number Placeholder 3"/>
          <p:cNvSpPr>
            <a:spLocks noGrp="1"/>
          </p:cNvSpPr>
          <p:nvPr>
            <p:ph type="sldNum" sz="quarter" idx="5"/>
          </p:nvPr>
        </p:nvSpPr>
        <p:spPr/>
        <p:txBody>
          <a:bodyPr/>
          <a:lstStyle/>
          <a:p>
            <a:fld id="{339D21CC-DD94-204E-93C8-E1AAF3084C8D}" type="slidenum">
              <a:rPr lang="en-US" smtClean="0"/>
              <a:t>16</a:t>
            </a:fld>
            <a:endParaRPr lang="en-US" dirty="0"/>
          </a:p>
        </p:txBody>
      </p:sp>
    </p:spTree>
    <p:extLst>
      <p:ext uri="{BB962C8B-B14F-4D97-AF65-F5344CB8AC3E}">
        <p14:creationId xmlns:p14="http://schemas.microsoft.com/office/powerpoint/2010/main" val="406123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One last note here – there is one additional array method we will cover, and it’s actually a little simpler than the others: </a:t>
            </a:r>
            <a:r>
              <a:rPr lang="en-US" b="1" dirty="0" err="1"/>
              <a:t>forEach</a:t>
            </a:r>
            <a:r>
              <a:rPr lang="en-US" b="0" dirty="0"/>
              <a:t>.</a:t>
            </a:r>
          </a:p>
          <a:p>
            <a:pPr marL="171450" indent="-171450">
              <a:buFont typeface="Arial" panose="020B0604020202020204" pitchFamily="34" charset="0"/>
              <a:buChar char="•"/>
            </a:pPr>
            <a:r>
              <a:rPr lang="en-US" b="0" dirty="0"/>
              <a:t>This one will call a given function on every element in the array, and… that’s it! It just calls the function. It does not return anything at all.</a:t>
            </a:r>
          </a:p>
          <a:p>
            <a:pPr marL="171450" indent="-171450">
              <a:buFont typeface="Arial" panose="020B0604020202020204" pitchFamily="34" charset="0"/>
              <a:buChar char="•"/>
            </a:pPr>
            <a:r>
              <a:rPr lang="en-US" b="0" dirty="0"/>
              <a:t>Let’s see how it looks – here, the </a:t>
            </a:r>
            <a:r>
              <a:rPr lang="en-US" b="0" dirty="0" err="1"/>
              <a:t>forEach</a:t>
            </a:r>
            <a:r>
              <a:rPr lang="en-US" b="0" dirty="0"/>
              <a:t> function is called on </a:t>
            </a:r>
            <a:r>
              <a:rPr lang="en-US" b="0" dirty="0" err="1"/>
              <a:t>myNums</a:t>
            </a:r>
            <a:r>
              <a:rPr lang="en-US" b="0" dirty="0"/>
              <a:t>, and the function passed will simply alert the value of </a:t>
            </a:r>
            <a:r>
              <a:rPr lang="en-US" b="1" dirty="0"/>
              <a:t>x</a:t>
            </a:r>
            <a:r>
              <a:rPr lang="en-US" b="0" dirty="0"/>
              <a:t> multiplied by two. </a:t>
            </a:r>
            <a:r>
              <a:rPr lang="en-US" b="1" dirty="0"/>
              <a:t>What will be displayed?</a:t>
            </a:r>
            <a:endParaRPr lang="en-US" b="0" dirty="0"/>
          </a:p>
          <a:p>
            <a:pPr marL="171450" indent="-171450">
              <a:buFont typeface="Arial" panose="020B0604020202020204" pitchFamily="34" charset="0"/>
              <a:buChar char="•"/>
            </a:pPr>
            <a:r>
              <a:rPr lang="en-US" b="0" dirty="0"/>
              <a:t>Based on the function, every element will be displayed… but the trick is, they will all be displayed in their own alert messages!</a:t>
            </a:r>
          </a:p>
        </p:txBody>
      </p:sp>
      <p:sp>
        <p:nvSpPr>
          <p:cNvPr id="4" name="Slide Number Placeholder 3"/>
          <p:cNvSpPr>
            <a:spLocks noGrp="1"/>
          </p:cNvSpPr>
          <p:nvPr>
            <p:ph type="sldNum" sz="quarter" idx="5"/>
          </p:nvPr>
        </p:nvSpPr>
        <p:spPr/>
        <p:txBody>
          <a:bodyPr/>
          <a:lstStyle/>
          <a:p>
            <a:fld id="{339D21CC-DD94-204E-93C8-E1AAF3084C8D}" type="slidenum">
              <a:rPr lang="en-US" smtClean="0"/>
              <a:t>17</a:t>
            </a:fld>
            <a:endParaRPr lang="en-US" dirty="0"/>
          </a:p>
        </p:txBody>
      </p:sp>
    </p:spTree>
    <p:extLst>
      <p:ext uri="{BB962C8B-B14F-4D97-AF65-F5344CB8AC3E}">
        <p14:creationId xmlns:p14="http://schemas.microsoft.com/office/powerpoint/2010/main" val="3774003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line of code in this example.</a:t>
            </a:r>
          </a:p>
          <a:p>
            <a:endParaRPr lang="en-US" dirty="0"/>
          </a:p>
          <a:p>
            <a:r>
              <a:rPr lang="en-US" u="sng" dirty="0"/>
              <a:t>Array Setup</a:t>
            </a:r>
          </a:p>
          <a:p>
            <a:r>
              <a:rPr lang="en-US" u="none" dirty="0"/>
              <a:t>Just has the basic array creation and display, should be no big deal</a:t>
            </a:r>
          </a:p>
          <a:p>
            <a:endParaRPr lang="en-US" u="none" dirty="0"/>
          </a:p>
          <a:p>
            <a:r>
              <a:rPr lang="en-US" u="sng" dirty="0"/>
              <a:t>Passing Check Function</a:t>
            </a:r>
          </a:p>
          <a:p>
            <a:r>
              <a:rPr lang="en-US" u="none" dirty="0"/>
              <a:t>This shows a variety of ways to define an anonymous </a:t>
            </a:r>
            <a:r>
              <a:rPr lang="en-US" b="1" u="none" dirty="0" err="1"/>
              <a:t>passingCheck</a:t>
            </a:r>
            <a:r>
              <a:rPr lang="en-US" b="0" u="none" dirty="0"/>
              <a:t> function, starting from the most verbose and going down to the fastest. It then uses the </a:t>
            </a:r>
            <a:r>
              <a:rPr lang="en-US" b="1" u="none" dirty="0"/>
              <a:t>filter</a:t>
            </a:r>
            <a:r>
              <a:rPr lang="en-US" b="0" u="none" dirty="0"/>
              <a:t> function to filter out the scores that are not passing, and display them.</a:t>
            </a:r>
          </a:p>
          <a:p>
            <a:endParaRPr lang="en-US" b="0" u="none" dirty="0"/>
          </a:p>
          <a:p>
            <a:r>
              <a:rPr lang="en-US" b="0" u="sng" dirty="0"/>
              <a:t>Curve Function</a:t>
            </a:r>
            <a:endParaRPr lang="en-US" b="0" u="none" dirty="0"/>
          </a:p>
          <a:p>
            <a:r>
              <a:rPr lang="en-US" b="0" u="none" dirty="0"/>
              <a:t>This defines a function that increments each score by 10, and then </a:t>
            </a:r>
            <a:r>
              <a:rPr lang="en-US" b="1" u="none" dirty="0"/>
              <a:t>map</a:t>
            </a:r>
            <a:r>
              <a:rPr lang="en-US" b="0" u="none" dirty="0"/>
              <a:t>s that function onto the array and displays the results. Each element should be itself plus ten.</a:t>
            </a:r>
          </a:p>
          <a:p>
            <a:endParaRPr lang="en-US" b="0" u="none" dirty="0"/>
          </a:p>
          <a:p>
            <a:r>
              <a:rPr lang="en-US" b="0" u="sng" dirty="0"/>
              <a:t>Passed with Curve</a:t>
            </a:r>
          </a:p>
          <a:p>
            <a:r>
              <a:rPr lang="en-US" b="0" u="none" dirty="0"/>
              <a:t>This uses the updated scores that have been curved, and runs the same </a:t>
            </a:r>
            <a:r>
              <a:rPr lang="en-US" b="1" u="none" dirty="0" err="1"/>
              <a:t>passingCheck</a:t>
            </a:r>
            <a:r>
              <a:rPr lang="en-US" b="1" u="none" dirty="0"/>
              <a:t> </a:t>
            </a:r>
            <a:r>
              <a:rPr lang="en-US" b="0" u="none" dirty="0"/>
              <a:t>function against them to see who passes now. There should be one score that crossed the passing threshold after the curve.</a:t>
            </a:r>
          </a:p>
          <a:p>
            <a:endParaRPr lang="en-US" b="0" u="none" dirty="0"/>
          </a:p>
          <a:p>
            <a:r>
              <a:rPr lang="en-US" b="0" u="sng" dirty="0"/>
              <a:t>One by One</a:t>
            </a:r>
            <a:endParaRPr lang="en-US" b="1" u="none" dirty="0"/>
          </a:p>
          <a:p>
            <a:r>
              <a:rPr lang="en-US" b="0" u="none" dirty="0"/>
              <a:t>This uses </a:t>
            </a:r>
            <a:r>
              <a:rPr lang="en-US" b="1" u="none" dirty="0" err="1"/>
              <a:t>forEach</a:t>
            </a:r>
            <a:r>
              <a:rPr lang="en-US" b="0" u="none" dirty="0"/>
              <a:t> to display each </a:t>
            </a:r>
            <a:r>
              <a:rPr lang="en-US" b="0" u="none"/>
              <a:t>individual score </a:t>
            </a:r>
            <a:r>
              <a:rPr lang="en-US" b="0" u="none">
                <a:sym typeface="Wingdings" panose="05000000000000000000" pitchFamily="2" charset="2"/>
              </a:rPr>
              <a:t></a:t>
            </a:r>
            <a:endParaRPr lang="en-US" b="0" u="sng" dirty="0"/>
          </a:p>
        </p:txBody>
      </p:sp>
      <p:sp>
        <p:nvSpPr>
          <p:cNvPr id="4" name="Slide Number Placeholder 3"/>
          <p:cNvSpPr>
            <a:spLocks noGrp="1"/>
          </p:cNvSpPr>
          <p:nvPr>
            <p:ph type="sldNum" sz="quarter" idx="5"/>
          </p:nvPr>
        </p:nvSpPr>
        <p:spPr/>
        <p:txBody>
          <a:bodyPr/>
          <a:lstStyle/>
          <a:p>
            <a:fld id="{339D21CC-DD94-204E-93C8-E1AAF3084C8D}" type="slidenum">
              <a:rPr lang="en-US" smtClean="0"/>
              <a:t>18</a:t>
            </a:fld>
            <a:endParaRPr lang="en-US" dirty="0"/>
          </a:p>
        </p:txBody>
      </p:sp>
    </p:spTree>
    <p:extLst>
      <p:ext uri="{BB962C8B-B14F-4D97-AF65-F5344CB8AC3E}">
        <p14:creationId xmlns:p14="http://schemas.microsoft.com/office/powerpoint/2010/main" val="2776208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5"/>
          </p:nvPr>
        </p:nvSpPr>
        <p:spPr/>
        <p:txBody>
          <a:bodyPr/>
          <a:lstStyle/>
          <a:p>
            <a:fld id="{339D21CC-DD94-204E-93C8-E1AAF3084C8D}" type="slidenum">
              <a:rPr lang="en-US" smtClean="0"/>
              <a:t>19</a:t>
            </a:fld>
            <a:endParaRPr lang="en-US"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what will be discussed.</a:t>
            </a:r>
          </a:p>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24908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Does anyone know what an anonymous function is?</a:t>
            </a:r>
          </a:p>
          <a:p>
            <a:pPr marL="171450" indent="-171450">
              <a:buFont typeface="Arial" panose="020B0604020202020204" pitchFamily="34" charset="0"/>
              <a:buChar char="•"/>
            </a:pPr>
            <a:r>
              <a:rPr lang="en-US" dirty="0"/>
              <a:t>It’s just a function without a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6C782E"/>
                </a:solidFill>
                <a:effectLst/>
                <a:latin typeface="Consolas" panose="020B0609020204030204" pitchFamily="49" charset="0"/>
              </a:rPr>
              <a:t>Functions can be defined with the “function” “parentheses” “curly brackets” syntax – without a function name – and then stored in variables and passed as </a:t>
            </a:r>
            <a:r>
              <a:rPr lang="en-US" b="0" dirty="0">
                <a:solidFill>
                  <a:srgbClr val="45707A"/>
                </a:solidFill>
                <a:effectLst/>
                <a:latin typeface="Consolas" panose="020B0609020204030204" pitchFamily="49" charset="0"/>
              </a:rPr>
              <a:t>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It looks like this. Hopefully this is familiar – the </a:t>
            </a:r>
            <a:r>
              <a:rPr lang="en-US" b="1" dirty="0">
                <a:solidFill>
                  <a:srgbClr val="45707A"/>
                </a:solidFill>
                <a:effectLst/>
                <a:latin typeface="Consolas" panose="020B0609020204030204" pitchFamily="49" charset="0"/>
              </a:rPr>
              <a:t>hi</a:t>
            </a:r>
            <a:r>
              <a:rPr lang="en-US" b="0" dirty="0">
                <a:solidFill>
                  <a:srgbClr val="45707A"/>
                </a:solidFill>
                <a:effectLst/>
                <a:latin typeface="Consolas" panose="020B0609020204030204" pitchFamily="49" charset="0"/>
              </a:rPr>
              <a:t> variable holds the function, but it actually doesn’t have a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Functions can also be passed directly to other function calls – no intermediary variable necessary!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That looks like this. Notice – the actual </a:t>
            </a:r>
            <a:r>
              <a:rPr lang="en-US" b="0" i="1" dirty="0">
                <a:solidFill>
                  <a:srgbClr val="45707A"/>
                </a:solidFill>
                <a:effectLst/>
                <a:latin typeface="Consolas" panose="020B0609020204030204" pitchFamily="49" charset="0"/>
              </a:rPr>
              <a:t>function</a:t>
            </a:r>
            <a:r>
              <a:rPr lang="en-US" b="0" i="0" dirty="0">
                <a:solidFill>
                  <a:srgbClr val="45707A"/>
                </a:solidFill>
                <a:effectLst/>
                <a:latin typeface="Consolas" panose="020B0609020204030204" pitchFamily="49" charset="0"/>
              </a:rPr>
              <a:t> part looks exactly the same – it’s just passed directly to the </a:t>
            </a:r>
            <a:r>
              <a:rPr lang="en-US" b="1" i="0" dirty="0" err="1">
                <a:solidFill>
                  <a:srgbClr val="45707A"/>
                </a:solidFill>
                <a:effectLst/>
                <a:latin typeface="Consolas" panose="020B0609020204030204" pitchFamily="49" charset="0"/>
              </a:rPr>
              <a:t>setInterval</a:t>
            </a:r>
            <a:r>
              <a:rPr lang="en-US" b="0" i="0" dirty="0">
                <a:solidFill>
                  <a:srgbClr val="45707A"/>
                </a:solidFill>
                <a:effectLst/>
                <a:latin typeface="Consolas" panose="020B0609020204030204" pitchFamily="49" charset="0"/>
              </a:rPr>
              <a:t> function. Both of these do the exact same thing, just in a different way – </a:t>
            </a:r>
            <a:r>
              <a:rPr lang="en-US" b="1" i="0" dirty="0">
                <a:solidFill>
                  <a:srgbClr val="45707A"/>
                </a:solidFill>
                <a:effectLst/>
                <a:latin typeface="Consolas" panose="020B0609020204030204" pitchFamily="49" charset="0"/>
              </a:rPr>
              <a:t>what would this do?</a:t>
            </a:r>
            <a:endParaRPr lang="en-US" b="0" i="0" dirty="0">
              <a:solidFill>
                <a:srgbClr val="45707A"/>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5707A"/>
                </a:solidFill>
                <a:effectLst/>
                <a:latin typeface="Consolas" panose="020B0609020204030204" pitchFamily="49" charset="0"/>
              </a:rPr>
              <a:t>It will say “Hi” every second forever!</a:t>
            </a:r>
            <a:endParaRPr lang="en-US" b="0" dirty="0">
              <a:solidFill>
                <a:srgbClr val="45707A"/>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45707A"/>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works, but it can be a little difficult to read. There is a lot of text, many symbols, long words that are easy to misspell…</a:t>
            </a:r>
          </a:p>
          <a:p>
            <a:pPr marL="171450" indent="-171450">
              <a:buFont typeface="Arial" panose="020B0604020202020204" pitchFamily="34" charset="0"/>
              <a:buChar char="•"/>
            </a:pPr>
            <a:r>
              <a:rPr lang="en-US" dirty="0"/>
              <a:t>Hmm, I wonder if there is a way to make this simpler…</a:t>
            </a:r>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189330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Luckily, there is a nicer way to write anonymous function definitions! Using something called </a:t>
            </a:r>
            <a:r>
              <a:rPr lang="en-US" i="1" dirty="0"/>
              <a:t>syntactic sugar</a:t>
            </a:r>
            <a:r>
              <a:rPr lang="en-US" i="0" dirty="0"/>
              <a:t>, developers can do the exact same thing with a simpler syntax.</a:t>
            </a:r>
          </a:p>
          <a:p>
            <a:pPr marL="171450" indent="-171450">
              <a:buFont typeface="Arial" panose="020B0604020202020204" pitchFamily="34" charset="0"/>
              <a:buChar char="•"/>
            </a:pPr>
            <a:r>
              <a:rPr lang="en-US" i="0" dirty="0"/>
              <a:t>Syntactic sugar makes code “sweeter” for human use</a:t>
            </a:r>
          </a:p>
          <a:p>
            <a:pPr marL="171450" indent="-171450">
              <a:buFont typeface="Arial" panose="020B0604020202020204" pitchFamily="34" charset="0"/>
              <a:buChar char="•"/>
            </a:pPr>
            <a:r>
              <a:rPr lang="en-US" i="0" dirty="0"/>
              <a:t>It’s usually just a shorthand for common operations – so, the code is essentially translated to do what it was doing before</a:t>
            </a:r>
          </a:p>
          <a:p>
            <a:pPr marL="171450" indent="-171450">
              <a:buFont typeface="Arial" panose="020B0604020202020204" pitchFamily="34" charset="0"/>
              <a:buChar char="•"/>
            </a:pPr>
            <a:r>
              <a:rPr lang="en-US" i="0" dirty="0"/>
              <a:t>Most languages have some form of this</a:t>
            </a:r>
          </a:p>
          <a:p>
            <a:pPr marL="171450" indent="-171450">
              <a:buFont typeface="Arial" panose="020B0604020202020204" pitchFamily="34" charset="0"/>
              <a:buChar char="•"/>
            </a:pPr>
            <a:r>
              <a:rPr lang="en-US" i="0" dirty="0"/>
              <a:t>For example, in JS, say we have the code snippet </a:t>
            </a:r>
            <a:r>
              <a:rPr lang="en-US" i="0" dirty="0" err="1"/>
              <a:t>i</a:t>
            </a:r>
            <a:r>
              <a:rPr lang="en-US" i="0" dirty="0"/>
              <a:t>=i+1. This is a fairly common expression, so…</a:t>
            </a:r>
          </a:p>
          <a:p>
            <a:pPr marL="171450" indent="-171450">
              <a:buFont typeface="Arial" panose="020B0604020202020204" pitchFamily="34" charset="0"/>
              <a:buChar char="•"/>
            </a:pPr>
            <a:r>
              <a:rPr lang="en-US" i="0" dirty="0"/>
              <a:t>The syntactic sugar version is </a:t>
            </a:r>
            <a:r>
              <a:rPr lang="en-US" i="0" dirty="0" err="1"/>
              <a:t>i</a:t>
            </a:r>
            <a:r>
              <a:rPr lang="en-US" i="0" dirty="0"/>
              <a:t>++!</a:t>
            </a:r>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1128098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example of syntactic sugar is arrow functions in JavaScript…</a:t>
            </a:r>
          </a:p>
          <a:p>
            <a:pPr marL="171450" indent="-171450">
              <a:buFont typeface="Arial" panose="020B0604020202020204" pitchFamily="34" charset="0"/>
              <a:buChar char="•"/>
            </a:pPr>
            <a:r>
              <a:rPr lang="en-US" dirty="0"/>
              <a:t>These are a shorter way to define anonymous functions!</a:t>
            </a:r>
          </a:p>
          <a:p>
            <a:pPr marL="171450" indent="-171450">
              <a:buFont typeface="Arial" panose="020B0604020202020204" pitchFamily="34" charset="0"/>
              <a:buChar char="•"/>
            </a:pPr>
            <a:r>
              <a:rPr lang="en-US" dirty="0"/>
              <a:t>Let’s take our classic example of a function that has no parameters, and just says “hi”</a:t>
            </a:r>
          </a:p>
          <a:p>
            <a:pPr marL="171450" indent="-171450">
              <a:buFont typeface="Arial" panose="020B0604020202020204" pitchFamily="34" charset="0"/>
              <a:buChar char="•"/>
            </a:pPr>
            <a:r>
              <a:rPr lang="en-US" dirty="0"/>
              <a:t>To convert this to an </a:t>
            </a:r>
            <a:r>
              <a:rPr lang="en-US" b="1" i="1" dirty="0"/>
              <a:t>arrow function</a:t>
            </a:r>
            <a:r>
              <a:rPr lang="en-US" b="0" i="0" dirty="0"/>
              <a:t>, we get rid of the function keyword, and put an “arrow” between the parentheses and curly brackets!</a:t>
            </a:r>
          </a:p>
          <a:p>
            <a:pPr marL="171450" indent="-171450">
              <a:buFont typeface="Arial" panose="020B0604020202020204" pitchFamily="34" charset="0"/>
              <a:buChar char="•"/>
            </a:pPr>
            <a:r>
              <a:rPr lang="en-US" b="0" i="0" dirty="0"/>
              <a:t>An “arrow” here is an equals sign followed by a greater than sign.</a:t>
            </a:r>
          </a:p>
          <a:p>
            <a:pPr marL="171450" indent="-171450">
              <a:buFont typeface="Arial" panose="020B0604020202020204" pitchFamily="34" charset="0"/>
              <a:buChar char="•"/>
            </a:pPr>
            <a:r>
              <a:rPr lang="en-US" b="0" i="0" dirty="0"/>
              <a:t>Pretty sweet!</a:t>
            </a:r>
            <a:endParaRPr lang="en-US" b="1" i="1"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75291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Beyond the basics of replacing the “function” keyword with an equals sign and greater than sign, there are even more ways to simplify code.</a:t>
            </a:r>
          </a:p>
          <a:p>
            <a:pPr marL="171450" indent="-171450">
              <a:buFont typeface="Arial" panose="020B0604020202020204" pitchFamily="34" charset="0"/>
              <a:buChar char="•"/>
            </a:pPr>
            <a:r>
              <a:rPr lang="en-US" dirty="0"/>
              <a:t>One: functions with only one line in the body don’t even need curly brackets!</a:t>
            </a:r>
          </a:p>
          <a:p>
            <a:pPr marL="171450" indent="-171450">
              <a:buFont typeface="Arial" panose="020B0604020202020204" pitchFamily="34" charset="0"/>
              <a:buChar char="•"/>
            </a:pPr>
            <a:r>
              <a:rPr lang="en-US" dirty="0"/>
              <a:t>For example, a function like this one would translate into…</a:t>
            </a:r>
          </a:p>
          <a:p>
            <a:pPr marL="171450" indent="-171450">
              <a:buFont typeface="Arial" panose="020B0604020202020204" pitchFamily="34" charset="0"/>
              <a:buChar char="•"/>
            </a:pPr>
            <a:r>
              <a:rPr lang="en-US" dirty="0"/>
              <a:t>One like this! Just parentheses, arrow, and function body.</a:t>
            </a:r>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87509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thing: parameters can easily be added between parentheses.</a:t>
            </a:r>
          </a:p>
          <a:p>
            <a:pPr marL="171450" indent="-171450">
              <a:buFont typeface="Arial" panose="020B0604020202020204" pitchFamily="34" charset="0"/>
              <a:buChar char="•"/>
            </a:pPr>
            <a:r>
              <a:rPr lang="en-US" dirty="0"/>
              <a:t>For example, a function like this one would translate into…</a:t>
            </a:r>
          </a:p>
          <a:p>
            <a:pPr marL="171450" indent="-171450">
              <a:buFont typeface="Arial" panose="020B0604020202020204" pitchFamily="34" charset="0"/>
              <a:buChar char="•"/>
            </a:pPr>
            <a:r>
              <a:rPr lang="en-US" dirty="0"/>
              <a:t>One like this! x and y within the parentheses just like they would be in the other function definition (notice no curly brackets too ;))</a:t>
            </a:r>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168953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cool thing: returns are implicit for one-liners. What does that mean?</a:t>
            </a:r>
          </a:p>
          <a:p>
            <a:pPr marL="171450" indent="-171450">
              <a:buFont typeface="Arial" panose="020B0604020202020204" pitchFamily="34" charset="0"/>
              <a:buChar char="•"/>
            </a:pPr>
            <a:r>
              <a:rPr lang="en-US" dirty="0"/>
              <a:t>Say we had a function like this – it returns the sum of two parameter values. That could translate into…</a:t>
            </a:r>
          </a:p>
          <a:p>
            <a:pPr marL="171450" indent="-171450">
              <a:buFont typeface="Arial" panose="020B0604020202020204" pitchFamily="34" charset="0"/>
              <a:buChar char="•"/>
            </a:pPr>
            <a:r>
              <a:rPr lang="en-US" dirty="0"/>
              <a:t>Something like this! The return keyword is not used – it just returns the value of the expression in the one-line body. </a:t>
            </a:r>
            <a:r>
              <a:rPr lang="en-US" b="1" dirty="0"/>
              <a:t>Note that if you do use curly brackets and want to return something, the return keyword is required.</a:t>
            </a:r>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22552044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com/@HylandOutreach/ArrowFun"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p:txBody>
          <a:bodyPr/>
          <a:lstStyle/>
          <a:p>
            <a:r>
              <a:rPr lang="en-US" dirty="0"/>
              <a:t>arrow functions</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p:txBody>
          <a:bodyPr>
            <a:normAutofit fontScale="92500" lnSpcReduction="10000"/>
          </a:bodyPr>
          <a:lstStyle/>
          <a:p>
            <a:r>
              <a:rPr lang="en-US" dirty="0" err="1"/>
              <a:t>hy</a:t>
            </a:r>
            <a:r>
              <a:rPr lang="en-US" dirty="0"/>
              <a:t>-tech club: web 103</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13" name="TextBox 12">
            <a:extLst>
              <a:ext uri="{FF2B5EF4-FFF2-40B4-BE49-F238E27FC236}">
                <a16:creationId xmlns:a16="http://schemas.microsoft.com/office/drawing/2014/main" id="{233E9307-1B0D-A097-29F9-374DEE967923}"/>
              </a:ext>
            </a:extLst>
          </p:cNvPr>
          <p:cNvSpPr txBox="1"/>
          <p:nvPr/>
        </p:nvSpPr>
        <p:spPr>
          <a:xfrm>
            <a:off x="3036276" y="1508760"/>
            <a:ext cx="8423450" cy="523220"/>
          </a:xfrm>
          <a:prstGeom prst="rect">
            <a:avLst/>
          </a:prstGeom>
          <a:noFill/>
        </p:spPr>
        <p:txBody>
          <a:bodyPr wrap="square">
            <a:spAutoFit/>
          </a:bodyPr>
          <a:lstStyle/>
          <a:p>
            <a:pPr marL="0" indent="0" algn="r">
              <a:buNone/>
            </a:pPr>
            <a:r>
              <a:rPr lang="en-US" sz="2800" dirty="0"/>
              <a:t>no parentheses needed for single params</a:t>
            </a:r>
          </a:p>
        </p:txBody>
      </p:sp>
      <p:sp>
        <p:nvSpPr>
          <p:cNvPr id="33" name="TextBox 32">
            <a:extLst>
              <a:ext uri="{FF2B5EF4-FFF2-40B4-BE49-F238E27FC236}">
                <a16:creationId xmlns:a16="http://schemas.microsoft.com/office/drawing/2014/main" id="{F75FD3A8-E962-7472-1C18-CF75BDD48F8C}"/>
              </a:ext>
            </a:extLst>
          </p:cNvPr>
          <p:cNvSpPr txBox="1"/>
          <p:nvPr/>
        </p:nvSpPr>
        <p:spPr>
          <a:xfrm>
            <a:off x="893888" y="2193003"/>
            <a:ext cx="9821004"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x</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9D0006"/>
                </a:solidFill>
                <a:effectLst/>
                <a:latin typeface="Consolas" panose="020B0609020204030204" pitchFamily="49" charset="0"/>
              </a:rPr>
              <a:t>return</a:t>
            </a:r>
            <a:r>
              <a:rPr lang="en-US" sz="7200" dirty="0">
                <a:solidFill>
                  <a:srgbClr val="1D2021"/>
                </a:solidFill>
                <a:effectLst/>
                <a:latin typeface="Consolas" panose="020B0609020204030204" pitchFamily="49" charset="0"/>
              </a:rPr>
              <a:t> </a:t>
            </a:r>
            <a:r>
              <a:rPr lang="en-US" sz="7200" dirty="0">
                <a:solidFill>
                  <a:srgbClr val="076678"/>
                </a:solidFill>
                <a:effectLst/>
                <a:latin typeface="Consolas" panose="020B0609020204030204" pitchFamily="49" charset="0"/>
              </a:rPr>
              <a:t>x</a:t>
            </a:r>
            <a:r>
              <a:rPr lang="en-US" sz="7200" dirty="0">
                <a:solidFill>
                  <a:srgbClr val="427B58"/>
                </a:solidFill>
                <a:effectLst/>
                <a:latin typeface="Consolas" panose="020B0609020204030204" pitchFamily="49" charset="0"/>
              </a:rPr>
              <a:t>+</a:t>
            </a:r>
            <a:r>
              <a:rPr lang="en-US" sz="7200" dirty="0">
                <a:solidFill>
                  <a:srgbClr val="8F3F71"/>
                </a:solidFill>
                <a:effectLst/>
                <a:latin typeface="Consolas" panose="020B0609020204030204" pitchFamily="49" charset="0"/>
              </a:rPr>
              <a:t>1</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6" name="Rectangle 45">
            <a:extLst>
              <a:ext uri="{FF2B5EF4-FFF2-40B4-BE49-F238E27FC236}">
                <a16:creationId xmlns:a16="http://schemas.microsoft.com/office/drawing/2014/main" id="{D724315F-B7F0-44CA-3D25-D43B06D6DE18}"/>
              </a:ext>
            </a:extLst>
          </p:cNvPr>
          <p:cNvSpPr/>
          <p:nvPr/>
        </p:nvSpPr>
        <p:spPr>
          <a:xfrm>
            <a:off x="7377794" y="4723691"/>
            <a:ext cx="4814206" cy="1309731"/>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x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x</a:t>
            </a:r>
            <a:r>
              <a:rPr lang="en-US" sz="7200" b="1" dirty="0">
                <a:solidFill>
                  <a:srgbClr val="E78A4E"/>
                </a:solidFill>
                <a:effectLst/>
                <a:latin typeface="Consolas" panose="020B0609020204030204" pitchFamily="49" charset="0"/>
              </a:rPr>
              <a:t>+</a:t>
            </a:r>
            <a:r>
              <a:rPr lang="en-US" sz="7200" b="1" dirty="0">
                <a:solidFill>
                  <a:srgbClr val="D3869B"/>
                </a:solidFill>
                <a:effectLst/>
                <a:latin typeface="Consolas" panose="020B0609020204030204" pitchFamily="49" charset="0"/>
              </a:rPr>
              <a:t>1</a:t>
            </a:r>
            <a:endParaRPr lang="en-US" sz="7200" b="1" dirty="0">
              <a:solidFill>
                <a:srgbClr val="D4BE98"/>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64FDD114-E4DD-FF53-1895-9F85C47E9E31}"/>
              </a:ext>
            </a:extLst>
          </p:cNvPr>
          <p:cNvCxnSpPr>
            <a:cxnSpLocks/>
          </p:cNvCxnSpPr>
          <p:nvPr/>
        </p:nvCxnSpPr>
        <p:spPr>
          <a:xfrm>
            <a:off x="9964615" y="2907340"/>
            <a:ext cx="0" cy="1816460"/>
          </a:xfrm>
          <a:prstGeom prst="straightConnector1">
            <a:avLst/>
          </a:prstGeom>
          <a:ln w="76200" cap="rnd">
            <a:solidFill>
              <a:srgbClr val="31170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2D3E83-DAB4-3930-73A0-5FEBACA8BC39}"/>
              </a:ext>
            </a:extLst>
          </p:cNvPr>
          <p:cNvCxnSpPr>
            <a:cxnSpLocks/>
          </p:cNvCxnSpPr>
          <p:nvPr/>
        </p:nvCxnSpPr>
        <p:spPr>
          <a:xfrm flipH="1">
            <a:off x="8405446" y="2895617"/>
            <a:ext cx="1559169" cy="11723"/>
          </a:xfrm>
          <a:prstGeom prst="line">
            <a:avLst/>
          </a:prstGeom>
          <a:ln w="76200" cap="rnd">
            <a:solidFill>
              <a:srgbClr val="3117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0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fade">
                                      <p:cBhvr>
                                        <p:cTn id="10" dur="500"/>
                                        <p:tgtEl>
                                          <p:spTgt spid="3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fade">
                                      <p:cBhvr>
                                        <p:cTn id="13" dur="500"/>
                                        <p:tgtEl>
                                          <p:spTgt spid="3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p:txBody>
          <a:bodyPr/>
          <a:lstStyle/>
          <a:p>
            <a:r>
              <a:rPr lang="en-US" sz="7200" dirty="0"/>
              <a:t>practice, practice, practice</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r>
              <a:rPr lang="en-US" dirty="0" err="1"/>
              <a:t>allen</a:t>
            </a:r>
            <a:r>
              <a:rPr lang="en-US" dirty="0"/>
              <a:t> </a:t>
            </a:r>
            <a:r>
              <a:rPr lang="en-US" dirty="0" err="1"/>
              <a:t>iverson</a:t>
            </a:r>
            <a:endParaRPr lang="en-US" dirty="0"/>
          </a:p>
        </p:txBody>
      </p:sp>
      <p:pic>
        <p:nvPicPr>
          <p:cNvPr id="3074" name="Picture 2" descr="Download HD Allen Iverson - Allen Iverson Clip Art Transparent PNG Image -  NicePNG.com">
            <a:extLst>
              <a:ext uri="{FF2B5EF4-FFF2-40B4-BE49-F238E27FC236}">
                <a16:creationId xmlns:a16="http://schemas.microsoft.com/office/drawing/2014/main" id="{67A6FA3A-9F25-28F0-9322-442C1EF916A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8400" y="221440"/>
            <a:ext cx="2594942" cy="613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09E004-72FC-9C10-828C-766459FD2574}"/>
              </a:ext>
            </a:extLst>
          </p:cNvPr>
          <p:cNvSpPr/>
          <p:nvPr/>
        </p:nvSpPr>
        <p:spPr>
          <a:xfrm>
            <a:off x="9786621" y="2305615"/>
            <a:ext cx="1678550" cy="2342585"/>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87ADFA-2878-BC14-6A98-2CE620D8588A}"/>
              </a:ext>
            </a:extLst>
          </p:cNvPr>
          <p:cNvSpPr/>
          <p:nvPr/>
        </p:nvSpPr>
        <p:spPr>
          <a:xfrm>
            <a:off x="2522221" y="5673969"/>
            <a:ext cx="2835226" cy="550985"/>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4893647"/>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a:p>
            <a:endParaRPr lang="en-US" sz="3200" dirty="0">
              <a:solidFill>
                <a:srgbClr val="657B83"/>
              </a:solidFill>
              <a:latin typeface="Consolas" panose="020B0609020204030204" pitchFamily="49" charset="0"/>
            </a:endParaRPr>
          </a:p>
          <a:p>
            <a:r>
              <a:rPr lang="en-US" sz="3200" u="sng" dirty="0">
                <a:latin typeface="+mj-lt"/>
              </a:rPr>
              <a:t>one way to iterate</a:t>
            </a:r>
            <a:endParaRPr lang="en-US" sz="3200" b="0" u="sng" dirty="0">
              <a:effectLst/>
              <a:latin typeface="+mj-lt"/>
            </a:endParaRP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1"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i="1" dirty="0">
                <a:solidFill>
                  <a:srgbClr val="93A1A1"/>
                </a:solidFill>
                <a:effectLst/>
                <a:latin typeface="Consolas" panose="020B0609020204030204" pitchFamily="49" charset="0"/>
              </a:rPr>
              <a:t>// do something</a:t>
            </a:r>
            <a:endParaRPr lang="en-US" sz="2800" b="0" dirty="0">
              <a:solidFill>
                <a:srgbClr val="657B83"/>
              </a:solidFill>
              <a:effectLst/>
              <a:latin typeface="Consolas" panose="020B0609020204030204" pitchFamily="49" charset="0"/>
            </a:endParaRPr>
          </a:p>
          <a:p>
            <a:r>
              <a:rPr lang="en-US" sz="2800" b="0" dirty="0">
                <a:solidFill>
                  <a:srgbClr val="657B83"/>
                </a:solidFill>
                <a:effectLst/>
                <a:latin typeface="Consolas" panose="020B0609020204030204" pitchFamily="49" charset="0"/>
              </a:rPr>
              <a:t>}</a:t>
            </a:r>
          </a:p>
          <a:p>
            <a:endParaRPr lang="en-US" sz="2800" b="0" dirty="0">
              <a:solidFill>
                <a:srgbClr val="657B83"/>
              </a:solidFill>
              <a:effectLst/>
              <a:latin typeface="Consolas" panose="020B0609020204030204" pitchFamily="49" charset="0"/>
            </a:endParaRPr>
          </a:p>
          <a:p>
            <a:r>
              <a:rPr lang="en-US" sz="3200" u="sng" dirty="0">
                <a:latin typeface="+mj-lt"/>
              </a:rPr>
              <a:t>a less verbose way to iterate</a:t>
            </a:r>
            <a:endParaRPr lang="en-US" sz="3200" b="0" u="sng" dirty="0">
              <a:effectLst/>
              <a:latin typeface="+mj-lt"/>
            </a:endParaRPr>
          </a:p>
          <a:p>
            <a:r>
              <a:rPr lang="en-US" sz="3600" b="1" dirty="0" err="1">
                <a:solidFill>
                  <a:srgbClr val="268BD2"/>
                </a:solidFill>
                <a:effectLst/>
                <a:latin typeface="Consolas" panose="020B0609020204030204" pitchFamily="49" charset="0"/>
              </a:rPr>
              <a:t>myNums</a:t>
            </a:r>
            <a:r>
              <a:rPr lang="en-US" sz="3600" b="0" dirty="0" err="1">
                <a:solidFill>
                  <a:srgbClr val="657B83"/>
                </a:solidFill>
                <a:effectLst/>
                <a:latin typeface="Consolas" panose="020B0609020204030204" pitchFamily="49" charset="0"/>
              </a:rPr>
              <a:t>.</a:t>
            </a:r>
            <a:r>
              <a:rPr lang="en-US" sz="3600" b="0" i="1" dirty="0" err="1">
                <a:solidFill>
                  <a:srgbClr val="268BD2"/>
                </a:solidFill>
                <a:effectLst/>
                <a:latin typeface="Consolas" panose="020B0609020204030204" pitchFamily="49" charset="0"/>
              </a:rPr>
              <a:t>doSomething</a:t>
            </a:r>
            <a:r>
              <a:rPr lang="en-US" sz="3600" b="0" dirty="0">
                <a:solidFill>
                  <a:srgbClr val="657B83"/>
                </a:solidFill>
                <a:effectLst/>
                <a:latin typeface="Consolas" panose="020B0609020204030204" pitchFamily="49" charset="0"/>
              </a:rPr>
              <a:t>(</a:t>
            </a:r>
            <a:r>
              <a:rPr lang="en-US" sz="3600" b="0" dirty="0">
                <a:solidFill>
                  <a:srgbClr val="268BD2"/>
                </a:solidFill>
                <a:effectLst/>
                <a:latin typeface="Consolas" panose="020B0609020204030204" pitchFamily="49" charset="0"/>
              </a:rPr>
              <a:t>callback</a:t>
            </a:r>
            <a:r>
              <a:rPr lang="en-US" sz="3600" b="0" dirty="0">
                <a:solidFill>
                  <a:srgbClr val="657B83"/>
                </a:solidFill>
                <a:effectLst/>
                <a:latin typeface="Consolas" panose="020B0609020204030204" pitchFamily="49" charset="0"/>
              </a:rPr>
              <a:t>);</a:t>
            </a:r>
          </a:p>
          <a:p>
            <a:endParaRPr lang="en-US" sz="2800" b="0" dirty="0">
              <a:solidFill>
                <a:srgbClr val="657B8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BAC9A26-4F29-B950-3A32-B49980A78408}"/>
              </a:ext>
            </a:extLst>
          </p:cNvPr>
          <p:cNvSpPr txBox="1"/>
          <p:nvPr/>
        </p:nvSpPr>
        <p:spPr>
          <a:xfrm>
            <a:off x="9882555" y="2305615"/>
            <a:ext cx="1910862" cy="2246769"/>
          </a:xfrm>
          <a:prstGeom prst="rect">
            <a:avLst/>
          </a:prstGeom>
          <a:noFill/>
        </p:spPr>
        <p:txBody>
          <a:bodyPr wrap="square">
            <a:spAutoFit/>
          </a:bodyPr>
          <a:lstStyle/>
          <a:p>
            <a:r>
              <a:rPr lang="en-US" sz="2800" b="1" i="1" dirty="0">
                <a:solidFill>
                  <a:srgbClr val="268BD2"/>
                </a:solidFill>
                <a:effectLst/>
                <a:latin typeface="Consolas" panose="020B0609020204030204" pitchFamily="49" charset="0"/>
              </a:rPr>
              <a:t>map</a:t>
            </a:r>
          </a:p>
          <a:p>
            <a:r>
              <a:rPr lang="en-US" sz="2800" b="1" i="1" dirty="0">
                <a:solidFill>
                  <a:srgbClr val="268BD2"/>
                </a:solidFill>
                <a:latin typeface="Consolas" panose="020B0609020204030204" pitchFamily="49" charset="0"/>
              </a:rPr>
              <a:t>filter</a:t>
            </a:r>
          </a:p>
          <a:p>
            <a:r>
              <a:rPr lang="en-US" sz="2800" b="1" i="1" dirty="0">
                <a:solidFill>
                  <a:srgbClr val="268BD2"/>
                </a:solidFill>
                <a:latin typeface="Consolas" panose="020B0609020204030204" pitchFamily="49" charset="0"/>
              </a:rPr>
              <a:t>every</a:t>
            </a:r>
          </a:p>
          <a:p>
            <a:r>
              <a:rPr lang="en-US" sz="2800" b="1" i="1" dirty="0">
                <a:solidFill>
                  <a:srgbClr val="268BD2"/>
                </a:solidFill>
                <a:latin typeface="Consolas" panose="020B0609020204030204" pitchFamily="49" charset="0"/>
              </a:rPr>
              <a:t>find</a:t>
            </a:r>
          </a:p>
          <a:p>
            <a:r>
              <a:rPr lang="en-US" sz="2800" b="1" i="1" dirty="0" err="1">
                <a:solidFill>
                  <a:srgbClr val="268BD2"/>
                </a:solidFill>
                <a:latin typeface="Consolas" panose="020B0609020204030204" pitchFamily="49" charset="0"/>
              </a:rPr>
              <a:t>forEach</a:t>
            </a:r>
            <a:endParaRPr lang="en-US" sz="2800" b="1" i="1" dirty="0">
              <a:solidFill>
                <a:srgbClr val="268BD2"/>
              </a:solidFill>
              <a:latin typeface="Consolas" panose="020B0609020204030204" pitchFamily="49" charset="0"/>
            </a:endParaRPr>
          </a:p>
        </p:txBody>
      </p:sp>
    </p:spTree>
    <p:extLst>
      <p:ext uri="{BB962C8B-B14F-4D97-AF65-F5344CB8AC3E}">
        <p14:creationId xmlns:p14="http://schemas.microsoft.com/office/powerpoint/2010/main" val="432106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map</a:t>
            </a:r>
          </a:p>
        </p:txBody>
      </p:sp>
      <p:sp>
        <p:nvSpPr>
          <p:cNvPr id="7" name="TextBox 6">
            <a:extLst>
              <a:ext uri="{FF2B5EF4-FFF2-40B4-BE49-F238E27FC236}">
                <a16:creationId xmlns:a16="http://schemas.microsoft.com/office/drawing/2014/main" id="{5B78D6E3-DC5D-B757-7FD1-B850AAF9F3C6}"/>
              </a:ext>
            </a:extLst>
          </p:cNvPr>
          <p:cNvSpPr txBox="1"/>
          <p:nvPr/>
        </p:nvSpPr>
        <p:spPr>
          <a:xfrm>
            <a:off x="9734700" y="1536174"/>
            <a:ext cx="1813171" cy="3785652"/>
          </a:xfrm>
          <a:prstGeom prst="rect">
            <a:avLst/>
          </a:prstGeom>
          <a:noFill/>
        </p:spPr>
        <p:txBody>
          <a:bodyPr wrap="square">
            <a:spAutoFit/>
          </a:bodyPr>
          <a:lstStyle/>
          <a:p>
            <a:pPr marL="0" indent="0" algn="ctr">
              <a:buNone/>
            </a:pPr>
            <a:r>
              <a:rPr lang="en-US" sz="2400" dirty="0"/>
              <a:t>apply a function to every element in the array, and return a new array</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417171" cy="2677656"/>
          </a:xfrm>
          <a:prstGeom prst="rect">
            <a:avLst/>
          </a:prstGeom>
          <a:noFill/>
        </p:spPr>
        <p:txBody>
          <a:bodyPr wrap="square">
            <a:spAutoFit/>
          </a:bodyPr>
          <a:lstStyle/>
          <a:p>
            <a:r>
              <a:rPr lang="nn-NO" sz="3200" u="sng" dirty="0">
                <a:effectLst/>
                <a:latin typeface="+mj-lt"/>
              </a:rPr>
              <a:t>call map, passing in the function</a:t>
            </a:r>
            <a:endParaRPr lang="nn-NO" sz="3600" u="sng" dirty="0">
              <a:effectLst/>
              <a:latin typeface="+mj-lt"/>
            </a:endParaRPr>
          </a:p>
          <a:p>
            <a:r>
              <a:rPr lang="nn-NO" sz="3600" dirty="0">
                <a:solidFill>
                  <a:srgbClr val="586E75"/>
                </a:solidFill>
                <a:effectLst/>
                <a:latin typeface="Consolas" panose="020B0609020204030204" pitchFamily="49" charset="0"/>
              </a:rPr>
              <a:t>let</a:t>
            </a:r>
            <a:r>
              <a:rPr lang="nn-NO" sz="3600" b="0" dirty="0">
                <a:solidFill>
                  <a:srgbClr val="657B83"/>
                </a:solidFill>
                <a:effectLst/>
                <a:latin typeface="Consolas" panose="020B0609020204030204" pitchFamily="49" charset="0"/>
              </a:rPr>
              <a:t> </a:t>
            </a:r>
            <a:r>
              <a:rPr lang="nn-NO" sz="3600" b="0" dirty="0">
                <a:solidFill>
                  <a:srgbClr val="268BD2"/>
                </a:solidFill>
                <a:effectLst/>
                <a:latin typeface="Consolas" panose="020B0609020204030204" pitchFamily="49" charset="0"/>
              </a:rPr>
              <a:t>inc</a:t>
            </a:r>
            <a:r>
              <a:rPr lang="nn-NO" sz="3600" b="0" dirty="0">
                <a:solidFill>
                  <a:srgbClr val="657B83"/>
                </a:solidFill>
                <a:effectLst/>
                <a:latin typeface="Consolas" panose="020B0609020204030204" pitchFamily="49" charset="0"/>
              </a:rPr>
              <a:t> </a:t>
            </a:r>
            <a:r>
              <a:rPr lang="nn-NO" sz="3600" b="0" dirty="0">
                <a:solidFill>
                  <a:srgbClr val="859900"/>
                </a:solidFill>
                <a:effectLst/>
                <a:latin typeface="Consolas" panose="020B0609020204030204" pitchFamily="49" charset="0"/>
              </a:rPr>
              <a:t>=</a:t>
            </a:r>
            <a:r>
              <a:rPr lang="nn-NO" sz="3600" b="0" dirty="0">
                <a:solidFill>
                  <a:srgbClr val="657B83"/>
                </a:solidFill>
                <a:effectLst/>
                <a:latin typeface="Consolas" panose="020B0609020204030204" pitchFamily="49" charset="0"/>
              </a:rPr>
              <a:t> </a:t>
            </a:r>
            <a:r>
              <a:rPr lang="nn-NO" sz="3600" b="0" dirty="0">
                <a:solidFill>
                  <a:srgbClr val="268BD2"/>
                </a:solidFill>
                <a:effectLst/>
                <a:latin typeface="Consolas" panose="020B0609020204030204" pitchFamily="49" charset="0"/>
              </a:rPr>
              <a:t>myNums</a:t>
            </a:r>
            <a:r>
              <a:rPr lang="nn-NO" sz="3600" b="1" dirty="0">
                <a:solidFill>
                  <a:srgbClr val="657B83"/>
                </a:solidFill>
                <a:effectLst/>
                <a:latin typeface="Consolas" panose="020B0609020204030204" pitchFamily="49" charset="0"/>
              </a:rPr>
              <a:t>.</a:t>
            </a:r>
            <a:r>
              <a:rPr lang="nn-NO" sz="3600" b="1" dirty="0">
                <a:solidFill>
                  <a:srgbClr val="268BD2"/>
                </a:solidFill>
                <a:effectLst/>
                <a:latin typeface="Consolas" panose="020B0609020204030204" pitchFamily="49" charset="0"/>
              </a:rPr>
              <a:t>map</a:t>
            </a:r>
            <a:r>
              <a:rPr lang="nn-NO" sz="3600" b="1" dirty="0">
                <a:solidFill>
                  <a:srgbClr val="657B83"/>
                </a:solidFill>
                <a:effectLst/>
                <a:latin typeface="Consolas" panose="020B0609020204030204" pitchFamily="49" charset="0"/>
              </a:rPr>
              <a:t>(</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657B83"/>
                </a:solidFill>
                <a:effectLst/>
                <a:latin typeface="Consolas" panose="020B0609020204030204" pitchFamily="49" charset="0"/>
              </a:rPr>
              <a:t> </a:t>
            </a:r>
            <a:r>
              <a:rPr lang="nn-NO" sz="3600" b="1" dirty="0">
                <a:solidFill>
                  <a:srgbClr val="586E75"/>
                </a:solidFill>
                <a:effectLst/>
                <a:latin typeface="Consolas" panose="020B0609020204030204" pitchFamily="49" charset="0"/>
              </a:rPr>
              <a:t>=&gt;</a:t>
            </a:r>
            <a:r>
              <a:rPr lang="nn-NO" sz="3600" b="0" dirty="0">
                <a:solidFill>
                  <a:srgbClr val="657B83"/>
                </a:solidFill>
                <a:effectLst/>
                <a:latin typeface="Consolas" panose="020B0609020204030204" pitchFamily="49" charset="0"/>
              </a:rPr>
              <a:t> </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859900"/>
                </a:solidFill>
                <a:effectLst/>
                <a:latin typeface="Consolas" panose="020B0609020204030204" pitchFamily="49" charset="0"/>
              </a:rPr>
              <a:t>+</a:t>
            </a:r>
            <a:r>
              <a:rPr lang="nn-NO" sz="3600" b="0" dirty="0">
                <a:solidFill>
                  <a:srgbClr val="586E75"/>
                </a:solidFill>
                <a:effectLst/>
                <a:latin typeface="Consolas" panose="020B0609020204030204" pitchFamily="49" charset="0"/>
              </a:rPr>
              <a:t>1</a:t>
            </a:r>
            <a:r>
              <a:rPr lang="nn-NO" sz="3600" b="1" dirty="0">
                <a:solidFill>
                  <a:srgbClr val="657B83"/>
                </a:solidFill>
                <a:effectLst/>
                <a:latin typeface="Consolas" panose="020B0609020204030204" pitchFamily="49" charset="0"/>
              </a:rPr>
              <a:t>)</a:t>
            </a:r>
            <a:r>
              <a:rPr lang="nn-NO" sz="3600" b="0" dirty="0">
                <a:solidFill>
                  <a:srgbClr val="657B83"/>
                </a:solidFill>
                <a:effectLst/>
                <a:latin typeface="Consolas" panose="020B0609020204030204" pitchFamily="49" charset="0"/>
              </a:rPr>
              <a:t>;</a:t>
            </a:r>
          </a:p>
          <a:p>
            <a:endParaRPr lang="nn-NO" sz="3200" u="sng" dirty="0">
              <a:effectLst/>
              <a:latin typeface="+mj-lt"/>
            </a:endParaRPr>
          </a:p>
          <a:p>
            <a:r>
              <a:rPr lang="nn-NO" sz="3200" u="sng" dirty="0">
                <a:effectLst/>
                <a:latin typeface="+mj-lt"/>
              </a:rPr>
              <a:t>display the resulting array</a:t>
            </a:r>
            <a:endParaRPr lang="nn-NO" sz="3600" u="sng" dirty="0">
              <a:effectLst/>
              <a:latin typeface="+mj-lt"/>
            </a:endParaRPr>
          </a:p>
          <a:p>
            <a:r>
              <a:rPr lang="en-US" sz="3600" b="0" dirty="0">
                <a:solidFill>
                  <a:srgbClr val="268BD2"/>
                </a:solidFill>
                <a:effectLst/>
                <a:latin typeface="Consolas" panose="020B0609020204030204" pitchFamily="49" charset="0"/>
              </a:rPr>
              <a:t>alert</a:t>
            </a:r>
            <a:r>
              <a:rPr lang="en-US" sz="3600" b="0" dirty="0">
                <a:solidFill>
                  <a:srgbClr val="657B83"/>
                </a:solidFill>
                <a:effectLst/>
                <a:latin typeface="Consolas" panose="020B0609020204030204" pitchFamily="49" charset="0"/>
              </a:rPr>
              <a:t>(</a:t>
            </a:r>
            <a:r>
              <a:rPr lang="en-US" sz="3600" b="1" dirty="0" err="1">
                <a:solidFill>
                  <a:srgbClr val="268BD2"/>
                </a:solidFill>
                <a:effectLst/>
                <a:latin typeface="Consolas" panose="020B0609020204030204" pitchFamily="49" charset="0"/>
              </a:rPr>
              <a:t>inc</a:t>
            </a:r>
            <a:r>
              <a:rPr lang="en-US" sz="3600" b="0" dirty="0">
                <a:solidFill>
                  <a:srgbClr val="657B83"/>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4175368" y="5288758"/>
            <a:ext cx="4359032" cy="1073941"/>
          </a:xfrm>
          <a:prstGeom prst="wedgeRectCallout">
            <a:avLst>
              <a:gd name="adj1" fmla="val -60670"/>
              <a:gd name="adj2" fmla="val -36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 10, -1, 4</a:t>
            </a:r>
          </a:p>
        </p:txBody>
      </p:sp>
    </p:spTree>
    <p:extLst>
      <p:ext uri="{BB962C8B-B14F-4D97-AF65-F5344CB8AC3E}">
        <p14:creationId xmlns:p14="http://schemas.microsoft.com/office/powerpoint/2010/main" val="3044407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1DF50D-72B9-EE50-7AA7-48EE5EA22753}"/>
              </a:ext>
            </a:extLst>
          </p:cNvPr>
          <p:cNvSpPr/>
          <p:nvPr/>
        </p:nvSpPr>
        <p:spPr>
          <a:xfrm>
            <a:off x="596732" y="3578791"/>
            <a:ext cx="8391767" cy="1104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A1690C-108E-1754-E056-9648C98E640A}"/>
              </a:ext>
            </a:extLst>
          </p:cNvPr>
          <p:cNvSpPr/>
          <p:nvPr/>
        </p:nvSpPr>
        <p:spPr>
          <a:xfrm>
            <a:off x="596731" y="4715012"/>
            <a:ext cx="8391767" cy="19304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map</a:t>
            </a:r>
          </a:p>
        </p:txBody>
      </p:sp>
      <p:sp>
        <p:nvSpPr>
          <p:cNvPr id="4" name="TextBox 3">
            <a:extLst>
              <a:ext uri="{FF2B5EF4-FFF2-40B4-BE49-F238E27FC236}">
                <a16:creationId xmlns:a16="http://schemas.microsoft.com/office/drawing/2014/main" id="{F5A81118-3DB5-67BC-6E19-47B61EB7C9F2}"/>
              </a:ext>
            </a:extLst>
          </p:cNvPr>
          <p:cNvSpPr txBox="1"/>
          <p:nvPr/>
        </p:nvSpPr>
        <p:spPr>
          <a:xfrm>
            <a:off x="726828" y="2551984"/>
            <a:ext cx="8299939" cy="4093428"/>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x </a:t>
            </a:r>
            <a:r>
              <a:rPr lang="en-US" sz="4000" b="1" dirty="0">
                <a:solidFill>
                  <a:srgbClr val="586E75"/>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x</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1</a:t>
            </a:r>
            <a:r>
              <a:rPr lang="en-US" sz="4000" b="0" dirty="0">
                <a:solidFill>
                  <a:srgbClr val="657B83"/>
                </a:solidFill>
                <a:effectLst/>
                <a:latin typeface="Consolas" panose="020B0609020204030204" pitchFamily="49" charset="0"/>
              </a:rPr>
              <a:t>;</a:t>
            </a:r>
          </a:p>
          <a:p>
            <a:endParaRPr lang="en-US" sz="4000" dirty="0">
              <a:solidFill>
                <a:srgbClr val="657B83"/>
              </a:solidFill>
              <a:latin typeface="Consolas" panose="020B0609020204030204" pitchFamily="49" charset="0"/>
            </a:endParaRPr>
          </a:p>
          <a:p>
            <a:r>
              <a:rPr lang="en-US" sz="4000" b="1" dirty="0">
                <a:solidFill>
                  <a:srgbClr val="586E75"/>
                </a:solidFill>
                <a:latin typeface="Consolas" panose="020B0609020204030204" pitchFamily="49" charset="0"/>
              </a:rPr>
              <a:t>let</a:t>
            </a:r>
            <a:r>
              <a:rPr lang="en-US" sz="4000" dirty="0">
                <a:solidFill>
                  <a:srgbClr val="657B83"/>
                </a:solidFill>
                <a:latin typeface="Consolas" panose="020B0609020204030204" pitchFamily="49" charset="0"/>
              </a:rPr>
              <a:t> </a:t>
            </a:r>
            <a:r>
              <a:rPr lang="en-US" sz="4000" dirty="0" err="1">
                <a:solidFill>
                  <a:srgbClr val="268BD2"/>
                </a:solidFill>
                <a:latin typeface="Consolas" panose="020B0609020204030204" pitchFamily="49" charset="0"/>
              </a:rPr>
              <a:t>inc</a:t>
            </a:r>
            <a:r>
              <a:rPr lang="en-US" sz="4000" dirty="0">
                <a:solidFill>
                  <a:srgbClr val="657B83"/>
                </a:solidFill>
                <a:latin typeface="Consolas" panose="020B0609020204030204" pitchFamily="49" charset="0"/>
              </a:rPr>
              <a:t> </a:t>
            </a:r>
            <a:r>
              <a:rPr lang="en-US" sz="4000" dirty="0">
                <a:solidFill>
                  <a:srgbClr val="859900"/>
                </a:solidFill>
                <a:latin typeface="Consolas" panose="020B0609020204030204" pitchFamily="49" charset="0"/>
              </a:rPr>
              <a:t>=</a:t>
            </a:r>
            <a:r>
              <a:rPr lang="en-US" sz="4000" dirty="0">
                <a:solidFill>
                  <a:srgbClr val="657B83"/>
                </a:solidFill>
                <a:latin typeface="Consolas" panose="020B0609020204030204" pitchFamily="49" charset="0"/>
              </a:rPr>
              <a:t> </a:t>
            </a:r>
            <a:r>
              <a:rPr lang="en-US" sz="4000" dirty="0" err="1">
                <a:solidFill>
                  <a:srgbClr val="268BD2"/>
                </a:solidFill>
                <a:latin typeface="Consolas" panose="020B0609020204030204" pitchFamily="49" charset="0"/>
              </a:rPr>
              <a:t>myNums</a:t>
            </a:r>
            <a:r>
              <a:rPr lang="en-US" sz="4000" dirty="0" err="1">
                <a:solidFill>
                  <a:srgbClr val="657B83"/>
                </a:solidFill>
                <a:latin typeface="Consolas" panose="020B0609020204030204" pitchFamily="49" charset="0"/>
              </a:rPr>
              <a:t>.</a:t>
            </a:r>
            <a:r>
              <a:rPr lang="en-US" sz="4000" dirty="0" err="1">
                <a:solidFill>
                  <a:srgbClr val="268BD2"/>
                </a:solidFill>
                <a:latin typeface="Consolas" panose="020B0609020204030204" pitchFamily="49" charset="0"/>
              </a:rPr>
              <a:t>map</a:t>
            </a:r>
            <a:r>
              <a:rPr lang="en-US" sz="4000" dirty="0">
                <a:solidFill>
                  <a:srgbClr val="657B83"/>
                </a:solidFill>
                <a:latin typeface="Consolas" panose="020B0609020204030204" pitchFamily="49" charset="0"/>
              </a:rPr>
              <a:t>(</a:t>
            </a:r>
            <a:r>
              <a:rPr lang="en-US" sz="4000" b="1" dirty="0">
                <a:solidFill>
                  <a:srgbClr val="268BD2"/>
                </a:solidFill>
                <a:latin typeface="Consolas" panose="020B0609020204030204" pitchFamily="49" charset="0"/>
              </a:rPr>
              <a:t>fun</a:t>
            </a:r>
            <a:r>
              <a:rPr lang="en-US" sz="4000" dirty="0">
                <a:solidFill>
                  <a:srgbClr val="657B83"/>
                </a:solidFill>
                <a:latin typeface="Consolas" panose="020B0609020204030204" pitchFamily="49" charset="0"/>
              </a:rPr>
              <a:t>);</a:t>
            </a:r>
            <a:endParaRPr lang="en-US" sz="4000" b="0" dirty="0">
              <a:solidFill>
                <a:srgbClr val="657B83"/>
              </a:solidFill>
              <a:effectLst/>
              <a:latin typeface="Consolas" panose="020B0609020204030204" pitchFamily="49" charset="0"/>
            </a:endParaRPr>
          </a:p>
          <a:p>
            <a:br>
              <a:rPr lang="en-US" sz="2800" b="0" dirty="0">
                <a:solidFill>
                  <a:srgbClr val="657B83"/>
                </a:solidFill>
                <a:effectLst/>
                <a:latin typeface="Consolas" panose="020B0609020204030204" pitchFamily="49" charset="0"/>
              </a:rPr>
            </a:b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inc</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inc</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push</a:t>
            </a:r>
            <a:r>
              <a:rPr lang="en-US" sz="2800" b="0" dirty="0">
                <a:solidFill>
                  <a:srgbClr val="657B83"/>
                </a:solidFill>
                <a:effectLst/>
                <a:latin typeface="Consolas" panose="020B0609020204030204" pitchFamily="49" charset="0"/>
              </a:rPr>
              <a:t>(</a:t>
            </a:r>
            <a:r>
              <a:rPr lang="en-US" sz="2800" b="1" dirty="0">
                <a:solidFill>
                  <a:srgbClr val="268BD2"/>
                </a:solidFill>
                <a:effectLst/>
                <a:latin typeface="Consolas" panose="020B0609020204030204" pitchFamily="49" charset="0"/>
              </a:rPr>
              <a:t>fun</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p>
          <a:p>
            <a:r>
              <a:rPr lang="en-US" sz="2800" b="0" dirty="0">
                <a:solidFill>
                  <a:srgbClr val="657B83"/>
                </a:solidFill>
                <a:effectLst/>
                <a:latin typeface="Consolas" panose="020B0609020204030204" pitchFamily="49" charset="0"/>
              </a:rPr>
              <a:t>}</a:t>
            </a:r>
            <a:endParaRPr lang="en-US" sz="4000" b="0" dirty="0">
              <a:solidFill>
                <a:srgbClr val="657B83"/>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1D79DB7-FF4B-6796-75FC-515406B552AD}"/>
              </a:ext>
            </a:extLst>
          </p:cNvPr>
          <p:cNvSpPr/>
          <p:nvPr/>
        </p:nvSpPr>
        <p:spPr>
          <a:xfrm>
            <a:off x="9753601" y="3055177"/>
            <a:ext cx="1803400" cy="100164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verbose</a:t>
            </a:r>
          </a:p>
        </p:txBody>
      </p:sp>
      <p:sp>
        <p:nvSpPr>
          <p:cNvPr id="12" name="Rectangle 11">
            <a:extLst>
              <a:ext uri="{FF2B5EF4-FFF2-40B4-BE49-F238E27FC236}">
                <a16:creationId xmlns:a16="http://schemas.microsoft.com/office/drawing/2014/main" id="{C1488D5F-FF85-5E89-9090-D83C86E4B783}"/>
              </a:ext>
            </a:extLst>
          </p:cNvPr>
          <p:cNvSpPr/>
          <p:nvPr/>
        </p:nvSpPr>
        <p:spPr>
          <a:xfrm>
            <a:off x="9753601" y="2020857"/>
            <a:ext cx="1803400" cy="10016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sweet</a:t>
            </a:r>
          </a:p>
        </p:txBody>
      </p:sp>
    </p:spTree>
    <p:extLst>
      <p:ext uri="{BB962C8B-B14F-4D97-AF65-F5344CB8AC3E}">
        <p14:creationId xmlns:p14="http://schemas.microsoft.com/office/powerpoint/2010/main" val="323239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filter</a:t>
            </a:r>
          </a:p>
        </p:txBody>
      </p:sp>
      <p:sp>
        <p:nvSpPr>
          <p:cNvPr id="7" name="TextBox 6">
            <a:extLst>
              <a:ext uri="{FF2B5EF4-FFF2-40B4-BE49-F238E27FC236}">
                <a16:creationId xmlns:a16="http://schemas.microsoft.com/office/drawing/2014/main" id="{5B78D6E3-DC5D-B757-7FD1-B850AAF9F3C6}"/>
              </a:ext>
            </a:extLst>
          </p:cNvPr>
          <p:cNvSpPr txBox="1"/>
          <p:nvPr/>
        </p:nvSpPr>
        <p:spPr>
          <a:xfrm>
            <a:off x="9760100" y="1487358"/>
            <a:ext cx="1813171" cy="4154984"/>
          </a:xfrm>
          <a:prstGeom prst="rect">
            <a:avLst/>
          </a:prstGeom>
          <a:noFill/>
        </p:spPr>
        <p:txBody>
          <a:bodyPr wrap="square">
            <a:spAutoFit/>
          </a:bodyPr>
          <a:lstStyle/>
          <a:p>
            <a:pPr marL="0" indent="0" algn="ctr">
              <a:buNone/>
            </a:pPr>
            <a:r>
              <a:rPr lang="en-US" sz="2400" dirty="0"/>
              <a:t>call a function on each element, and remove it from the new array if it returns false</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633071" cy="2616101"/>
          </a:xfrm>
          <a:prstGeom prst="rect">
            <a:avLst/>
          </a:prstGeom>
          <a:noFill/>
        </p:spPr>
        <p:txBody>
          <a:bodyPr wrap="square">
            <a:spAutoFit/>
          </a:bodyPr>
          <a:lstStyle/>
          <a:p>
            <a:r>
              <a:rPr lang="nn-NO" sz="3200" u="sng" dirty="0">
                <a:effectLst/>
                <a:latin typeface="+mj-lt"/>
              </a:rPr>
              <a:t>call filter, passing in the function</a:t>
            </a:r>
            <a:endParaRPr lang="nn-NO" sz="3600" u="sng" dirty="0">
              <a:effectLst/>
              <a:latin typeface="+mj-lt"/>
            </a:endParaRPr>
          </a:p>
          <a:p>
            <a:r>
              <a:rPr lang="nn-NO" sz="3200" dirty="0">
                <a:solidFill>
                  <a:srgbClr val="586E75"/>
                </a:solidFill>
                <a:effectLst/>
                <a:latin typeface="Consolas" panose="020B0609020204030204" pitchFamily="49" charset="0"/>
              </a:rPr>
              <a:t>let</a:t>
            </a:r>
            <a:r>
              <a:rPr lang="nn-NO" sz="3200" b="0" dirty="0">
                <a:solidFill>
                  <a:srgbClr val="657B83"/>
                </a:solidFill>
                <a:effectLst/>
                <a:latin typeface="Consolas" panose="020B0609020204030204" pitchFamily="49" charset="0"/>
              </a:rPr>
              <a:t> </a:t>
            </a:r>
            <a:r>
              <a:rPr lang="nn-NO" sz="3200" b="0" dirty="0">
                <a:solidFill>
                  <a:srgbClr val="268BD2"/>
                </a:solidFill>
                <a:effectLst/>
                <a:latin typeface="Consolas" panose="020B0609020204030204" pitchFamily="49" charset="0"/>
              </a:rPr>
              <a:t>pos</a:t>
            </a:r>
            <a:r>
              <a:rPr lang="nn-NO" sz="3200" b="0" dirty="0">
                <a:solidFill>
                  <a:srgbClr val="657B83"/>
                </a:solidFill>
                <a:effectLst/>
                <a:latin typeface="Consolas" panose="020B0609020204030204" pitchFamily="49" charset="0"/>
              </a:rPr>
              <a:t> </a:t>
            </a:r>
            <a:r>
              <a:rPr lang="nn-NO" sz="3200" b="0" dirty="0">
                <a:solidFill>
                  <a:srgbClr val="859900"/>
                </a:solidFill>
                <a:effectLst/>
                <a:latin typeface="Consolas" panose="020B0609020204030204" pitchFamily="49" charset="0"/>
              </a:rPr>
              <a:t>=</a:t>
            </a:r>
            <a:r>
              <a:rPr lang="nn-NO" sz="3200" b="0" dirty="0">
                <a:solidFill>
                  <a:srgbClr val="657B83"/>
                </a:solidFill>
                <a:effectLst/>
                <a:latin typeface="Consolas" panose="020B0609020204030204" pitchFamily="49" charset="0"/>
              </a:rPr>
              <a:t> </a:t>
            </a:r>
            <a:r>
              <a:rPr lang="nn-NO" sz="3200" b="0" dirty="0">
                <a:solidFill>
                  <a:srgbClr val="268BD2"/>
                </a:solidFill>
                <a:effectLst/>
                <a:latin typeface="Consolas" panose="020B0609020204030204" pitchFamily="49" charset="0"/>
              </a:rPr>
              <a:t>myNums</a:t>
            </a:r>
            <a:r>
              <a:rPr lang="nn-NO" sz="3200" b="1" dirty="0">
                <a:solidFill>
                  <a:srgbClr val="657B83"/>
                </a:solidFill>
                <a:effectLst/>
                <a:latin typeface="Consolas" panose="020B0609020204030204" pitchFamily="49" charset="0"/>
              </a:rPr>
              <a:t>.</a:t>
            </a:r>
            <a:r>
              <a:rPr lang="nn-NO" sz="3200" b="1" dirty="0">
                <a:solidFill>
                  <a:srgbClr val="268BD2"/>
                </a:solidFill>
                <a:effectLst/>
                <a:latin typeface="Consolas" panose="020B0609020204030204" pitchFamily="49" charset="0"/>
              </a:rPr>
              <a:t>filter</a:t>
            </a:r>
            <a:r>
              <a:rPr lang="nn-NO" sz="3200" b="1" dirty="0">
                <a:solidFill>
                  <a:srgbClr val="657B83"/>
                </a:solidFill>
                <a:effectLst/>
                <a:latin typeface="Consolas" panose="020B0609020204030204" pitchFamily="49" charset="0"/>
              </a:rPr>
              <a:t>(</a:t>
            </a:r>
            <a:r>
              <a:rPr lang="nn-NO" sz="3200" b="0" dirty="0">
                <a:solidFill>
                  <a:schemeClr val="accent1">
                    <a:lumMod val="60000"/>
                    <a:lumOff val="40000"/>
                  </a:schemeClr>
                </a:solidFill>
                <a:effectLst/>
                <a:latin typeface="Consolas" panose="020B0609020204030204" pitchFamily="49" charset="0"/>
              </a:rPr>
              <a:t>x</a:t>
            </a:r>
            <a:r>
              <a:rPr lang="nn-NO" sz="3200" b="0" dirty="0">
                <a:solidFill>
                  <a:srgbClr val="657B83"/>
                </a:solidFill>
                <a:effectLst/>
                <a:latin typeface="Consolas" panose="020B0609020204030204" pitchFamily="49" charset="0"/>
              </a:rPr>
              <a:t> </a:t>
            </a:r>
            <a:r>
              <a:rPr lang="nn-NO" sz="3200" b="1" dirty="0">
                <a:solidFill>
                  <a:srgbClr val="586E75"/>
                </a:solidFill>
                <a:effectLst/>
                <a:latin typeface="Consolas" panose="020B0609020204030204" pitchFamily="49" charset="0"/>
              </a:rPr>
              <a:t>=&gt;</a:t>
            </a:r>
            <a:r>
              <a:rPr lang="nn-NO" sz="3200" b="0" dirty="0">
                <a:solidFill>
                  <a:srgbClr val="657B83"/>
                </a:solidFill>
                <a:effectLst/>
                <a:latin typeface="Consolas" panose="020B0609020204030204" pitchFamily="49" charset="0"/>
              </a:rPr>
              <a:t> </a:t>
            </a:r>
            <a:r>
              <a:rPr lang="nn-NO" sz="3200" b="0" dirty="0">
                <a:solidFill>
                  <a:schemeClr val="accent1">
                    <a:lumMod val="60000"/>
                    <a:lumOff val="40000"/>
                  </a:schemeClr>
                </a:solidFill>
                <a:effectLst/>
                <a:latin typeface="Consolas" panose="020B0609020204030204" pitchFamily="49" charset="0"/>
              </a:rPr>
              <a:t>x </a:t>
            </a:r>
            <a:r>
              <a:rPr lang="nn-NO" sz="3200" dirty="0">
                <a:solidFill>
                  <a:srgbClr val="859900"/>
                </a:solidFill>
                <a:latin typeface="Consolas" panose="020B0609020204030204" pitchFamily="49" charset="0"/>
              </a:rPr>
              <a:t>&gt; -</a:t>
            </a:r>
            <a:r>
              <a:rPr lang="nn-NO" sz="3200" b="0" dirty="0">
                <a:solidFill>
                  <a:srgbClr val="586E75"/>
                </a:solidFill>
                <a:effectLst/>
                <a:latin typeface="Consolas" panose="020B0609020204030204" pitchFamily="49" charset="0"/>
              </a:rPr>
              <a:t>1</a:t>
            </a:r>
            <a:r>
              <a:rPr lang="nn-NO" sz="3200" b="1" dirty="0">
                <a:solidFill>
                  <a:srgbClr val="657B83"/>
                </a:solidFill>
                <a:effectLst/>
                <a:latin typeface="Consolas" panose="020B0609020204030204" pitchFamily="49" charset="0"/>
              </a:rPr>
              <a:t>)</a:t>
            </a:r>
            <a:r>
              <a:rPr lang="nn-NO" sz="3200" b="0" dirty="0">
                <a:solidFill>
                  <a:srgbClr val="657B83"/>
                </a:solidFill>
                <a:effectLst/>
                <a:latin typeface="Consolas" panose="020B0609020204030204" pitchFamily="49" charset="0"/>
              </a:rPr>
              <a:t>;</a:t>
            </a:r>
          </a:p>
          <a:p>
            <a:endParaRPr lang="nn-NO" sz="3200" u="sng" dirty="0">
              <a:effectLst/>
              <a:latin typeface="+mj-lt"/>
            </a:endParaRPr>
          </a:p>
          <a:p>
            <a:r>
              <a:rPr lang="nn-NO" sz="3200" u="sng" dirty="0">
                <a:effectLst/>
                <a:latin typeface="+mj-lt"/>
              </a:rPr>
              <a:t>display the resulting array</a:t>
            </a:r>
            <a:endParaRPr lang="nn-NO" sz="3600" u="sng" dirty="0">
              <a:effectLst/>
              <a:latin typeface="+mj-lt"/>
            </a:endParaRPr>
          </a:p>
          <a:p>
            <a:r>
              <a:rPr lang="en-US" sz="3600" b="0" dirty="0">
                <a:solidFill>
                  <a:srgbClr val="268BD2"/>
                </a:solidFill>
                <a:effectLst/>
                <a:latin typeface="Consolas" panose="020B0609020204030204" pitchFamily="49" charset="0"/>
              </a:rPr>
              <a:t>alert</a:t>
            </a:r>
            <a:r>
              <a:rPr lang="en-US" sz="3600" b="0" dirty="0">
                <a:solidFill>
                  <a:srgbClr val="657B83"/>
                </a:solidFill>
                <a:effectLst/>
                <a:latin typeface="Consolas" panose="020B0609020204030204" pitchFamily="49" charset="0"/>
              </a:rPr>
              <a:t>(</a:t>
            </a:r>
            <a:r>
              <a:rPr lang="en-US" sz="3600" b="1" dirty="0">
                <a:solidFill>
                  <a:srgbClr val="268BD2"/>
                </a:solidFill>
                <a:effectLst/>
                <a:latin typeface="Consolas" panose="020B0609020204030204" pitchFamily="49" charset="0"/>
              </a:rPr>
              <a:t>pos</a:t>
            </a:r>
            <a:r>
              <a:rPr lang="en-US" sz="3600" b="0" dirty="0">
                <a:solidFill>
                  <a:srgbClr val="657B83"/>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4175368" y="5288758"/>
            <a:ext cx="4359032" cy="1073941"/>
          </a:xfrm>
          <a:prstGeom prst="wedgeRectCallout">
            <a:avLst>
              <a:gd name="adj1" fmla="val -60670"/>
              <a:gd name="adj2" fmla="val -36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0, 9, 3</a:t>
            </a:r>
          </a:p>
        </p:txBody>
      </p:sp>
    </p:spTree>
    <p:extLst>
      <p:ext uri="{BB962C8B-B14F-4D97-AF65-F5344CB8AC3E}">
        <p14:creationId xmlns:p14="http://schemas.microsoft.com/office/powerpoint/2010/main" val="187768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95CD25-E4DC-5B39-94F4-3AC2F5788A3F}"/>
              </a:ext>
            </a:extLst>
          </p:cNvPr>
          <p:cNvSpPr/>
          <p:nvPr/>
        </p:nvSpPr>
        <p:spPr>
          <a:xfrm>
            <a:off x="634999" y="3429000"/>
            <a:ext cx="8582272" cy="1104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25AB57-81C9-7308-58D7-76D5CD9B7FAE}"/>
              </a:ext>
            </a:extLst>
          </p:cNvPr>
          <p:cNvSpPr/>
          <p:nvPr/>
        </p:nvSpPr>
        <p:spPr>
          <a:xfrm>
            <a:off x="635001" y="4570223"/>
            <a:ext cx="8582270" cy="19304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filter</a:t>
            </a:r>
          </a:p>
        </p:txBody>
      </p:sp>
      <p:sp>
        <p:nvSpPr>
          <p:cNvPr id="4" name="TextBox 3">
            <a:extLst>
              <a:ext uri="{FF2B5EF4-FFF2-40B4-BE49-F238E27FC236}">
                <a16:creationId xmlns:a16="http://schemas.microsoft.com/office/drawing/2014/main" id="{23481E45-257D-6AA8-1EDF-109EF0DFFB14}"/>
              </a:ext>
            </a:extLst>
          </p:cNvPr>
          <p:cNvSpPr txBox="1"/>
          <p:nvPr/>
        </p:nvSpPr>
        <p:spPr>
          <a:xfrm>
            <a:off x="726828" y="2551984"/>
            <a:ext cx="8582272" cy="3908762"/>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x </a:t>
            </a:r>
            <a:r>
              <a:rPr lang="en-US" sz="4000" b="1" dirty="0">
                <a:solidFill>
                  <a:srgbClr val="586E75"/>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x</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1</a:t>
            </a:r>
            <a:r>
              <a:rPr lang="en-US" sz="4000" b="0" dirty="0">
                <a:solidFill>
                  <a:srgbClr val="657B83"/>
                </a:solidFill>
                <a:effectLst/>
                <a:latin typeface="Consolas" panose="020B0609020204030204" pitchFamily="49" charset="0"/>
              </a:rPr>
              <a:t>;</a:t>
            </a:r>
          </a:p>
          <a:p>
            <a:br>
              <a:rPr lang="en-US" sz="2800" b="0" dirty="0">
                <a:solidFill>
                  <a:srgbClr val="657B83"/>
                </a:solidFill>
                <a:effectLst/>
                <a:latin typeface="Consolas" panose="020B0609020204030204" pitchFamily="49" charset="0"/>
              </a:rPr>
            </a:br>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pos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err="1">
                <a:solidFill>
                  <a:srgbClr val="657B83"/>
                </a:solidFill>
                <a:effectLst/>
                <a:latin typeface="Consolas" panose="020B0609020204030204" pitchFamily="49" charset="0"/>
              </a:rPr>
              <a:t>.</a:t>
            </a:r>
            <a:r>
              <a:rPr lang="en-US" sz="4000" b="0" dirty="0" err="1">
                <a:solidFill>
                  <a:srgbClr val="268BD2"/>
                </a:solidFill>
                <a:effectLst/>
                <a:latin typeface="Consolas" panose="020B0609020204030204" pitchFamily="49" charset="0"/>
              </a:rPr>
              <a:t>filter</a:t>
            </a:r>
            <a:r>
              <a:rPr lang="en-US" sz="4000" b="0" dirty="0">
                <a:solidFill>
                  <a:srgbClr val="657B83"/>
                </a:solidFill>
                <a:effectLst/>
                <a:latin typeface="Consolas" panose="020B0609020204030204" pitchFamily="49" charset="0"/>
              </a:rPr>
              <a:t>(</a:t>
            </a:r>
            <a:r>
              <a:rPr lang="en-US" sz="4000" b="1"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a:t>
            </a:r>
          </a:p>
          <a:p>
            <a:br>
              <a:rPr lang="en-US" sz="2800" b="0" dirty="0">
                <a:solidFill>
                  <a:srgbClr val="657B83"/>
                </a:solidFill>
                <a:effectLst/>
                <a:latin typeface="Consolas" panose="020B0609020204030204" pitchFamily="49" charset="0"/>
              </a:rPr>
            </a:b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a:solidFill>
                  <a:srgbClr val="268BD2"/>
                </a:solidFill>
                <a:effectLst/>
                <a:latin typeface="Consolas" panose="020B0609020204030204" pitchFamily="49" charset="0"/>
              </a:rPr>
              <a:t>pos</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if</a:t>
            </a:r>
            <a:r>
              <a:rPr lang="en-US" sz="2800" b="0" dirty="0">
                <a:solidFill>
                  <a:srgbClr val="657B83"/>
                </a:solidFill>
                <a:effectLst/>
                <a:latin typeface="Consolas" panose="020B0609020204030204" pitchFamily="49" charset="0"/>
              </a:rPr>
              <a:t> (</a:t>
            </a:r>
            <a:r>
              <a:rPr lang="en-US" sz="2800" b="1" dirty="0">
                <a:solidFill>
                  <a:srgbClr val="268BD2"/>
                </a:solidFill>
                <a:effectLst/>
                <a:latin typeface="Consolas" panose="020B0609020204030204" pitchFamily="49" charset="0"/>
              </a:rPr>
              <a:t>fun</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r>
              <a:rPr lang="en-US" sz="2800" dirty="0">
                <a:solidFill>
                  <a:srgbClr val="657B83"/>
                </a:solidFill>
                <a:latin typeface="Consolas" panose="020B0609020204030204" pitchFamily="49" charset="0"/>
              </a:rPr>
              <a:t> </a:t>
            </a:r>
            <a:r>
              <a:rPr lang="en-US" sz="2800" b="0" dirty="0" err="1">
                <a:solidFill>
                  <a:srgbClr val="268BD2"/>
                </a:solidFill>
                <a:effectLst/>
                <a:latin typeface="Consolas" panose="020B0609020204030204" pitchFamily="49" charset="0"/>
              </a:rPr>
              <a:t>pos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push</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p>
          <a:p>
            <a:r>
              <a:rPr lang="en-US" sz="2800" b="0" dirty="0">
                <a:solidFill>
                  <a:srgbClr val="657B83"/>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27FDE377-E6F7-D597-7328-217A910F023D}"/>
              </a:ext>
            </a:extLst>
          </p:cNvPr>
          <p:cNvSpPr/>
          <p:nvPr/>
        </p:nvSpPr>
        <p:spPr>
          <a:xfrm>
            <a:off x="9753601" y="2020857"/>
            <a:ext cx="1803400" cy="10016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sweet</a:t>
            </a:r>
          </a:p>
        </p:txBody>
      </p:sp>
      <p:sp>
        <p:nvSpPr>
          <p:cNvPr id="9" name="Rectangle 8">
            <a:extLst>
              <a:ext uri="{FF2B5EF4-FFF2-40B4-BE49-F238E27FC236}">
                <a16:creationId xmlns:a16="http://schemas.microsoft.com/office/drawing/2014/main" id="{32A217EC-2149-83E0-B6C7-2B98A0617E63}"/>
              </a:ext>
            </a:extLst>
          </p:cNvPr>
          <p:cNvSpPr/>
          <p:nvPr/>
        </p:nvSpPr>
        <p:spPr>
          <a:xfrm>
            <a:off x="9753601" y="3055177"/>
            <a:ext cx="1803400" cy="100164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verbose</a:t>
            </a:r>
          </a:p>
        </p:txBody>
      </p:sp>
    </p:spTree>
    <p:extLst>
      <p:ext uri="{BB962C8B-B14F-4D97-AF65-F5344CB8AC3E}">
        <p14:creationId xmlns:p14="http://schemas.microsoft.com/office/powerpoint/2010/main" val="656914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a:t>
            </a:r>
            <a:r>
              <a:rPr lang="en-US" dirty="0" err="1"/>
              <a:t>forEach</a:t>
            </a:r>
            <a:endParaRPr lang="en-US" dirty="0"/>
          </a:p>
        </p:txBody>
      </p:sp>
      <p:sp>
        <p:nvSpPr>
          <p:cNvPr id="7" name="TextBox 6">
            <a:extLst>
              <a:ext uri="{FF2B5EF4-FFF2-40B4-BE49-F238E27FC236}">
                <a16:creationId xmlns:a16="http://schemas.microsoft.com/office/drawing/2014/main" id="{5B78D6E3-DC5D-B757-7FD1-B850AAF9F3C6}"/>
              </a:ext>
            </a:extLst>
          </p:cNvPr>
          <p:cNvSpPr txBox="1"/>
          <p:nvPr/>
        </p:nvSpPr>
        <p:spPr>
          <a:xfrm>
            <a:off x="9760100" y="1487358"/>
            <a:ext cx="1813171" cy="3785652"/>
          </a:xfrm>
          <a:prstGeom prst="rect">
            <a:avLst/>
          </a:prstGeom>
          <a:noFill/>
        </p:spPr>
        <p:txBody>
          <a:bodyPr wrap="square">
            <a:spAutoFit/>
          </a:bodyPr>
          <a:lstStyle/>
          <a:p>
            <a:pPr marL="0" indent="0" algn="ctr">
              <a:buNone/>
            </a:pPr>
            <a:r>
              <a:rPr lang="en-US" sz="2400" dirty="0"/>
              <a:t>just call a function on each element. do not return a new array of any kind</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633071" cy="1692771"/>
          </a:xfrm>
          <a:prstGeom prst="rect">
            <a:avLst/>
          </a:prstGeom>
          <a:noFill/>
        </p:spPr>
        <p:txBody>
          <a:bodyPr wrap="square">
            <a:spAutoFit/>
          </a:bodyPr>
          <a:lstStyle/>
          <a:p>
            <a:r>
              <a:rPr lang="nn-NO" sz="3200" u="sng" dirty="0">
                <a:effectLst/>
                <a:latin typeface="+mj-lt"/>
              </a:rPr>
              <a:t>call forEach, passing in the function</a:t>
            </a:r>
            <a:endParaRPr lang="nn-NO" sz="3600" u="sng" dirty="0">
              <a:effectLst/>
              <a:latin typeface="+mj-lt"/>
            </a:endParaRPr>
          </a:p>
          <a:p>
            <a:r>
              <a:rPr lang="nn-NO" sz="3600" b="0" dirty="0">
                <a:solidFill>
                  <a:srgbClr val="268BD2"/>
                </a:solidFill>
                <a:effectLst/>
                <a:latin typeface="Consolas" panose="020B0609020204030204" pitchFamily="49" charset="0"/>
              </a:rPr>
              <a:t>myNums</a:t>
            </a:r>
            <a:r>
              <a:rPr lang="nn-NO" sz="3600" b="1" dirty="0">
                <a:solidFill>
                  <a:srgbClr val="657B83"/>
                </a:solidFill>
                <a:effectLst/>
                <a:latin typeface="Consolas" panose="020B0609020204030204" pitchFamily="49" charset="0"/>
              </a:rPr>
              <a:t>.</a:t>
            </a:r>
            <a:r>
              <a:rPr lang="nn-NO" sz="3600" b="1" dirty="0">
                <a:solidFill>
                  <a:srgbClr val="268BD2"/>
                </a:solidFill>
                <a:effectLst/>
                <a:latin typeface="Consolas" panose="020B0609020204030204" pitchFamily="49" charset="0"/>
              </a:rPr>
              <a:t>forEach</a:t>
            </a:r>
            <a:r>
              <a:rPr lang="nn-NO" sz="3600" b="1" dirty="0">
                <a:solidFill>
                  <a:srgbClr val="657B83"/>
                </a:solidFill>
                <a:effectLst/>
                <a:latin typeface="Consolas" panose="020B0609020204030204" pitchFamily="49" charset="0"/>
              </a:rPr>
              <a:t>(</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657B83"/>
                </a:solidFill>
                <a:effectLst/>
                <a:latin typeface="Consolas" panose="020B0609020204030204" pitchFamily="49" charset="0"/>
              </a:rPr>
              <a:t> </a:t>
            </a:r>
            <a:r>
              <a:rPr lang="nn-NO" sz="3600" b="1" dirty="0">
                <a:solidFill>
                  <a:srgbClr val="586E75"/>
                </a:solidFill>
                <a:effectLst/>
                <a:latin typeface="Consolas" panose="020B0609020204030204" pitchFamily="49" charset="0"/>
              </a:rPr>
              <a:t>=&gt;</a:t>
            </a:r>
            <a:r>
              <a:rPr lang="nn-NO" sz="3600" b="0" dirty="0">
                <a:solidFill>
                  <a:srgbClr val="657B83"/>
                </a:solidFill>
                <a:effectLst/>
                <a:latin typeface="Consolas" panose="020B0609020204030204" pitchFamily="49" charset="0"/>
              </a:rPr>
              <a:t> </a:t>
            </a:r>
            <a:r>
              <a:rPr lang="en-US" sz="4000" dirty="0">
                <a:solidFill>
                  <a:srgbClr val="268BD2"/>
                </a:solidFill>
                <a:latin typeface="Consolas" panose="020B0609020204030204" pitchFamily="49" charset="0"/>
              </a:rPr>
              <a:t>alert</a:t>
            </a:r>
            <a:r>
              <a:rPr lang="en-US" sz="4000" dirty="0">
                <a:solidFill>
                  <a:srgbClr val="657B83"/>
                </a:solidFill>
                <a:latin typeface="Consolas" panose="020B0609020204030204" pitchFamily="49" charset="0"/>
              </a:rPr>
              <a:t>(</a:t>
            </a:r>
            <a:r>
              <a:rPr lang="nn-NO" sz="4000" dirty="0">
                <a:solidFill>
                  <a:srgbClr val="FC2834">
                    <a:lumMod val="60000"/>
                    <a:lumOff val="40000"/>
                  </a:srgbClr>
                </a:solidFill>
                <a:latin typeface="Consolas" panose="020B0609020204030204" pitchFamily="49" charset="0"/>
              </a:rPr>
              <a:t>x</a:t>
            </a:r>
            <a:r>
              <a:rPr lang="nn-NO" sz="4000" dirty="0">
                <a:solidFill>
                  <a:srgbClr val="859900"/>
                </a:solidFill>
                <a:latin typeface="Consolas" panose="020B0609020204030204" pitchFamily="49" charset="0"/>
              </a:rPr>
              <a:t>*</a:t>
            </a:r>
            <a:r>
              <a:rPr lang="nn-NO" sz="4000" dirty="0">
                <a:solidFill>
                  <a:srgbClr val="586E75"/>
                </a:solidFill>
                <a:latin typeface="Consolas" panose="020B0609020204030204" pitchFamily="49" charset="0"/>
              </a:rPr>
              <a:t>2</a:t>
            </a:r>
            <a:r>
              <a:rPr lang="en-US" sz="3600" dirty="0">
                <a:solidFill>
                  <a:srgbClr val="657B83"/>
                </a:solidFill>
                <a:latin typeface="Consolas" panose="020B0609020204030204" pitchFamily="49" charset="0"/>
              </a:rPr>
              <a:t>)</a:t>
            </a:r>
            <a:r>
              <a:rPr lang="nn-NO" sz="3600" b="1" dirty="0">
                <a:solidFill>
                  <a:srgbClr val="657B83"/>
                </a:solidFill>
                <a:effectLst/>
                <a:latin typeface="Consolas" panose="020B0609020204030204" pitchFamily="49" charset="0"/>
              </a:rPr>
              <a:t>)</a:t>
            </a:r>
            <a:r>
              <a:rPr lang="nn-NO" sz="3600" b="0" dirty="0">
                <a:solidFill>
                  <a:srgbClr val="657B83"/>
                </a:solidFill>
                <a:effectLst/>
                <a:latin typeface="Consolas" panose="020B0609020204030204" pitchFamily="49" charset="0"/>
              </a:rPr>
              <a:t>;</a:t>
            </a:r>
          </a:p>
          <a:p>
            <a:endParaRPr lang="nn-NO" sz="3200" u="sng" dirty="0">
              <a:effectLst/>
              <a:latin typeface="+mj-lt"/>
            </a:endParaRP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1377147" y="4657817"/>
            <a:ext cx="1491343" cy="1073941"/>
          </a:xfrm>
          <a:prstGeom prst="wedgeRectCallout">
            <a:avLst>
              <a:gd name="adj1" fmla="val 244097"/>
              <a:gd name="adj2" fmla="val -110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a:t>
            </a:r>
          </a:p>
        </p:txBody>
      </p:sp>
      <p:sp>
        <p:nvSpPr>
          <p:cNvPr id="3" name="Speech Bubble: Rectangle 2">
            <a:extLst>
              <a:ext uri="{FF2B5EF4-FFF2-40B4-BE49-F238E27FC236}">
                <a16:creationId xmlns:a16="http://schemas.microsoft.com/office/drawing/2014/main" id="{C8366483-00A2-E13E-55C2-128E22ACAB5E}"/>
              </a:ext>
            </a:extLst>
          </p:cNvPr>
          <p:cNvSpPr/>
          <p:nvPr/>
        </p:nvSpPr>
        <p:spPr>
          <a:xfrm>
            <a:off x="3396339" y="5397615"/>
            <a:ext cx="1491343" cy="1073941"/>
          </a:xfrm>
          <a:prstGeom prst="wedgeRectCallout">
            <a:avLst>
              <a:gd name="adj1" fmla="val 125120"/>
              <a:gd name="adj2" fmla="val -168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18</a:t>
            </a:r>
          </a:p>
        </p:txBody>
      </p:sp>
      <p:sp>
        <p:nvSpPr>
          <p:cNvPr id="4" name="Speech Bubble: Rectangle 3">
            <a:extLst>
              <a:ext uri="{FF2B5EF4-FFF2-40B4-BE49-F238E27FC236}">
                <a16:creationId xmlns:a16="http://schemas.microsoft.com/office/drawing/2014/main" id="{7A0A3AFA-B8EB-5E8B-1270-95084146D13F}"/>
              </a:ext>
            </a:extLst>
          </p:cNvPr>
          <p:cNvSpPr/>
          <p:nvPr/>
        </p:nvSpPr>
        <p:spPr>
          <a:xfrm>
            <a:off x="5812977" y="5397615"/>
            <a:ext cx="1491343" cy="1073941"/>
          </a:xfrm>
          <a:prstGeom prst="wedgeRectCallout">
            <a:avLst>
              <a:gd name="adj1" fmla="val 2493"/>
              <a:gd name="adj2" fmla="val -170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a:t>
            </a:r>
          </a:p>
        </p:txBody>
      </p:sp>
      <p:sp>
        <p:nvSpPr>
          <p:cNvPr id="8" name="Speech Bubble: Rectangle 7">
            <a:extLst>
              <a:ext uri="{FF2B5EF4-FFF2-40B4-BE49-F238E27FC236}">
                <a16:creationId xmlns:a16="http://schemas.microsoft.com/office/drawing/2014/main" id="{AF209DCC-0262-A2EE-4FE4-C2BD2AF16F63}"/>
              </a:ext>
            </a:extLst>
          </p:cNvPr>
          <p:cNvSpPr/>
          <p:nvPr/>
        </p:nvSpPr>
        <p:spPr>
          <a:xfrm>
            <a:off x="7738982" y="5135345"/>
            <a:ext cx="1491343" cy="1073941"/>
          </a:xfrm>
          <a:prstGeom prst="wedgeRectCallout">
            <a:avLst>
              <a:gd name="adj1" fmla="val -101887"/>
              <a:gd name="adj2" fmla="val -147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6</a:t>
            </a:r>
          </a:p>
        </p:txBody>
      </p:sp>
    </p:spTree>
    <p:extLst>
      <p:ext uri="{BB962C8B-B14F-4D97-AF65-F5344CB8AC3E}">
        <p14:creationId xmlns:p14="http://schemas.microsoft.com/office/powerpoint/2010/main" val="327937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3" grpId="0" animBg="1"/>
      <p:bldP spid="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example </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a:solidFill>
            <a:schemeClr val="accent3"/>
          </a:solidFill>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a:t>
            </a:r>
          </a:p>
        </p:txBody>
      </p:sp>
      <p:sp>
        <p:nvSpPr>
          <p:cNvPr id="49" name="Text Placeholder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a:xfrm>
            <a:off x="0" y="1651000"/>
            <a:ext cx="12192000" cy="5207000"/>
          </a:xfrm>
        </p:spPr>
        <p:txBody>
          <a:bodyPr anchor="ctr"/>
          <a:lstStyle/>
          <a:p>
            <a:pPr algn="ctr"/>
            <a:r>
              <a:rPr lang="en-US" sz="9600" dirty="0">
                <a:solidFill>
                  <a:srgbClr val="FCE100"/>
                </a:solidFill>
                <a:hlinkClick r:id="rId3">
                  <a:extLst>
                    <a:ext uri="{A12FA001-AC4F-418D-AE19-62706E023703}">
                      <ahyp:hlinkClr xmlns:ahyp="http://schemas.microsoft.com/office/drawing/2018/hyperlinkcolor" val="tx"/>
                    </a:ext>
                  </a:extLst>
                </a:hlinkClick>
              </a:rPr>
              <a:t>https://replit.com/</a:t>
            </a:r>
            <a:r>
              <a:rPr lang="en-US" sz="8800" dirty="0">
                <a:solidFill>
                  <a:srgbClr val="FCE100"/>
                </a:solidFill>
                <a:hlinkClick r:id="rId3">
                  <a:extLst>
                    <a:ext uri="{A12FA001-AC4F-418D-AE19-62706E023703}">
                      <ahyp:hlinkClr xmlns:ahyp="http://schemas.microsoft.com/office/drawing/2018/hyperlinkcolor" val="tx"/>
                    </a:ext>
                  </a:extLst>
                </a:hlinkClick>
              </a:rPr>
              <a:t>@</a:t>
            </a:r>
            <a:r>
              <a:rPr lang="en-US" sz="9600" dirty="0">
                <a:solidFill>
                  <a:srgbClr val="FCE100"/>
                </a:solidFill>
                <a:hlinkClick r:id="rId3">
                  <a:extLst>
                    <a:ext uri="{A12FA001-AC4F-418D-AE19-62706E023703}">
                      <ahyp:hlinkClr xmlns:ahyp="http://schemas.microsoft.com/office/drawing/2018/hyperlinkcolor" val="tx"/>
                    </a:ext>
                  </a:extLst>
                </a:hlinkClick>
              </a:rPr>
              <a:t>HylandOutreach/ArrowFun</a:t>
            </a:r>
            <a:endParaRPr lang="en-US" sz="9600" dirty="0">
              <a:solidFill>
                <a:srgbClr val="FCE100"/>
              </a:solidFill>
            </a:endParaRPr>
          </a:p>
        </p:txBody>
      </p:sp>
    </p:spTree>
    <p:extLst>
      <p:ext uri="{BB962C8B-B14F-4D97-AF65-F5344CB8AC3E}">
        <p14:creationId xmlns:p14="http://schemas.microsoft.com/office/powerpoint/2010/main" val="21404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thanks</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anonymous functions</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syntactic sugar</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the magic arrow</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array methods</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example</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a:t>
            </a:r>
          </a:p>
        </p:txBody>
      </p:sp>
    </p:spTree>
    <p:extLst>
      <p:ext uri="{BB962C8B-B14F-4D97-AF65-F5344CB8AC3E}">
        <p14:creationId xmlns:p14="http://schemas.microsoft.com/office/powerpoint/2010/main" val="45285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anonymous functions</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491898" y="2747665"/>
            <a:ext cx="5132615" cy="2438089"/>
          </a:xfrm>
          <a:ln w="28575">
            <a:noFill/>
          </a:ln>
        </p:spPr>
        <p:txBody>
          <a:bodyPr>
            <a:normAutofit/>
          </a:bodyPr>
          <a:lstStyle/>
          <a:p>
            <a:r>
              <a:rPr lang="en-US" sz="3200" b="0" dirty="0">
                <a:solidFill>
                  <a:srgbClr val="C35E0A"/>
                </a:solidFill>
                <a:effectLst/>
                <a:latin typeface="Consolas" panose="020B0609020204030204" pitchFamily="49" charset="0"/>
              </a:rPr>
              <a:t>let</a:t>
            </a:r>
            <a:r>
              <a:rPr lang="en-US" sz="3200" b="0" dirty="0">
                <a:solidFill>
                  <a:srgbClr val="654735"/>
                </a:solidFill>
                <a:effectLst/>
                <a:latin typeface="Consolas" panose="020B0609020204030204" pitchFamily="49" charset="0"/>
              </a:rPr>
              <a:t> </a:t>
            </a:r>
            <a:r>
              <a:rPr lang="en-US" sz="3200" b="0" dirty="0">
                <a:solidFill>
                  <a:srgbClr val="6C782E"/>
                </a:solidFill>
                <a:effectLst/>
                <a:latin typeface="Consolas" panose="020B0609020204030204" pitchFamily="49" charset="0"/>
              </a:rPr>
              <a:t>hi</a:t>
            </a:r>
            <a:r>
              <a:rPr lang="en-US" sz="3200" b="0" dirty="0">
                <a:solidFill>
                  <a:srgbClr val="654735"/>
                </a:solidFill>
                <a:effectLst/>
                <a:latin typeface="Consolas" panose="020B0609020204030204" pitchFamily="49" charset="0"/>
              </a:rPr>
              <a:t> </a:t>
            </a:r>
            <a:r>
              <a:rPr lang="en-US" sz="3200" b="0" dirty="0">
                <a:solidFill>
                  <a:srgbClr val="C35E0A"/>
                </a:solidFill>
                <a:effectLst/>
                <a:latin typeface="Consolas" panose="020B0609020204030204" pitchFamily="49" charset="0"/>
              </a:rPr>
              <a:t>=</a:t>
            </a:r>
            <a:r>
              <a:rPr lang="en-US" sz="3200" b="0" dirty="0">
                <a:solidFill>
                  <a:srgbClr val="654735"/>
                </a:solidFill>
                <a:effectLst/>
                <a:latin typeface="Consolas" panose="020B0609020204030204" pitchFamily="49" charset="0"/>
              </a:rPr>
              <a:t> </a:t>
            </a:r>
            <a:r>
              <a:rPr lang="en-US" sz="3200" b="1" dirty="0">
                <a:solidFill>
                  <a:srgbClr val="C14A4A"/>
                </a:solidFill>
                <a:effectLst/>
                <a:latin typeface="Consolas" panose="020B0609020204030204" pitchFamily="49" charset="0"/>
              </a:rPr>
              <a:t>function</a:t>
            </a:r>
            <a:r>
              <a:rPr lang="en-US" sz="3200" b="1" dirty="0">
                <a:solidFill>
                  <a:srgbClr val="654735"/>
                </a:solidFill>
                <a:effectLst/>
                <a:latin typeface="Consolas" panose="020B0609020204030204" pitchFamily="49" charset="0"/>
              </a:rPr>
              <a:t>()</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endParaRPr lang="en-US" sz="3200" b="1" dirty="0">
              <a:solidFill>
                <a:srgbClr val="6C782E"/>
              </a:solidFill>
              <a:latin typeface="Consolas" panose="020B0609020204030204" pitchFamily="49" charset="0"/>
            </a:endParaRPr>
          </a:p>
          <a:p>
            <a:r>
              <a:rPr lang="en-US" sz="3200" b="1" dirty="0">
                <a:solidFill>
                  <a:srgbClr val="6C782E"/>
                </a:solidFill>
                <a:effectLst/>
                <a:latin typeface="Consolas" panose="020B0609020204030204" pitchFamily="49" charset="0"/>
              </a:rPr>
              <a:t>  alert</a:t>
            </a:r>
            <a:r>
              <a:rPr lang="en-US" sz="3200" b="1" dirty="0">
                <a:solidFill>
                  <a:srgbClr val="654735"/>
                </a:solidFill>
                <a:effectLst/>
                <a:latin typeface="Consolas" panose="020B0609020204030204" pitchFamily="49" charset="0"/>
              </a:rPr>
              <a:t>(</a:t>
            </a:r>
            <a:r>
              <a:rPr lang="en-US" sz="3200" b="1" dirty="0">
                <a:solidFill>
                  <a:srgbClr val="B47109"/>
                </a:solidFill>
                <a:effectLst/>
                <a:latin typeface="Consolas" panose="020B0609020204030204" pitchFamily="49" charset="0"/>
              </a:rPr>
              <a:t>"Hi"</a:t>
            </a:r>
            <a:r>
              <a:rPr lang="en-US" sz="3200" b="1" dirty="0">
                <a:solidFill>
                  <a:srgbClr val="654735"/>
                </a:solidFill>
                <a:effectLst/>
                <a:latin typeface="Consolas" panose="020B0609020204030204" pitchFamily="49" charset="0"/>
              </a:rPr>
              <a:t>);</a:t>
            </a:r>
            <a:endParaRPr lang="en-US" sz="3200" b="1" dirty="0">
              <a:solidFill>
                <a:srgbClr val="6C782E"/>
              </a:solidFill>
              <a:latin typeface="Consolas" panose="020B0609020204030204" pitchFamily="49" charset="0"/>
            </a:endParaRPr>
          </a:p>
          <a:p>
            <a:r>
              <a:rPr lang="en-US" sz="3200" b="1" dirty="0">
                <a:solidFill>
                  <a:srgbClr val="654735"/>
                </a:solidFill>
                <a:effectLst/>
                <a:latin typeface="Consolas" panose="020B0609020204030204" pitchFamily="49" charset="0"/>
              </a:rPr>
              <a:t>}</a:t>
            </a:r>
          </a:p>
          <a:p>
            <a:endParaRPr lang="en-US" sz="1600" b="0" dirty="0">
              <a:solidFill>
                <a:srgbClr val="654735"/>
              </a:solidFill>
              <a:effectLst/>
              <a:latin typeface="Consolas" panose="020B0609020204030204" pitchFamily="49" charset="0"/>
            </a:endParaRPr>
          </a:p>
          <a:p>
            <a:r>
              <a:rPr lang="en-US" sz="3200" b="0" dirty="0" err="1">
                <a:solidFill>
                  <a:srgbClr val="6C782E"/>
                </a:solidFill>
                <a:effectLst/>
                <a:latin typeface="Consolas" panose="020B0609020204030204" pitchFamily="49" charset="0"/>
              </a:rPr>
              <a:t>setInterval</a:t>
            </a:r>
            <a:r>
              <a:rPr lang="en-US" sz="3200" b="0" dirty="0">
                <a:solidFill>
                  <a:srgbClr val="654735"/>
                </a:solidFill>
                <a:effectLst/>
                <a:latin typeface="Consolas" panose="020B0609020204030204" pitchFamily="49" charset="0"/>
              </a:rPr>
              <a:t>(</a:t>
            </a:r>
            <a:r>
              <a:rPr lang="en-US" sz="3200" b="0" dirty="0">
                <a:solidFill>
                  <a:srgbClr val="6C782E"/>
                </a:solidFill>
                <a:effectLst/>
                <a:latin typeface="Consolas" panose="020B0609020204030204" pitchFamily="49" charset="0"/>
              </a:rPr>
              <a:t>hi</a:t>
            </a:r>
            <a:r>
              <a:rPr lang="en-US" sz="3200" b="0" dirty="0">
                <a:solidFill>
                  <a:srgbClr val="654735"/>
                </a:solidFill>
                <a:effectLst/>
                <a:latin typeface="Consolas" panose="020B0609020204030204" pitchFamily="49" charset="0"/>
              </a:rPr>
              <a:t>, </a:t>
            </a:r>
            <a:r>
              <a:rPr lang="en-US" sz="3200" b="0" dirty="0">
                <a:solidFill>
                  <a:srgbClr val="945E80"/>
                </a:solidFill>
                <a:effectLst/>
                <a:latin typeface="Consolas" panose="020B0609020204030204" pitchFamily="49" charset="0"/>
              </a:rPr>
              <a:t>1000</a:t>
            </a:r>
            <a:r>
              <a:rPr lang="en-US" sz="3200" b="0" dirty="0">
                <a:solidFill>
                  <a:srgbClr val="654735"/>
                </a:solidFill>
                <a:effectLst/>
                <a:latin typeface="Consolas" panose="020B0609020204030204" pitchFamily="49" charset="0"/>
              </a:rPr>
              <a: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a:xfrm>
            <a:off x="1651903" y="731520"/>
            <a:ext cx="941832" cy="777240"/>
          </a:xfrm>
        </p:spPr>
        <p:txBody>
          <a:bodyPr/>
          <a:lstStyle/>
          <a:p>
            <a:r>
              <a:rPr lang="en-US" sz="2400" dirty="0"/>
              <a:t>👤</a:t>
            </a:r>
          </a:p>
        </p:txBody>
      </p:sp>
      <p:sp>
        <p:nvSpPr>
          <p:cNvPr id="6" name="TextBox 5">
            <a:extLst>
              <a:ext uri="{FF2B5EF4-FFF2-40B4-BE49-F238E27FC236}">
                <a16:creationId xmlns:a16="http://schemas.microsoft.com/office/drawing/2014/main" id="{6B01B672-5A39-05A2-26EB-76F20527B956}"/>
              </a:ext>
            </a:extLst>
          </p:cNvPr>
          <p:cNvSpPr txBox="1"/>
          <p:nvPr/>
        </p:nvSpPr>
        <p:spPr>
          <a:xfrm>
            <a:off x="5938838" y="2768769"/>
            <a:ext cx="5792289" cy="1569660"/>
          </a:xfrm>
          <a:prstGeom prst="rect">
            <a:avLst/>
          </a:prstGeom>
          <a:noFill/>
        </p:spPr>
        <p:txBody>
          <a:bodyPr wrap="square">
            <a:spAutoFit/>
          </a:bodyPr>
          <a:lstStyle/>
          <a:p>
            <a:r>
              <a:rPr lang="en-US" sz="3200" b="0" dirty="0" err="1">
                <a:solidFill>
                  <a:srgbClr val="6C782E"/>
                </a:solidFill>
                <a:effectLst/>
                <a:latin typeface="Consolas" panose="020B0609020204030204" pitchFamily="49" charset="0"/>
              </a:rPr>
              <a:t>setInterval</a:t>
            </a:r>
            <a:r>
              <a:rPr lang="en-US" sz="3200" b="0" dirty="0">
                <a:solidFill>
                  <a:srgbClr val="654735"/>
                </a:solidFill>
                <a:effectLst/>
                <a:latin typeface="Consolas" panose="020B0609020204030204" pitchFamily="49" charset="0"/>
              </a:rPr>
              <a:t>(</a:t>
            </a:r>
            <a:r>
              <a:rPr lang="en-US" sz="3200" b="1" dirty="0">
                <a:solidFill>
                  <a:srgbClr val="C14A4A"/>
                </a:solidFill>
                <a:effectLst/>
                <a:latin typeface="Consolas" panose="020B0609020204030204" pitchFamily="49" charset="0"/>
              </a:rPr>
              <a:t>function</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p>
          <a:p>
            <a:r>
              <a:rPr lang="en-US" sz="3200" b="1" dirty="0">
                <a:solidFill>
                  <a:srgbClr val="6C782E"/>
                </a:solidFill>
                <a:effectLst/>
                <a:latin typeface="Consolas" panose="020B0609020204030204" pitchFamily="49" charset="0"/>
              </a:rPr>
              <a:t>  alert</a:t>
            </a:r>
            <a:r>
              <a:rPr lang="en-US" sz="3200" b="1" dirty="0">
                <a:solidFill>
                  <a:srgbClr val="654735"/>
                </a:solidFill>
                <a:effectLst/>
                <a:latin typeface="Consolas" panose="020B0609020204030204" pitchFamily="49" charset="0"/>
              </a:rPr>
              <a:t>(</a:t>
            </a:r>
            <a:r>
              <a:rPr lang="en-US" sz="3200" b="1" dirty="0">
                <a:solidFill>
                  <a:srgbClr val="B47109"/>
                </a:solidFill>
                <a:effectLst/>
                <a:latin typeface="Consolas" panose="020B0609020204030204" pitchFamily="49" charset="0"/>
              </a:rPr>
              <a:t>"Hi"</a:t>
            </a:r>
            <a:r>
              <a:rPr lang="en-US" sz="3200" b="1" dirty="0">
                <a:solidFill>
                  <a:srgbClr val="654735"/>
                </a:solidFill>
                <a:effectLst/>
                <a:latin typeface="Consolas" panose="020B0609020204030204" pitchFamily="49" charset="0"/>
              </a:rPr>
              <a:t>);</a:t>
            </a:r>
          </a:p>
          <a:p>
            <a:r>
              <a:rPr lang="en-US" sz="3200" b="1" dirty="0">
                <a:solidFill>
                  <a:srgbClr val="654735"/>
                </a:solidFill>
                <a:effectLst/>
                <a:latin typeface="Consolas" panose="020B0609020204030204" pitchFamily="49" charset="0"/>
              </a:rPr>
              <a:t>}</a:t>
            </a:r>
            <a:r>
              <a:rPr lang="en-US" sz="3200" b="0" dirty="0">
                <a:solidFill>
                  <a:srgbClr val="654735"/>
                </a:solidFill>
                <a:effectLst/>
                <a:latin typeface="Consolas" panose="020B0609020204030204" pitchFamily="49" charset="0"/>
              </a:rPr>
              <a:t>, </a:t>
            </a:r>
            <a:r>
              <a:rPr lang="en-US" sz="3200" b="0" dirty="0">
                <a:solidFill>
                  <a:srgbClr val="945E80"/>
                </a:solidFill>
                <a:effectLst/>
                <a:latin typeface="Consolas" panose="020B0609020204030204" pitchFamily="49" charset="0"/>
              </a:rPr>
              <a:t>1000</a:t>
            </a:r>
            <a:r>
              <a:rPr lang="en-US" sz="3200" b="0" dirty="0">
                <a:solidFill>
                  <a:srgbClr val="654735"/>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8C41277-ED79-13E0-6623-9424737230FE}"/>
              </a:ext>
            </a:extLst>
          </p:cNvPr>
          <p:cNvSpPr txBox="1"/>
          <p:nvPr/>
        </p:nvSpPr>
        <p:spPr>
          <a:xfrm>
            <a:off x="1926771" y="1508760"/>
            <a:ext cx="9532955" cy="461665"/>
          </a:xfrm>
          <a:prstGeom prst="rect">
            <a:avLst/>
          </a:prstGeom>
          <a:noFill/>
        </p:spPr>
        <p:txBody>
          <a:bodyPr wrap="square" rtlCol="0">
            <a:spAutoFit/>
          </a:bodyPr>
          <a:lstStyle/>
          <a:p>
            <a:r>
              <a:rPr lang="en-US" sz="2400" b="1" dirty="0">
                <a:solidFill>
                  <a:schemeClr val="accent1"/>
                </a:solidFill>
                <a:latin typeface="+mj-lt"/>
                <a:cs typeface="Arial" panose="020B0604020202020204" pitchFamily="34" charset="0"/>
              </a:rPr>
              <a:t>anonymous functions </a:t>
            </a:r>
            <a:r>
              <a:rPr lang="en-US" sz="2000" dirty="0">
                <a:latin typeface="+mj-lt"/>
                <a:cs typeface="Arial" panose="020B0604020202020204" pitchFamily="34" charset="0"/>
              </a:rPr>
              <a:t>are function </a:t>
            </a:r>
            <a:r>
              <a:rPr lang="en-US" sz="2000" dirty="0">
                <a:solidFill>
                  <a:srgbClr val="FF0000"/>
                </a:solidFill>
                <a:latin typeface="+mj-lt"/>
                <a:cs typeface="Arial" panose="020B0604020202020204" pitchFamily="34" charset="0"/>
              </a:rPr>
              <a:t>expressions</a:t>
            </a:r>
            <a:r>
              <a:rPr lang="en-US" sz="2000" dirty="0">
                <a:latin typeface="+mj-lt"/>
                <a:cs typeface="Arial" panose="020B0604020202020204" pitchFamily="34" charset="0"/>
              </a:rPr>
              <a:t> without names.</a:t>
            </a:r>
            <a:endParaRPr lang="en-US" sz="20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96C9EB31-C7C6-D40E-26C1-8553A134416A}"/>
              </a:ext>
            </a:extLst>
          </p:cNvPr>
          <p:cNvCxnSpPr>
            <a:cxnSpLocks/>
          </p:cNvCxnSpPr>
          <p:nvPr/>
        </p:nvCxnSpPr>
        <p:spPr>
          <a:xfrm>
            <a:off x="5781675" y="1970425"/>
            <a:ext cx="0" cy="42875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F5CFF41-C995-4ABC-A48B-ED3CA93253C3}"/>
              </a:ext>
            </a:extLst>
          </p:cNvPr>
          <p:cNvSpPr txBox="1"/>
          <p:nvPr/>
        </p:nvSpPr>
        <p:spPr>
          <a:xfrm>
            <a:off x="491898" y="2093536"/>
            <a:ext cx="4627506" cy="677108"/>
          </a:xfrm>
          <a:prstGeom prst="rect">
            <a:avLst/>
          </a:prstGeom>
          <a:noFill/>
        </p:spPr>
        <p:txBody>
          <a:bodyPr wrap="square" rtlCol="0">
            <a:spAutoFit/>
          </a:bodyPr>
          <a:lstStyle/>
          <a:p>
            <a:r>
              <a:rPr lang="en-US" dirty="0">
                <a:latin typeface="+mj-lt"/>
                <a:cs typeface="Arial" panose="020B0604020202020204" pitchFamily="34" charset="0"/>
              </a:rPr>
              <a:t>functions can be stored in </a:t>
            </a:r>
            <a:r>
              <a:rPr lang="en-US" sz="2000" dirty="0">
                <a:solidFill>
                  <a:schemeClr val="accent1"/>
                </a:solidFill>
                <a:latin typeface="+mj-lt"/>
                <a:cs typeface="Arial" panose="020B0604020202020204" pitchFamily="34" charset="0"/>
              </a:rPr>
              <a:t>variables</a:t>
            </a:r>
            <a:r>
              <a:rPr lang="en-US" dirty="0">
                <a:latin typeface="+mj-lt"/>
                <a:cs typeface="Arial" panose="020B0604020202020204" pitchFamily="34" charset="0"/>
              </a:rPr>
              <a:t> and passed as </a:t>
            </a:r>
            <a:r>
              <a:rPr lang="en-US" sz="2000" dirty="0">
                <a:solidFill>
                  <a:schemeClr val="accent1"/>
                </a:solidFill>
                <a:latin typeface="+mj-lt"/>
                <a:cs typeface="Arial" panose="020B0604020202020204" pitchFamily="34" charset="0"/>
              </a:rPr>
              <a:t>objects</a:t>
            </a:r>
            <a:endParaRPr lang="en-US" sz="1600" dirty="0">
              <a:solidFill>
                <a:schemeClr val="accent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3F1A2F5-B938-A3A1-8D54-C9140E585CFB}"/>
              </a:ext>
            </a:extLst>
          </p:cNvPr>
          <p:cNvSpPr txBox="1"/>
          <p:nvPr/>
        </p:nvSpPr>
        <p:spPr>
          <a:xfrm>
            <a:off x="5938838" y="2093536"/>
            <a:ext cx="4627506" cy="677108"/>
          </a:xfrm>
          <a:prstGeom prst="rect">
            <a:avLst/>
          </a:prstGeom>
          <a:noFill/>
        </p:spPr>
        <p:txBody>
          <a:bodyPr wrap="square" rtlCol="0">
            <a:spAutoFit/>
          </a:bodyPr>
          <a:lstStyle/>
          <a:p>
            <a:r>
              <a:rPr lang="en-US" dirty="0">
                <a:latin typeface="+mj-lt"/>
                <a:cs typeface="Arial" panose="020B0604020202020204" pitchFamily="34" charset="0"/>
              </a:rPr>
              <a:t>functions can also be passed </a:t>
            </a:r>
            <a:r>
              <a:rPr lang="en-US" sz="2000" b="1" dirty="0">
                <a:solidFill>
                  <a:schemeClr val="accent1"/>
                </a:solidFill>
                <a:latin typeface="+mj-lt"/>
                <a:cs typeface="Arial" panose="020B0604020202020204" pitchFamily="34" charset="0"/>
              </a:rPr>
              <a:t>directly</a:t>
            </a:r>
            <a:r>
              <a:rPr lang="en-US" dirty="0">
                <a:latin typeface="+mj-lt"/>
                <a:cs typeface="Arial" panose="020B0604020202020204" pitchFamily="34" charset="0"/>
              </a:rPr>
              <a:t> to other function calls</a:t>
            </a:r>
            <a:endParaRPr lang="en-US" sz="1600" dirty="0">
              <a:solidFill>
                <a:schemeClr val="accent1"/>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37B518C-C0E8-4087-A6F7-6730B34AA188}"/>
              </a:ext>
            </a:extLst>
          </p:cNvPr>
          <p:cNvCxnSpPr>
            <a:cxnSpLocks/>
          </p:cNvCxnSpPr>
          <p:nvPr/>
        </p:nvCxnSpPr>
        <p:spPr>
          <a:xfrm>
            <a:off x="0" y="1970425"/>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Speech Bubble: Rectangle 23">
            <a:extLst>
              <a:ext uri="{FF2B5EF4-FFF2-40B4-BE49-F238E27FC236}">
                <a16:creationId xmlns:a16="http://schemas.microsoft.com/office/drawing/2014/main" id="{A6540389-9BD0-648E-2562-6AE8B239C7E8}"/>
              </a:ext>
            </a:extLst>
          </p:cNvPr>
          <p:cNvSpPr/>
          <p:nvPr/>
        </p:nvSpPr>
        <p:spPr>
          <a:xfrm>
            <a:off x="6505575" y="4676775"/>
            <a:ext cx="1800226" cy="1038225"/>
          </a:xfrm>
          <a:prstGeom prst="wedgeRectCallout">
            <a:avLst>
              <a:gd name="adj1" fmla="val -20717"/>
              <a:gd name="adj2" fmla="val 83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Hi</a:t>
            </a:r>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fade">
                                      <p:cBhvr>
                                        <p:cTn id="24" dur="500"/>
                                        <p:tgtEl>
                                          <p:spTgt spid="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500"/>
                                        <p:tgtEl>
                                          <p:spTgt spid="6">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500"/>
                                        <p:tgtEl>
                                          <p:spTgt spid="6">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13" grpId="0"/>
      <p:bldP spid="14"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p:txBody>
          <a:bodyPr/>
          <a:lstStyle/>
          <a:p>
            <a:r>
              <a:rPr lang="en-US" dirty="0"/>
              <a:t>that’s a lot of text…</a:t>
            </a:r>
          </a:p>
        </p:txBody>
      </p:sp>
      <p:sp>
        <p:nvSpPr>
          <p:cNvPr id="4" name="Rectangle 3">
            <a:extLst>
              <a:ext uri="{FF2B5EF4-FFF2-40B4-BE49-F238E27FC236}">
                <a16:creationId xmlns:a16="http://schemas.microsoft.com/office/drawing/2014/main" id="{1BCA2ACA-A166-813B-C18F-6F70C64F8F2B}"/>
              </a:ext>
            </a:extLst>
          </p:cNvPr>
          <p:cNvSpPr/>
          <p:nvPr/>
        </p:nvSpPr>
        <p:spPr>
          <a:xfrm>
            <a:off x="725424" y="3190875"/>
            <a:ext cx="1732026" cy="2505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a:t>
            </a:r>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Candy Wallpapers | Best Wallpapers">
            <a:extLst>
              <a:ext uri="{FF2B5EF4-FFF2-40B4-BE49-F238E27FC236}">
                <a16:creationId xmlns:a16="http://schemas.microsoft.com/office/drawing/2014/main" id="{51FF823C-BB5D-35D3-A743-50A923F9D4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46" r="3941" b="1000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5E1DB8-F8BC-8F5F-1983-4919687284B5}"/>
              </a:ext>
            </a:extLst>
          </p:cNvPr>
          <p:cNvSpPr txBox="1"/>
          <p:nvPr/>
        </p:nvSpPr>
        <p:spPr>
          <a:xfrm rot="18076158">
            <a:off x="7265270" y="360513"/>
            <a:ext cx="817853" cy="369332"/>
          </a:xfrm>
          <a:prstGeom prst="rect">
            <a:avLst/>
          </a:prstGeom>
          <a:noFill/>
        </p:spPr>
        <p:txBody>
          <a:bodyPr wrap="none" rtlCol="0">
            <a:spAutoFit/>
          </a:bodyPr>
          <a:lstStyle/>
          <a:p>
            <a:r>
              <a:rPr lang="en-US" b="1" dirty="0" err="1">
                <a:latin typeface="Consolas" panose="020B0609020204030204" pitchFamily="49" charset="0"/>
              </a:rPr>
              <a:t>i</a:t>
            </a:r>
            <a:r>
              <a:rPr lang="en-US" b="1" dirty="0">
                <a:latin typeface="Consolas" panose="020B0609020204030204" pitchFamily="49" charset="0"/>
              </a:rPr>
              <a:t>=i+1</a:t>
            </a:r>
          </a:p>
        </p:txBody>
      </p:sp>
      <p:sp>
        <p:nvSpPr>
          <p:cNvPr id="11" name="TextBox 10">
            <a:extLst>
              <a:ext uri="{FF2B5EF4-FFF2-40B4-BE49-F238E27FC236}">
                <a16:creationId xmlns:a16="http://schemas.microsoft.com/office/drawing/2014/main" id="{D47B7227-C070-F866-70DC-88C02B602C2F}"/>
              </a:ext>
            </a:extLst>
          </p:cNvPr>
          <p:cNvSpPr txBox="1"/>
          <p:nvPr/>
        </p:nvSpPr>
        <p:spPr>
          <a:xfrm>
            <a:off x="8405446" y="2816551"/>
            <a:ext cx="694421" cy="461665"/>
          </a:xfrm>
          <a:prstGeom prst="rect">
            <a:avLst/>
          </a:prstGeom>
          <a:noFill/>
        </p:spPr>
        <p:txBody>
          <a:bodyPr wrap="none" rtlCol="0">
            <a:spAutoFit/>
          </a:bodyPr>
          <a:lstStyle/>
          <a:p>
            <a:r>
              <a:rPr lang="en-US" sz="2400" b="1" dirty="0" err="1">
                <a:latin typeface="Consolas" panose="020B0609020204030204" pitchFamily="49" charset="0"/>
              </a:rPr>
              <a:t>i</a:t>
            </a:r>
            <a:r>
              <a:rPr lang="en-US" sz="2400" b="1" dirty="0">
                <a:latin typeface="Consolas" panose="020B0609020204030204" pitchFamily="49" charset="0"/>
              </a:rPr>
              <a:t>++</a:t>
            </a:r>
          </a:p>
        </p:txBody>
      </p:sp>
      <p:cxnSp>
        <p:nvCxnSpPr>
          <p:cNvPr id="13" name="Connector: Curved 12">
            <a:extLst>
              <a:ext uri="{FF2B5EF4-FFF2-40B4-BE49-F238E27FC236}">
                <a16:creationId xmlns:a16="http://schemas.microsoft.com/office/drawing/2014/main" id="{79B76299-E373-4989-51D4-747EFCB6332E}"/>
              </a:ext>
            </a:extLst>
          </p:cNvPr>
          <p:cNvCxnSpPr>
            <a:cxnSpLocks/>
            <a:stCxn id="10" idx="2"/>
            <a:endCxn id="11" idx="0"/>
          </p:cNvCxnSpPr>
          <p:nvPr/>
        </p:nvCxnSpPr>
        <p:spPr>
          <a:xfrm>
            <a:off x="7832038" y="641032"/>
            <a:ext cx="920619" cy="2175519"/>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DC145FC-F0CA-840F-5BA0-D256178F4B99}"/>
              </a:ext>
            </a:extLst>
          </p:cNvPr>
          <p:cNvSpPr/>
          <p:nvPr/>
        </p:nvSpPr>
        <p:spPr>
          <a:xfrm>
            <a:off x="-5" y="0"/>
            <a:ext cx="5756033" cy="6858000"/>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latin typeface="+mj-lt"/>
              </a:rPr>
              <a:t>is built into languages in various ways </a:t>
            </a:r>
          </a:p>
        </p:txBody>
      </p:sp>
      <p:sp>
        <p:nvSpPr>
          <p:cNvPr id="19" name="Rectangle 18">
            <a:extLst>
              <a:ext uri="{FF2B5EF4-FFF2-40B4-BE49-F238E27FC236}">
                <a16:creationId xmlns:a16="http://schemas.microsoft.com/office/drawing/2014/main" id="{A333BFF0-4F1A-3B1A-02BC-43558C28C5F3}"/>
              </a:ext>
            </a:extLst>
          </p:cNvPr>
          <p:cNvSpPr/>
          <p:nvPr/>
        </p:nvSpPr>
        <p:spPr>
          <a:xfrm>
            <a:off x="-5" y="0"/>
            <a:ext cx="5756033" cy="5495770"/>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latin typeface="+mj-lt"/>
              </a:rPr>
              <a:t>is usually shorthand for common operations</a:t>
            </a:r>
          </a:p>
        </p:txBody>
      </p:sp>
      <p:sp>
        <p:nvSpPr>
          <p:cNvPr id="16" name="Rectangle 15">
            <a:extLst>
              <a:ext uri="{FF2B5EF4-FFF2-40B4-BE49-F238E27FC236}">
                <a16:creationId xmlns:a16="http://schemas.microsoft.com/office/drawing/2014/main" id="{EC380985-9E4B-FBA6-4903-676AFAB0CEC5}"/>
              </a:ext>
            </a:extLst>
          </p:cNvPr>
          <p:cNvSpPr/>
          <p:nvPr/>
        </p:nvSpPr>
        <p:spPr>
          <a:xfrm>
            <a:off x="-3" y="-3"/>
            <a:ext cx="5756033" cy="4021019"/>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rPr>
              <a:t>makes code “sweeter” for human use</a:t>
            </a:r>
          </a:p>
        </p:txBody>
      </p:sp>
      <p:sp>
        <p:nvSpPr>
          <p:cNvPr id="9" name="Rectangle 8">
            <a:extLst>
              <a:ext uri="{FF2B5EF4-FFF2-40B4-BE49-F238E27FC236}">
                <a16:creationId xmlns:a16="http://schemas.microsoft.com/office/drawing/2014/main" id="{7CBAADF6-0C54-769D-9F3F-41FF48FAB96B}"/>
              </a:ext>
            </a:extLst>
          </p:cNvPr>
          <p:cNvSpPr/>
          <p:nvPr/>
        </p:nvSpPr>
        <p:spPr>
          <a:xfrm>
            <a:off x="-2" y="-3"/>
            <a:ext cx="5756033" cy="3278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r>
              <a:rPr lang="en-US" sz="7200" b="1" i="1" dirty="0">
                <a:ln>
                  <a:solidFill>
                    <a:schemeClr val="tx1"/>
                  </a:solidFill>
                </a:ln>
                <a:solidFill>
                  <a:schemeClr val="bg1"/>
                </a:solidFill>
                <a:latin typeface="+mj-lt"/>
              </a:rPr>
              <a:t>syntactic sugar</a:t>
            </a:r>
          </a:p>
        </p:txBody>
      </p:sp>
    </p:spTree>
    <p:extLst>
      <p:ext uri="{BB962C8B-B14F-4D97-AF65-F5344CB8AC3E}">
        <p14:creationId xmlns:p14="http://schemas.microsoft.com/office/powerpoint/2010/main" val="325742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wipe(left)">
                                      <p:cBhvr>
                                        <p:cTn id="10" dur="5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wipe(left)">
                                      <p:cBhvr>
                                        <p:cTn id="18" dur="500"/>
                                        <p:tgtEl>
                                          <p:spTgt spid="1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nodeType="with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wipe(left)">
                                      <p:cBhvr>
                                        <p:cTn id="26" dur="500"/>
                                        <p:tgtEl>
                                          <p:spTgt spid="2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0" grpId="0" animBg="1"/>
      <p:bldP spid="19"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the magic arrow: </a:t>
            </a:r>
            <a:r>
              <a:rPr lang="en-US" b="1" dirty="0">
                <a:latin typeface="Consolas" panose="020B0609020204030204" pitchFamily="49" charset="0"/>
              </a:rPr>
              <a:t>=&gt;</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4180114" y="1508760"/>
            <a:ext cx="7279612" cy="399991"/>
          </a:xfrm>
        </p:spPr>
        <p:txBody>
          <a:bodyPr>
            <a:noAutofit/>
          </a:bodyPr>
          <a:lstStyle/>
          <a:p>
            <a:pPr fontAlgn="base"/>
            <a:r>
              <a:rPr lang="en-US" b="1" dirty="0">
                <a:latin typeface="Arial Black" panose="020B0604020202020204" pitchFamily="34" charset="0"/>
                <a:cs typeface="Arial Black" panose="020B0604020202020204" pitchFamily="34" charset="0"/>
              </a:rPr>
              <a:t>a shorter way to write function expressions in </a:t>
            </a:r>
            <a:r>
              <a:rPr lang="en-US" b="1" dirty="0" err="1">
                <a:latin typeface="Arial Black" panose="020B0604020202020204" pitchFamily="34" charset="0"/>
                <a:cs typeface="Arial Black" panose="020B0604020202020204" pitchFamily="34" charset="0"/>
              </a:rPr>
              <a:t>javascript</a:t>
            </a:r>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r>
              <a:rPr lang="en-US" sz="2400" dirty="0"/>
              <a:t>🏹</a:t>
            </a:r>
            <a:endParaRPr lang="en-US" dirty="0"/>
          </a:p>
        </p:txBody>
      </p:sp>
      <p:sp>
        <p:nvSpPr>
          <p:cNvPr id="10" name="Rectangle 9">
            <a:extLst>
              <a:ext uri="{FF2B5EF4-FFF2-40B4-BE49-F238E27FC236}">
                <a16:creationId xmlns:a16="http://schemas.microsoft.com/office/drawing/2014/main" id="{DB64E5E5-CC62-AADB-C2FD-0C531D693986}"/>
              </a:ext>
            </a:extLst>
          </p:cNvPr>
          <p:cNvSpPr>
            <a:spLocks noGrp="1" noRot="1" noMove="1" noResize="1" noEditPoints="1" noAdjustHandles="1" noChangeArrowheads="1" noChangeShapeType="1"/>
          </p:cNvSpPr>
          <p:nvPr/>
        </p:nvSpPr>
        <p:spPr>
          <a:xfrm>
            <a:off x="737752" y="2033367"/>
            <a:ext cx="6765486" cy="337683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a:p>
            <a:r>
              <a:rPr lang="en-US" sz="6000" b="0" dirty="0">
                <a:solidFill>
                  <a:srgbClr val="1D2021"/>
                </a:solidFill>
                <a:effectLst/>
                <a:latin typeface="Consolas" panose="020B0609020204030204" pitchFamily="49" charset="0"/>
              </a:rPr>
              <a:t>  </a:t>
            </a:r>
            <a:r>
              <a:rPr lang="en-US" sz="6000" b="0" dirty="0">
                <a:solidFill>
                  <a:srgbClr val="79740E"/>
                </a:solidFill>
                <a:effectLst/>
                <a:latin typeface="Consolas" panose="020B0609020204030204" pitchFamily="49" charset="0"/>
              </a:rPr>
              <a:t>alert</a:t>
            </a:r>
            <a:r>
              <a:rPr lang="en-US" sz="6000" b="0" dirty="0">
                <a:solidFill>
                  <a:srgbClr val="665C54"/>
                </a:solidFill>
                <a:effectLst/>
                <a:latin typeface="Consolas" panose="020B0609020204030204" pitchFamily="49" charset="0"/>
              </a:rPr>
              <a:t>(</a:t>
            </a:r>
            <a:r>
              <a:rPr lang="en-US" sz="6000" b="0" dirty="0">
                <a:solidFill>
                  <a:srgbClr val="1D2021"/>
                </a:solidFill>
                <a:effectLst/>
                <a:latin typeface="Consolas" panose="020B0609020204030204" pitchFamily="49" charset="0"/>
              </a:rPr>
              <a:t>"</a:t>
            </a:r>
            <a:r>
              <a:rPr lang="en-US" sz="6000" b="0" dirty="0">
                <a:solidFill>
                  <a:srgbClr val="79740E"/>
                </a:solidFill>
                <a:effectLst/>
                <a:latin typeface="Consolas" panose="020B0609020204030204" pitchFamily="49" charset="0"/>
              </a:rPr>
              <a:t>Hi</a:t>
            </a:r>
            <a:r>
              <a:rPr lang="en-US" sz="6000" b="0" dirty="0">
                <a:solidFill>
                  <a:srgbClr val="1D2021"/>
                </a:solidFill>
                <a:effectLst/>
                <a:latin typeface="Consolas" panose="020B0609020204030204" pitchFamily="49" charset="0"/>
              </a:rPr>
              <a:t>"</a:t>
            </a:r>
            <a:r>
              <a:rPr lang="en-US" sz="6000" b="0" dirty="0">
                <a:solidFill>
                  <a:srgbClr val="665C54"/>
                </a:solidFill>
                <a:effectLst/>
                <a:latin typeface="Consolas" panose="020B0609020204030204" pitchFamily="49" charset="0"/>
              </a:rPr>
              <a:t>)</a:t>
            </a:r>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a:p>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97722F7-BE0A-FC76-0C93-8FD348318F2B}"/>
              </a:ext>
            </a:extLst>
          </p:cNvPr>
          <p:cNvSpPr>
            <a:spLocks noGrp="1" noRot="1" noMove="1" noResize="1" noEditPoints="1" noAdjustHandles="1" noChangeArrowheads="1" noChangeShapeType="1"/>
          </p:cNvSpPr>
          <p:nvPr/>
        </p:nvSpPr>
        <p:spPr>
          <a:xfrm>
            <a:off x="737753" y="2033367"/>
            <a:ext cx="6765486"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function</a:t>
            </a:r>
            <a:endParaRPr lang="en-US" sz="6000" b="0" dirty="0">
              <a:solidFill>
                <a:srgbClr val="665C54"/>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16" name="Rectangle 15">
            <a:extLst>
              <a:ext uri="{FF2B5EF4-FFF2-40B4-BE49-F238E27FC236}">
                <a16:creationId xmlns:a16="http://schemas.microsoft.com/office/drawing/2014/main" id="{58FCFE3F-A30E-159B-4B4E-D2C8F0307EC5}"/>
              </a:ext>
            </a:extLst>
          </p:cNvPr>
          <p:cNvSpPr/>
          <p:nvPr/>
        </p:nvSpPr>
        <p:spPr>
          <a:xfrm>
            <a:off x="737751" y="2033367"/>
            <a:ext cx="6765487"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endParaRPr lang="en-US" sz="6000" b="0" dirty="0">
              <a:solidFill>
                <a:srgbClr val="665C54"/>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4CE2F320-3BB3-E4EE-3BF2-BED58B009292}"/>
              </a:ext>
            </a:extLst>
          </p:cNvPr>
          <p:cNvSpPr/>
          <p:nvPr/>
        </p:nvSpPr>
        <p:spPr>
          <a:xfrm>
            <a:off x="737750" y="2018094"/>
            <a:ext cx="6765487"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r>
              <a:rPr lang="en-US" sz="2800" b="0" dirty="0">
                <a:solidFill>
                  <a:srgbClr val="427B58"/>
                </a:solidFill>
                <a:effectLst/>
                <a:latin typeface="Consolas" panose="020B0609020204030204" pitchFamily="49" charset="0"/>
              </a:rPr>
              <a:t> </a:t>
            </a:r>
            <a:r>
              <a:rPr lang="en-US" sz="8800" b="1" dirty="0">
                <a:solidFill>
                  <a:schemeClr val="accent1"/>
                </a:solidFill>
                <a:effectLst/>
                <a:latin typeface="Consolas" panose="020B0609020204030204" pitchFamily="49" charset="0"/>
              </a:rPr>
              <a:t>=&gt;</a:t>
            </a:r>
            <a:endParaRPr lang="en-US" sz="6000" b="1" dirty="0">
              <a:solidFill>
                <a:schemeClr val="accent1"/>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21" name="Rectangle 20">
            <a:extLst>
              <a:ext uri="{FF2B5EF4-FFF2-40B4-BE49-F238E27FC236}">
                <a16:creationId xmlns:a16="http://schemas.microsoft.com/office/drawing/2014/main" id="{EED88285-1B04-AE77-8788-F2B0BED3695F}"/>
              </a:ext>
            </a:extLst>
          </p:cNvPr>
          <p:cNvSpPr/>
          <p:nvPr/>
        </p:nvSpPr>
        <p:spPr>
          <a:xfrm>
            <a:off x="3774832" y="5633407"/>
            <a:ext cx="4829908" cy="516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equals (</a:t>
            </a:r>
            <a:r>
              <a:rPr lang="en-US" dirty="0">
                <a:solidFill>
                  <a:schemeClr val="accent1"/>
                </a:solidFill>
              </a:rPr>
              <a:t>=</a:t>
            </a:r>
            <a:r>
              <a:rPr lang="en-US" dirty="0">
                <a:solidFill>
                  <a:schemeClr val="tx1"/>
                </a:solidFill>
              </a:rPr>
              <a:t>), then greater-than (</a:t>
            </a:r>
            <a:r>
              <a:rPr lang="en-US" dirty="0">
                <a:solidFill>
                  <a:schemeClr val="accent1"/>
                </a:solidFill>
              </a:rPr>
              <a:t>&gt;</a:t>
            </a:r>
            <a:r>
              <a:rPr lang="en-US" dirty="0">
                <a:solidFill>
                  <a:schemeClr val="tx1"/>
                </a:solidFill>
              </a:rPr>
              <a:t>)</a:t>
            </a:r>
          </a:p>
        </p:txBody>
      </p:sp>
    </p:spTree>
    <p:extLst>
      <p:ext uri="{BB962C8B-B14F-4D97-AF65-F5344CB8AC3E}">
        <p14:creationId xmlns:p14="http://schemas.microsoft.com/office/powerpoint/2010/main" val="251664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500"/>
                            </p:stCondLst>
                            <p:childTnLst>
                              <p:par>
                                <p:cTn id="25" presetID="42" presetClass="path" presetSubtype="0" accel="50000" decel="50000" fill="hold" grpId="0" nodeType="afterEffect">
                                  <p:stCondLst>
                                    <p:cond delay="0"/>
                                  </p:stCondLst>
                                  <p:childTnLst>
                                    <p:animMotion origin="layout" path="M -6.25E-7 -2.59259E-6 L -0.10234 -0.00069 " pathEditMode="relative" rAng="0" ptsTypes="AA">
                                      <p:cBhvr>
                                        <p:cTn id="26" dur="2000" fill="hold"/>
                                        <p:tgtEl>
                                          <p:spTgt spid="16"/>
                                        </p:tgtEl>
                                        <p:attrNameLst>
                                          <p:attrName>ppt_x</p:attrName>
                                          <p:attrName>ppt_y</p:attrName>
                                        </p:attrNameLst>
                                      </p:cBhvr>
                                      <p:rCtr x="-5117" y="-46"/>
                                    </p:animMotion>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20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0" grpId="0" animBg="1"/>
      <p:bldP spid="11" grpId="0"/>
      <p:bldP spid="11" grpId="1"/>
      <p:bldP spid="16" grpId="0"/>
      <p:bldP spid="16" grpId="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6" name="TextBox 5">
            <a:extLst>
              <a:ext uri="{FF2B5EF4-FFF2-40B4-BE49-F238E27FC236}">
                <a16:creationId xmlns:a16="http://schemas.microsoft.com/office/drawing/2014/main" id="{C37A8EE4-4B25-9A15-B7CB-39E5E191D1D7}"/>
              </a:ext>
            </a:extLst>
          </p:cNvPr>
          <p:cNvSpPr txBox="1"/>
          <p:nvPr/>
        </p:nvSpPr>
        <p:spPr>
          <a:xfrm>
            <a:off x="911302" y="1537125"/>
            <a:ext cx="10548424" cy="523220"/>
          </a:xfrm>
          <a:prstGeom prst="rect">
            <a:avLst/>
          </a:prstGeom>
          <a:noFill/>
        </p:spPr>
        <p:txBody>
          <a:bodyPr wrap="square">
            <a:spAutoFit/>
          </a:bodyPr>
          <a:lstStyle/>
          <a:p>
            <a:pPr marL="0" indent="0" algn="r">
              <a:buNone/>
            </a:pPr>
            <a:r>
              <a:rPr lang="en-US" sz="2800" dirty="0"/>
              <a:t>one-line functions don’t need curly brackets</a:t>
            </a:r>
          </a:p>
        </p:txBody>
      </p:sp>
      <p:sp>
        <p:nvSpPr>
          <p:cNvPr id="27" name="TextBox 26">
            <a:extLst>
              <a:ext uri="{FF2B5EF4-FFF2-40B4-BE49-F238E27FC236}">
                <a16:creationId xmlns:a16="http://schemas.microsoft.com/office/drawing/2014/main" id="{CE5794FF-1CAC-FDC2-5C15-C00C8425B885}"/>
              </a:ext>
            </a:extLst>
          </p:cNvPr>
          <p:cNvSpPr txBox="1"/>
          <p:nvPr/>
        </p:nvSpPr>
        <p:spPr>
          <a:xfrm>
            <a:off x="977916" y="2029536"/>
            <a:ext cx="9361838"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79740E"/>
                </a:solidFill>
                <a:effectLst/>
                <a:latin typeface="Consolas" panose="020B0609020204030204" pitchFamily="49" charset="0"/>
              </a:rPr>
              <a:t>alert</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a:t>
            </a:r>
            <a:r>
              <a:rPr lang="en-US" sz="7200" dirty="0">
                <a:solidFill>
                  <a:srgbClr val="79740E"/>
                </a:solidFill>
                <a:effectLst/>
                <a:latin typeface="Consolas" panose="020B0609020204030204" pitchFamily="49" charset="0"/>
              </a:rPr>
              <a:t>Hi</a:t>
            </a:r>
            <a:r>
              <a:rPr lang="en-US" sz="7200" dirty="0">
                <a:solidFill>
                  <a:srgbClr val="1D2021"/>
                </a:solidFill>
                <a:effectLst/>
                <a:latin typeface="Consolas" panose="020B0609020204030204" pitchFamily="49" charset="0"/>
              </a:rPr>
              <a:t>"</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3" name="Rectangle 42">
            <a:extLst>
              <a:ext uri="{FF2B5EF4-FFF2-40B4-BE49-F238E27FC236}">
                <a16:creationId xmlns:a16="http://schemas.microsoft.com/office/drawing/2014/main" id="{FE52FED0-D3E2-B0F8-E3E4-FF4A95AFF3B5}"/>
              </a:ext>
            </a:extLst>
          </p:cNvPr>
          <p:cNvSpPr/>
          <p:nvPr/>
        </p:nvSpPr>
        <p:spPr>
          <a:xfrm>
            <a:off x="2947351" y="4699754"/>
            <a:ext cx="9244649" cy="1444112"/>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a:t>
            </a:r>
            <a:r>
              <a:rPr lang="en-US" sz="7200" b="1" dirty="0">
                <a:solidFill>
                  <a:srgbClr val="A9B665"/>
                </a:solidFill>
                <a:effectLst/>
                <a:latin typeface="Consolas" panose="020B0609020204030204" pitchFamily="49" charset="0"/>
              </a:rPr>
              <a:t>alert</a:t>
            </a:r>
            <a:r>
              <a:rPr lang="en-US" sz="7200" b="1" dirty="0">
                <a:solidFill>
                  <a:srgbClr val="D4BE98"/>
                </a:solidFill>
                <a:effectLst/>
                <a:latin typeface="Consolas" panose="020B0609020204030204" pitchFamily="49" charset="0"/>
              </a:rPr>
              <a:t>(</a:t>
            </a:r>
            <a:r>
              <a:rPr lang="en-US" sz="7200" b="1" dirty="0">
                <a:solidFill>
                  <a:srgbClr val="D8A657"/>
                </a:solidFill>
                <a:effectLst/>
                <a:latin typeface="Consolas" panose="020B0609020204030204" pitchFamily="49" charset="0"/>
              </a:rPr>
              <a:t>"Hi"</a:t>
            </a:r>
            <a:r>
              <a:rPr lang="en-US" sz="7200" b="1" dirty="0">
                <a:solidFill>
                  <a:srgbClr val="D4BE98"/>
                </a:solidFill>
                <a:effectLst/>
                <a:latin typeface="Consolas" panose="020B0609020204030204" pitchFamily="49" charset="0"/>
              </a:rPr>
              <a:t>)</a:t>
            </a:r>
          </a:p>
        </p:txBody>
      </p:sp>
      <p:cxnSp>
        <p:nvCxnSpPr>
          <p:cNvPr id="101" name="Straight Arrow Connector 100">
            <a:extLst>
              <a:ext uri="{FF2B5EF4-FFF2-40B4-BE49-F238E27FC236}">
                <a16:creationId xmlns:a16="http://schemas.microsoft.com/office/drawing/2014/main" id="{3E9F5880-4770-70D8-4F10-DA7F3554A357}"/>
              </a:ext>
            </a:extLst>
          </p:cNvPr>
          <p:cNvCxnSpPr>
            <a:cxnSpLocks/>
          </p:cNvCxnSpPr>
          <p:nvPr/>
        </p:nvCxnSpPr>
        <p:spPr>
          <a:xfrm>
            <a:off x="9964615" y="2688989"/>
            <a:ext cx="0" cy="2034811"/>
          </a:xfrm>
          <a:prstGeom prst="straightConnector1">
            <a:avLst/>
          </a:prstGeom>
          <a:ln w="76200" cap="rnd">
            <a:solidFill>
              <a:srgbClr val="31170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5C1901A-1DB8-189C-B957-5BAF22FBC493}"/>
              </a:ext>
            </a:extLst>
          </p:cNvPr>
          <p:cNvCxnSpPr>
            <a:cxnSpLocks/>
          </p:cNvCxnSpPr>
          <p:nvPr/>
        </p:nvCxnSpPr>
        <p:spPr>
          <a:xfrm flipH="1">
            <a:off x="7866184" y="2688989"/>
            <a:ext cx="2098431" cy="0"/>
          </a:xfrm>
          <a:prstGeom prst="line">
            <a:avLst/>
          </a:prstGeom>
          <a:ln w="76200" cap="rnd">
            <a:solidFill>
              <a:srgbClr val="3117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68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animEffect transition="in" filter="fade">
                                      <p:cBhvr>
                                        <p:cTn id="18" dur="500"/>
                                        <p:tgtEl>
                                          <p:spTgt spid="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wipe(up)">
                                      <p:cBhvr>
                                        <p:cTn id="27" dur="500"/>
                                        <p:tgtEl>
                                          <p:spTgt spid="101"/>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3" name="Content Placeholder 2">
            <a:extLst>
              <a:ext uri="{FF2B5EF4-FFF2-40B4-BE49-F238E27FC236}">
                <a16:creationId xmlns:a16="http://schemas.microsoft.com/office/drawing/2014/main" id="{2CB2C49A-CEAD-4418-4CBD-384E6516B92A}"/>
              </a:ext>
            </a:extLst>
          </p:cNvPr>
          <p:cNvSpPr>
            <a:spLocks noGrp="1"/>
          </p:cNvSpPr>
          <p:nvPr>
            <p:ph idx="1"/>
          </p:nvPr>
        </p:nvSpPr>
        <p:spPr>
          <a:xfrm>
            <a:off x="3818587" y="1541200"/>
            <a:ext cx="7641139" cy="510338"/>
          </a:xfrm>
        </p:spPr>
        <p:txBody>
          <a:bodyPr>
            <a:noAutofit/>
          </a:bodyPr>
          <a:lstStyle/>
          <a:p>
            <a:pPr marL="0" indent="0" algn="r">
              <a:buNone/>
            </a:pPr>
            <a:r>
              <a:rPr lang="en-US" dirty="0"/>
              <a:t>parameters go between parentheses</a:t>
            </a:r>
          </a:p>
        </p:txBody>
      </p:sp>
      <p:sp>
        <p:nvSpPr>
          <p:cNvPr id="29" name="TextBox 28">
            <a:extLst>
              <a:ext uri="{FF2B5EF4-FFF2-40B4-BE49-F238E27FC236}">
                <a16:creationId xmlns:a16="http://schemas.microsoft.com/office/drawing/2014/main" id="{CA2ACE36-2B51-034F-8CDB-5DDD79E2D5A2}"/>
              </a:ext>
            </a:extLst>
          </p:cNvPr>
          <p:cNvSpPr txBox="1"/>
          <p:nvPr/>
        </p:nvSpPr>
        <p:spPr>
          <a:xfrm>
            <a:off x="474035" y="2051538"/>
            <a:ext cx="10818847" cy="3416320"/>
          </a:xfrm>
          <a:prstGeom prst="rect">
            <a:avLst/>
          </a:prstGeom>
          <a:noFill/>
        </p:spPr>
        <p:txBody>
          <a:bodyPr wrap="square">
            <a:spAutoFit/>
          </a:bodyPr>
          <a:lstStyle/>
          <a:p>
            <a:r>
              <a:rPr lang="es-ES" sz="7200" dirty="0" err="1">
                <a:solidFill>
                  <a:srgbClr val="427B58"/>
                </a:solidFill>
                <a:effectLst/>
                <a:latin typeface="Consolas" panose="020B0609020204030204" pitchFamily="49" charset="0"/>
              </a:rPr>
              <a:t>function</a:t>
            </a:r>
            <a:r>
              <a:rPr lang="es-ES" sz="7200" dirty="0">
                <a:solidFill>
                  <a:srgbClr val="1D2021"/>
                </a:solidFill>
                <a:effectLst/>
                <a:latin typeface="Consolas" panose="020B0609020204030204" pitchFamily="49" charset="0"/>
              </a:rPr>
              <a:t> </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x, y</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 {</a:t>
            </a:r>
            <a:endParaRPr lang="es-ES" sz="7200" dirty="0">
              <a:solidFill>
                <a:srgbClr val="3C3836"/>
              </a:solidFill>
              <a:effectLst/>
              <a:latin typeface="Consolas" panose="020B0609020204030204" pitchFamily="49" charset="0"/>
            </a:endParaRPr>
          </a:p>
          <a:p>
            <a:r>
              <a:rPr lang="es-ES" sz="7200" dirty="0">
                <a:solidFill>
                  <a:srgbClr val="1D2021"/>
                </a:solidFill>
                <a:effectLst/>
                <a:latin typeface="Consolas" panose="020B0609020204030204" pitchFamily="49" charset="0"/>
              </a:rPr>
              <a:t>  </a:t>
            </a:r>
            <a:r>
              <a:rPr lang="es-ES" sz="7200" dirty="0" err="1">
                <a:solidFill>
                  <a:srgbClr val="79740E"/>
                </a:solidFill>
                <a:effectLst/>
                <a:latin typeface="Consolas" panose="020B0609020204030204" pitchFamily="49" charset="0"/>
              </a:rPr>
              <a:t>alert</a:t>
            </a:r>
            <a:r>
              <a:rPr lang="es-ES" sz="7200" dirty="0">
                <a:solidFill>
                  <a:srgbClr val="665C54"/>
                </a:solidFill>
                <a:effectLst/>
                <a:latin typeface="Consolas" panose="020B0609020204030204" pitchFamily="49" charset="0"/>
              </a:rPr>
              <a:t>(</a:t>
            </a:r>
            <a:r>
              <a:rPr lang="es-ES" sz="7200" dirty="0" err="1">
                <a:solidFill>
                  <a:srgbClr val="076678"/>
                </a:solidFill>
                <a:effectLst/>
                <a:latin typeface="Consolas" panose="020B0609020204030204" pitchFamily="49" charset="0"/>
              </a:rPr>
              <a:t>x</a:t>
            </a:r>
            <a:r>
              <a:rPr lang="es-ES" sz="7200" dirty="0" err="1">
                <a:solidFill>
                  <a:srgbClr val="427B58"/>
                </a:solidFill>
                <a:effectLst/>
                <a:latin typeface="Consolas" panose="020B0609020204030204" pitchFamily="49" charset="0"/>
              </a:rPr>
              <a:t>+</a:t>
            </a:r>
            <a:r>
              <a:rPr lang="es-ES" sz="7200" dirty="0" err="1">
                <a:solidFill>
                  <a:srgbClr val="076678"/>
                </a:solidFill>
                <a:effectLst/>
                <a:latin typeface="Consolas" panose="020B0609020204030204" pitchFamily="49" charset="0"/>
              </a:rPr>
              <a:t>y</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a:t>
            </a:r>
            <a:endParaRPr lang="es-ES" sz="7200" dirty="0">
              <a:solidFill>
                <a:srgbClr val="3C3836"/>
              </a:solidFill>
              <a:effectLst/>
              <a:latin typeface="Consolas" panose="020B0609020204030204" pitchFamily="49" charset="0"/>
            </a:endParaRPr>
          </a:p>
          <a:p>
            <a:r>
              <a:rPr lang="es-ES" sz="7200" dirty="0">
                <a:solidFill>
                  <a:srgbClr val="1D2021"/>
                </a:solidFill>
                <a:effectLst/>
                <a:latin typeface="Consolas" panose="020B0609020204030204" pitchFamily="49" charset="0"/>
              </a:rPr>
              <a:t>}</a:t>
            </a:r>
            <a:endParaRPr lang="es-ES" sz="7200" dirty="0">
              <a:solidFill>
                <a:srgbClr val="3C3836"/>
              </a:solidFill>
              <a:effectLst/>
              <a:latin typeface="Consolas" panose="020B0609020204030204" pitchFamily="49" charset="0"/>
            </a:endParaRPr>
          </a:p>
        </p:txBody>
      </p:sp>
      <p:sp>
        <p:nvSpPr>
          <p:cNvPr id="44" name="Rectangle 43">
            <a:extLst>
              <a:ext uri="{FF2B5EF4-FFF2-40B4-BE49-F238E27FC236}">
                <a16:creationId xmlns:a16="http://schemas.microsoft.com/office/drawing/2014/main" id="{4BB3C6F7-8398-49EE-5D9C-8BE5816E26F6}"/>
              </a:ext>
            </a:extLst>
          </p:cNvPr>
          <p:cNvSpPr/>
          <p:nvPr/>
        </p:nvSpPr>
        <p:spPr>
          <a:xfrm>
            <a:off x="1274256" y="4806463"/>
            <a:ext cx="10917744" cy="1475869"/>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b="1" dirty="0">
                <a:solidFill>
                  <a:srgbClr val="D4BE98"/>
                </a:solidFill>
                <a:effectLst/>
                <a:latin typeface="Consolas" panose="020B0609020204030204" pitchFamily="49" charset="0"/>
              </a:rPr>
              <a:t>(x, y) </a:t>
            </a:r>
            <a:r>
              <a:rPr lang="es-ES" sz="7200" b="1" dirty="0">
                <a:solidFill>
                  <a:srgbClr val="E78A4E"/>
                </a:solidFill>
                <a:effectLst/>
                <a:latin typeface="Consolas" panose="020B0609020204030204" pitchFamily="49" charset="0"/>
              </a:rPr>
              <a:t>=&gt;</a:t>
            </a:r>
            <a:r>
              <a:rPr lang="es-ES" sz="7200" b="1" dirty="0">
                <a:solidFill>
                  <a:srgbClr val="D4BE98"/>
                </a:solidFill>
                <a:effectLst/>
                <a:latin typeface="Consolas" panose="020B0609020204030204" pitchFamily="49" charset="0"/>
              </a:rPr>
              <a:t> </a:t>
            </a:r>
            <a:r>
              <a:rPr lang="es-ES" sz="7200" b="1" dirty="0" err="1">
                <a:solidFill>
                  <a:srgbClr val="A9B665"/>
                </a:solidFill>
                <a:effectLst/>
                <a:latin typeface="Consolas" panose="020B0609020204030204" pitchFamily="49" charset="0"/>
              </a:rPr>
              <a:t>alert</a:t>
            </a:r>
            <a:r>
              <a:rPr lang="es-ES" sz="7200" b="1" dirty="0">
                <a:solidFill>
                  <a:srgbClr val="D4BE98"/>
                </a:solidFill>
                <a:effectLst/>
                <a:latin typeface="Consolas" panose="020B0609020204030204" pitchFamily="49" charset="0"/>
              </a:rPr>
              <a:t>(</a:t>
            </a:r>
            <a:r>
              <a:rPr lang="es-ES" sz="7200" b="1" dirty="0" err="1">
                <a:solidFill>
                  <a:srgbClr val="D4BE98"/>
                </a:solidFill>
                <a:effectLst/>
                <a:latin typeface="Consolas" panose="020B0609020204030204" pitchFamily="49" charset="0"/>
              </a:rPr>
              <a:t>x</a:t>
            </a:r>
            <a:r>
              <a:rPr lang="es-ES" sz="7200" b="1" dirty="0" err="1">
                <a:solidFill>
                  <a:srgbClr val="E78A4E"/>
                </a:solidFill>
                <a:effectLst/>
                <a:latin typeface="Consolas" panose="020B0609020204030204" pitchFamily="49" charset="0"/>
              </a:rPr>
              <a:t>+</a:t>
            </a:r>
            <a:r>
              <a:rPr lang="es-ES" sz="7200" b="1" dirty="0" err="1">
                <a:solidFill>
                  <a:srgbClr val="D4BE98"/>
                </a:solidFill>
                <a:effectLst/>
                <a:latin typeface="Consolas" panose="020B0609020204030204" pitchFamily="49" charset="0"/>
              </a:rPr>
              <a:t>y</a:t>
            </a:r>
            <a:r>
              <a:rPr lang="es-ES" sz="7200" b="1" dirty="0">
                <a:solidFill>
                  <a:srgbClr val="D4BE98"/>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6BD77A7D-25C6-0630-D566-0250CC05C9E9}"/>
              </a:ext>
            </a:extLst>
          </p:cNvPr>
          <p:cNvCxnSpPr/>
          <p:nvPr/>
        </p:nvCxnSpPr>
        <p:spPr>
          <a:xfrm>
            <a:off x="8241323" y="3429000"/>
            <a:ext cx="0" cy="1377463"/>
          </a:xfrm>
          <a:prstGeom prst="straightConnector1">
            <a:avLst/>
          </a:prstGeom>
          <a:ln w="76200">
            <a:solidFill>
              <a:srgbClr val="3117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567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 end="1"/>
                                            </p:txEl>
                                          </p:spTgt>
                                        </p:tgtEl>
                                        <p:attrNameLst>
                                          <p:attrName>style.visibility</p:attrName>
                                        </p:attrNameLst>
                                      </p:cBhvr>
                                      <p:to>
                                        <p:strVal val="visible"/>
                                      </p:to>
                                    </p:set>
                                    <p:animEffect transition="in" filter="fade">
                                      <p:cBhvr>
                                        <p:cTn id="10" dur="500"/>
                                        <p:tgtEl>
                                          <p:spTgt spid="2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Effect transition="in" filter="fade">
                                      <p:cBhvr>
                                        <p:cTn id="13" dur="500"/>
                                        <p:tgtEl>
                                          <p:spTgt spid="2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10" name="TextBox 9">
            <a:extLst>
              <a:ext uri="{FF2B5EF4-FFF2-40B4-BE49-F238E27FC236}">
                <a16:creationId xmlns:a16="http://schemas.microsoft.com/office/drawing/2014/main" id="{8B2520AB-0EB3-EE45-C880-497094F2B856}"/>
              </a:ext>
            </a:extLst>
          </p:cNvPr>
          <p:cNvSpPr txBox="1"/>
          <p:nvPr/>
        </p:nvSpPr>
        <p:spPr>
          <a:xfrm>
            <a:off x="4149969" y="1535780"/>
            <a:ext cx="7309757" cy="523220"/>
          </a:xfrm>
          <a:prstGeom prst="rect">
            <a:avLst/>
          </a:prstGeom>
          <a:noFill/>
        </p:spPr>
        <p:txBody>
          <a:bodyPr wrap="square">
            <a:spAutoFit/>
          </a:bodyPr>
          <a:lstStyle/>
          <a:p>
            <a:pPr marL="0" indent="0" algn="r">
              <a:buNone/>
            </a:pPr>
            <a:r>
              <a:rPr lang="en-US" sz="2800" dirty="0"/>
              <a:t>returns are implicit for one-liners</a:t>
            </a:r>
          </a:p>
        </p:txBody>
      </p:sp>
      <p:sp>
        <p:nvSpPr>
          <p:cNvPr id="31" name="TextBox 30">
            <a:extLst>
              <a:ext uri="{FF2B5EF4-FFF2-40B4-BE49-F238E27FC236}">
                <a16:creationId xmlns:a16="http://schemas.microsoft.com/office/drawing/2014/main" id="{059E8B0C-EDA3-E7A0-B31D-767854AD645C}"/>
              </a:ext>
            </a:extLst>
          </p:cNvPr>
          <p:cNvSpPr txBox="1"/>
          <p:nvPr/>
        </p:nvSpPr>
        <p:spPr>
          <a:xfrm>
            <a:off x="855785" y="2113393"/>
            <a:ext cx="11095047"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x, y</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9D0006"/>
                </a:solidFill>
                <a:effectLst/>
                <a:latin typeface="Consolas" panose="020B0609020204030204" pitchFamily="49" charset="0"/>
              </a:rPr>
              <a:t>return</a:t>
            </a:r>
            <a:r>
              <a:rPr lang="en-US" sz="7200" dirty="0">
                <a:solidFill>
                  <a:srgbClr val="1D2021"/>
                </a:solidFill>
                <a:effectLst/>
                <a:latin typeface="Consolas" panose="020B0609020204030204" pitchFamily="49" charset="0"/>
              </a:rPr>
              <a:t> </a:t>
            </a:r>
            <a:r>
              <a:rPr lang="en-US" sz="7200" dirty="0" err="1">
                <a:solidFill>
                  <a:srgbClr val="076678"/>
                </a:solidFill>
                <a:effectLst/>
                <a:latin typeface="Consolas" panose="020B0609020204030204" pitchFamily="49" charset="0"/>
              </a:rPr>
              <a:t>x</a:t>
            </a:r>
            <a:r>
              <a:rPr lang="en-US" sz="7200" dirty="0" err="1">
                <a:solidFill>
                  <a:srgbClr val="427B58"/>
                </a:solidFill>
                <a:effectLst/>
                <a:latin typeface="Consolas" panose="020B0609020204030204" pitchFamily="49" charset="0"/>
              </a:rPr>
              <a:t>+</a:t>
            </a:r>
            <a:r>
              <a:rPr lang="en-US" sz="7200" dirty="0" err="1">
                <a:solidFill>
                  <a:srgbClr val="076678"/>
                </a:solidFill>
                <a:effectLst/>
                <a:latin typeface="Consolas" panose="020B0609020204030204" pitchFamily="49" charset="0"/>
              </a:rPr>
              <a:t>y</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5" name="Rectangle 44">
            <a:extLst>
              <a:ext uri="{FF2B5EF4-FFF2-40B4-BE49-F238E27FC236}">
                <a16:creationId xmlns:a16="http://schemas.microsoft.com/office/drawing/2014/main" id="{4C9A7401-787A-F776-39CA-93B3533EE36C}"/>
              </a:ext>
            </a:extLst>
          </p:cNvPr>
          <p:cNvSpPr/>
          <p:nvPr/>
        </p:nvSpPr>
        <p:spPr>
          <a:xfrm>
            <a:off x="4876800" y="4747846"/>
            <a:ext cx="7315200" cy="1418866"/>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(x, y)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a:t>
            </a:r>
            <a:r>
              <a:rPr lang="en-US" sz="7200" b="1" dirty="0" err="1">
                <a:solidFill>
                  <a:srgbClr val="D4BE98"/>
                </a:solidFill>
                <a:effectLst/>
                <a:latin typeface="Consolas" panose="020B0609020204030204" pitchFamily="49" charset="0"/>
              </a:rPr>
              <a:t>x</a:t>
            </a:r>
            <a:r>
              <a:rPr lang="en-US" sz="7200" b="1" dirty="0" err="1">
                <a:solidFill>
                  <a:srgbClr val="E78A4E"/>
                </a:solidFill>
                <a:effectLst/>
                <a:latin typeface="Consolas" panose="020B0609020204030204" pitchFamily="49" charset="0"/>
              </a:rPr>
              <a:t>+</a:t>
            </a:r>
            <a:r>
              <a:rPr lang="en-US" sz="7200" b="1" dirty="0" err="1">
                <a:solidFill>
                  <a:srgbClr val="D4BE98"/>
                </a:solidFill>
                <a:effectLst/>
                <a:latin typeface="Consolas" panose="020B0609020204030204" pitchFamily="49" charset="0"/>
              </a:rPr>
              <a:t>y</a:t>
            </a:r>
            <a:endParaRPr lang="en-US" sz="7200" b="1" dirty="0">
              <a:solidFill>
                <a:srgbClr val="D4BE98"/>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F4224CBB-493B-9730-6C92-258D9C482393}"/>
              </a:ext>
            </a:extLst>
          </p:cNvPr>
          <p:cNvCxnSpPr>
            <a:cxnSpLocks/>
          </p:cNvCxnSpPr>
          <p:nvPr/>
        </p:nvCxnSpPr>
        <p:spPr>
          <a:xfrm>
            <a:off x="8710246" y="3522783"/>
            <a:ext cx="0" cy="1225063"/>
          </a:xfrm>
          <a:prstGeom prst="straightConnector1">
            <a:avLst/>
          </a:prstGeom>
          <a:ln w="76200">
            <a:solidFill>
              <a:srgbClr val="3117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636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fade">
                                      <p:cBhvr>
                                        <p:cTn id="13" dur="500"/>
                                        <p:tgtEl>
                                          <p:spTgt spid="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5A588-1D2A-427C-AA32-A236D95C8F89}">
  <ds:schemaRefs>
    <ds:schemaRef ds:uri="71af3243-3dd4-4a8d-8c0d-dd76da1f02a5"/>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sharepoint/v3"/>
    <ds:schemaRef ds:uri="230e9df3-be65-4c73-a93b-d1236ebd677e"/>
    <ds:schemaRef ds:uri="16c05727-aa75-4e4a-9b5f-8a80a1165891"/>
    <ds:schemaRef ds:uri="http://purl.org/dc/dcmitype/"/>
    <ds:schemaRef ds:uri="http://purl.org/dc/terms/"/>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413</TotalTime>
  <Words>2406</Words>
  <Application>Microsoft Office PowerPoint</Application>
  <PresentationFormat>Widescreen</PresentationFormat>
  <Paragraphs>253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Consolas</vt:lpstr>
      <vt:lpstr>Office Theme</vt:lpstr>
      <vt:lpstr>arrow functions</vt:lpstr>
      <vt:lpstr>agenda</vt:lpstr>
      <vt:lpstr>anonymous functions</vt:lpstr>
      <vt:lpstr>that’s a lot of text…</vt:lpstr>
      <vt:lpstr>PowerPoint Presentation</vt:lpstr>
      <vt:lpstr>the magic arrow: =&gt;</vt:lpstr>
      <vt:lpstr>more translations</vt:lpstr>
      <vt:lpstr>more translations</vt:lpstr>
      <vt:lpstr>more translations</vt:lpstr>
      <vt:lpstr>more translations</vt:lpstr>
      <vt:lpstr>practice, practice, practice</vt:lpstr>
      <vt:lpstr>array methods</vt:lpstr>
      <vt:lpstr>array methods</vt:lpstr>
      <vt:lpstr>array methods</vt:lpstr>
      <vt:lpstr>array methods</vt:lpstr>
      <vt:lpstr>array methods</vt:lpstr>
      <vt:lpstr>array methods</vt:lpstr>
      <vt:lpstr>example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arrow functions</dc:title>
  <dc:creator>Joseph Maxwell</dc:creator>
  <cp:lastModifiedBy>Joseph Maxwell</cp:lastModifiedBy>
  <cp:revision>12</cp:revision>
  <dcterms:created xsi:type="dcterms:W3CDTF">2023-02-13T14:41:33Z</dcterms:created>
  <dcterms:modified xsi:type="dcterms:W3CDTF">2023-02-15T17:24:19Z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