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3" r:id="rId3"/>
    <p:sldId id="265" r:id="rId4"/>
    <p:sldId id="267" r:id="rId5"/>
    <p:sldId id="259" r:id="rId6"/>
    <p:sldId id="264" r:id="rId7"/>
    <p:sldId id="266"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39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3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52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25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303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310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3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114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28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2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8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87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37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82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19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79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70249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CFFF-B9F8-4619-BE8F-5D4709F67E7E}"/>
              </a:ext>
            </a:extLst>
          </p:cNvPr>
          <p:cNvSpPr>
            <a:spLocks noGrp="1"/>
          </p:cNvSpPr>
          <p:nvPr>
            <p:ph type="ctrTitle"/>
          </p:nvPr>
        </p:nvSpPr>
        <p:spPr>
          <a:xfrm>
            <a:off x="684212" y="685800"/>
            <a:ext cx="8001000" cy="2619462"/>
          </a:xfrm>
        </p:spPr>
        <p:txBody>
          <a:bodyPr/>
          <a:lstStyle/>
          <a:p>
            <a:r>
              <a:rPr lang="en-ZA" dirty="0" err="1"/>
              <a:t>SignalR</a:t>
            </a:r>
            <a:endParaRPr lang="en-ZA" dirty="0"/>
          </a:p>
        </p:txBody>
      </p:sp>
      <p:sp>
        <p:nvSpPr>
          <p:cNvPr id="3" name="Subtitle 2">
            <a:extLst>
              <a:ext uri="{FF2B5EF4-FFF2-40B4-BE49-F238E27FC236}">
                <a16:creationId xmlns:a16="http://schemas.microsoft.com/office/drawing/2014/main" id="{AAC2871F-F8B4-4B43-9847-7DC2BCF6DAC0}"/>
              </a:ext>
            </a:extLst>
          </p:cNvPr>
          <p:cNvSpPr>
            <a:spLocks noGrp="1"/>
          </p:cNvSpPr>
          <p:nvPr>
            <p:ph type="subTitle" idx="1"/>
          </p:nvPr>
        </p:nvSpPr>
        <p:spPr>
          <a:xfrm>
            <a:off x="684212" y="3238149"/>
            <a:ext cx="6400800" cy="2553051"/>
          </a:xfrm>
        </p:spPr>
        <p:txBody>
          <a:bodyPr/>
          <a:lstStyle/>
          <a:p>
            <a:r>
              <a:rPr lang="en-ZA" dirty="0"/>
              <a:t>Getting started</a:t>
            </a:r>
          </a:p>
        </p:txBody>
      </p:sp>
    </p:spTree>
    <p:extLst>
      <p:ext uri="{BB962C8B-B14F-4D97-AF65-F5344CB8AC3E}">
        <p14:creationId xmlns:p14="http://schemas.microsoft.com/office/powerpoint/2010/main" val="265735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The real fun part – Smoking the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use the hub, you need to invoke the method on the Hub using a specific context.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can be done in multiple ways. Using an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IoC</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container to inject an instance of the hub context into the controller, or to invoke the Method by making use of the </a:t>
            </a:r>
            <a:r>
              <a:rPr lang="en-US" dirty="0" err="1">
                <a:solidFill>
                  <a:schemeClr val="tx2">
                    <a:lumMod val="20000"/>
                    <a:lumOff val="80000"/>
                  </a:schemeClr>
                </a:solidFill>
                <a:latin typeface="Calibri" panose="020F0502020204030204" pitchFamily="34" charset="0"/>
                <a:cs typeface="Calibri" panose="020F0502020204030204" pitchFamily="34" charset="0"/>
              </a:rPr>
              <a:t>GlobalHost’s</a:t>
            </a:r>
            <a:r>
              <a:rPr lang="en-US" dirty="0">
                <a:solidFill>
                  <a:schemeClr val="tx2">
                    <a:lumMod val="20000"/>
                    <a:lumOff val="80000"/>
                  </a:schemeClr>
                </a:solidFill>
                <a:latin typeface="Calibri" panose="020F0502020204030204" pitchFamily="34" charset="0"/>
                <a:cs typeface="Calibri" panose="020F0502020204030204" pitchFamily="34" charset="0"/>
              </a:rPr>
              <a:t> connection manager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to retrieve an instance of the Hub Context, to invoke a method on it.</a:t>
            </a:r>
          </a:p>
        </p:txBody>
      </p:sp>
    </p:spTree>
    <p:extLst>
      <p:ext uri="{BB962C8B-B14F-4D97-AF65-F5344CB8AC3E}">
        <p14:creationId xmlns:p14="http://schemas.microsoft.com/office/powerpoint/2010/main" val="153005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Using the </a:t>
            </a:r>
            <a:r>
              <a:rPr lang="en-US" cap="none" dirty="0" err="1">
                <a:latin typeface="Segoe UI" panose="020B0502040204020203" pitchFamily="34" charset="0"/>
                <a:cs typeface="Segoe UI" panose="020B0502040204020203" pitchFamily="34" charset="0"/>
              </a:rPr>
              <a:t>GlobalHost</a:t>
            </a:r>
            <a:r>
              <a:rPr lang="en-US" cap="none" dirty="0">
                <a:latin typeface="Segoe UI" panose="020B0502040204020203" pitchFamily="34" charset="0"/>
                <a:cs typeface="Segoe UI" panose="020B0502040204020203" pitchFamily="34" charset="0"/>
              </a:rPr>
              <a:t> </a:t>
            </a:r>
            <a:r>
              <a:rPr lang="en-US" cap="none" dirty="0" err="1">
                <a:latin typeface="Segoe UI" panose="020B0502040204020203" pitchFamily="34" charset="0"/>
                <a:cs typeface="Segoe UI" panose="020B0502040204020203" pitchFamily="34" charset="0"/>
              </a:rPr>
              <a:t>ConnectionManager</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make use of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GlobalHost’s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ConnectionManager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use the following code to retrieve an instance of the Hub Context: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dirty="0">
                <a:solidFill>
                  <a:schemeClr val="tx2">
                    <a:lumMod val="20000"/>
                    <a:lumOff val="80000"/>
                  </a:schemeClr>
                </a:solidFill>
                <a:latin typeface="Calibri" panose="020F0502020204030204" pitchFamily="34" charset="0"/>
                <a:cs typeface="Calibri" panose="020F0502020204030204" pitchFamily="34" charset="0"/>
              </a:rPr>
              <a:t>var </a:t>
            </a:r>
            <a:r>
              <a:rPr lang="en-US" dirty="0" err="1">
                <a:solidFill>
                  <a:schemeClr val="tx2">
                    <a:lumMod val="20000"/>
                    <a:lumOff val="80000"/>
                  </a:schemeClr>
                </a:solidFill>
                <a:latin typeface="Calibri" panose="020F0502020204030204" pitchFamily="34" charset="0"/>
                <a:cs typeface="Calibri" panose="020F0502020204030204" pitchFamily="34" charset="0"/>
              </a:rPr>
              <a:t>hubContext</a:t>
            </a:r>
            <a:r>
              <a:rPr lang="en-US" dirty="0">
                <a:solidFill>
                  <a:schemeClr val="tx2">
                    <a:lumMod val="20000"/>
                    <a:lumOff val="80000"/>
                  </a:schemeClr>
                </a:solidFill>
                <a:latin typeface="Calibri" panose="020F0502020204030204" pitchFamily="34" charset="0"/>
                <a:cs typeface="Calibri" panose="020F0502020204030204" pitchFamily="34" charset="0"/>
              </a:rPr>
              <a:t> = </a:t>
            </a:r>
            <a:r>
              <a:rPr lang="en-US" dirty="0" err="1">
                <a:solidFill>
                  <a:schemeClr val="tx2">
                    <a:lumMod val="20000"/>
                    <a:lumOff val="80000"/>
                  </a:schemeClr>
                </a:solidFill>
                <a:latin typeface="Calibri" panose="020F0502020204030204" pitchFamily="34" charset="0"/>
                <a:cs typeface="Calibri" panose="020F0502020204030204" pitchFamily="34" charset="0"/>
              </a:rPr>
              <a:t>GlobalHost.ConnectionManager.GetHubContext</a:t>
            </a:r>
            <a:r>
              <a:rPr lang="en-US" dirty="0">
                <a:solidFill>
                  <a:schemeClr val="tx2">
                    <a:lumMod val="20000"/>
                    <a:lumOff val="80000"/>
                  </a:schemeClr>
                </a:solidFill>
                <a:latin typeface="Calibri" panose="020F0502020204030204" pitchFamily="34" charset="0"/>
                <a:cs typeface="Calibri" panose="020F0502020204030204" pitchFamily="34" charset="0"/>
              </a:rPr>
              <a:t>&lt;</a:t>
            </a:r>
            <a:r>
              <a:rPr lang="en-US" dirty="0" err="1">
                <a:solidFill>
                  <a:schemeClr val="tx2">
                    <a:lumMod val="20000"/>
                    <a:lumOff val="80000"/>
                  </a:schemeClr>
                </a:solidFill>
                <a:latin typeface="Calibri" panose="020F0502020204030204" pitchFamily="34" charset="0"/>
                <a:cs typeface="Calibri" panose="020F0502020204030204" pitchFamily="34" charset="0"/>
              </a:rPr>
              <a:t>NotificationHub</a:t>
            </a:r>
            <a:r>
              <a:rPr lang="en-US" dirty="0">
                <a:solidFill>
                  <a:schemeClr val="tx2">
                    <a:lumMod val="20000"/>
                    <a:lumOff val="80000"/>
                  </a:schemeClr>
                </a:solidFill>
                <a:latin typeface="Calibri" panose="020F0502020204030204" pitchFamily="34" charset="0"/>
                <a:cs typeface="Calibri" panose="020F0502020204030204" pitchFamily="34" charset="0"/>
              </a:rPr>
              <a:t>&gt;();</a:t>
            </a:r>
            <a:br>
              <a:rPr lang="en-US" dirty="0">
                <a:solidFill>
                  <a:schemeClr val="tx2">
                    <a:lumMod val="20000"/>
                    <a:lumOff val="80000"/>
                  </a:schemeClr>
                </a:solidFill>
                <a:latin typeface="Calibri" panose="020F0502020204030204" pitchFamily="34" charset="0"/>
                <a:cs typeface="Calibri" panose="020F0502020204030204" pitchFamily="34" charset="0"/>
              </a:rPr>
            </a:br>
            <a:r>
              <a:rPr lang="en-US" dirty="0" err="1">
                <a:solidFill>
                  <a:schemeClr val="tx2">
                    <a:lumMod val="20000"/>
                    <a:lumOff val="80000"/>
                  </a:schemeClr>
                </a:solidFill>
                <a:latin typeface="Calibri" panose="020F0502020204030204" pitchFamily="34" charset="0"/>
                <a:cs typeface="Calibri" panose="020F0502020204030204" pitchFamily="34" charset="0"/>
              </a:rPr>
              <a:t>hubContext.Clients.All.notification</a:t>
            </a:r>
            <a:r>
              <a:rPr lang="en-US" dirty="0">
                <a:solidFill>
                  <a:schemeClr val="tx2">
                    <a:lumMod val="20000"/>
                    <a:lumOff val="80000"/>
                  </a:schemeClr>
                </a:solidFill>
                <a:latin typeface="Calibri" panose="020F0502020204030204" pitchFamily="34" charset="0"/>
                <a:cs typeface="Calibri" panose="020F0502020204030204" pitchFamily="34" charset="0"/>
              </a:rPr>
              <a:t>(message);</a:t>
            </a: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will use the hub context to send a message to all the connected clients that are connected to the hub.</a:t>
            </a:r>
          </a:p>
        </p:txBody>
      </p:sp>
    </p:spTree>
    <p:extLst>
      <p:ext uri="{BB962C8B-B14F-4D97-AF65-F5344CB8AC3E}">
        <p14:creationId xmlns:p14="http://schemas.microsoft.com/office/powerpoint/2010/main" val="242235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Using Dependency Injection</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use dependency injection, </a:t>
            </a:r>
          </a:p>
        </p:txBody>
      </p:sp>
    </p:spTree>
    <p:extLst>
      <p:ext uri="{BB962C8B-B14F-4D97-AF65-F5344CB8AC3E}">
        <p14:creationId xmlns:p14="http://schemas.microsoft.com/office/powerpoint/2010/main" val="41996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What is </a:t>
            </a:r>
            <a:r>
              <a:rPr lang="en-US" cap="none" dirty="0" err="1">
                <a:latin typeface="Segoe UI" panose="020B0502040204020203" pitchFamily="34" charset="0"/>
                <a:cs typeface="Segoe UI" panose="020B0502040204020203" pitchFamily="34" charset="0"/>
              </a:rPr>
              <a:t>SignalR</a:t>
            </a:r>
            <a:r>
              <a:rPr lang="en-US" cap="none" dirty="0">
                <a:latin typeface="Segoe UI" panose="020B0502040204020203" pitchFamily="34" charset="0"/>
                <a:cs typeface="Segoe UI" panose="020B0502040204020203" pitchFamily="34" charset="0"/>
              </a:rPr>
              <a:t>?</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is a library that simplifies real-time web communication between the server and its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means the server can push content to connected clients, rather than having the server wait for a client to request new data.</a:t>
            </a:r>
          </a:p>
        </p:txBody>
      </p:sp>
    </p:spTree>
    <p:extLst>
      <p:ext uri="{BB962C8B-B14F-4D97-AF65-F5344CB8AC3E}">
        <p14:creationId xmlns:p14="http://schemas.microsoft.com/office/powerpoint/2010/main" val="283988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err="1">
                <a:latin typeface="Segoe UI" panose="020B0502040204020203" pitchFamily="34" charset="0"/>
                <a:cs typeface="Segoe UI" panose="020B0502040204020203" pitchFamily="34" charset="0"/>
              </a:rPr>
              <a:t>Signalr</a:t>
            </a:r>
            <a:r>
              <a:rPr lang="en-ZA" cap="none" dirty="0">
                <a:latin typeface="Segoe UI" panose="020B0502040204020203" pitchFamily="34" charset="0"/>
                <a:cs typeface="Segoe UI" panose="020B0502040204020203" pitchFamily="34" charset="0"/>
              </a:rPr>
              <a:t> Basics</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makes use of multiple transport methods in order to push content to the connected clients. This is automatically done for you, depending on the infrastructure between the server and the Client. If the requirements for a specific connection is not met,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will attempt to use other transports to make its connections.</a:t>
            </a:r>
          </a:p>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has a build-in connection management API for handling scenarios where clients connect/disconnects, as well as grouping multiple connections.</a:t>
            </a:r>
          </a:p>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can broadcast messages to all connected clients, as well as targeting specific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Connection between the server and a client is persistent, unlike a normal HTTP connection, which is re-established for each communication.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between the client and server is persistent, unlike a classic HTTP connection, which is re-established for each communication</a:t>
            </a:r>
            <a:endParaRPr lang="en-ZA"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309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a:latin typeface="Segoe UI" panose="020B0502040204020203" pitchFamily="34" charset="0"/>
                <a:cs typeface="Segoe UI" panose="020B0502040204020203" pitchFamily="34" charset="0"/>
              </a:rPr>
              <a:t>ASP.NET vs </a:t>
            </a:r>
            <a:r>
              <a:rPr lang="en-ZA" cap="none" dirty="0" err="1">
                <a:latin typeface="Segoe UI" panose="020B0502040204020203" pitchFamily="34" charset="0"/>
                <a:cs typeface="Segoe UI" panose="020B0502040204020203" pitchFamily="34" charset="0"/>
              </a:rPr>
              <a:t>DotNetCore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implementation of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varies from which technology you are using as a back-end.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For instance, ASP.NET implementation using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Framework (4.7.2) is slightly different than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DotNetCore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implementation.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applies to the Front-end packages as well.</a:t>
            </a:r>
          </a:p>
        </p:txBody>
      </p:sp>
    </p:spTree>
    <p:extLst>
      <p:ext uri="{BB962C8B-B14F-4D97-AF65-F5344CB8AC3E}">
        <p14:creationId xmlns:p14="http://schemas.microsoft.com/office/powerpoint/2010/main" val="1142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1201051"/>
          </a:xfrm>
        </p:spPr>
        <p:txBody>
          <a:bodyPr/>
          <a:lstStyle/>
          <a:p>
            <a:r>
              <a:rPr lang="en-ZA" dirty="0"/>
              <a:t>ASP.NET vs </a:t>
            </a:r>
            <a:r>
              <a:rPr lang="en-ZA" dirty="0" err="1"/>
              <a:t>DotNetCore</a:t>
            </a:r>
            <a:endParaRPr lang="en-ZA" dirty="0"/>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956059"/>
            <a:ext cx="8534400" cy="4038341"/>
          </a:xfrm>
        </p:spPr>
        <p:txBody>
          <a:bodyPr/>
          <a:lstStyle/>
          <a:p>
            <a:pPr marL="285750" indent="-285750">
              <a:buFont typeface="Arial" panose="020B0604020202020204" pitchFamily="34" charset="0"/>
              <a:buChar char="•"/>
            </a:pPr>
            <a:r>
              <a:rPr lang="en-ZA" dirty="0"/>
              <a:t>The implementation of </a:t>
            </a:r>
            <a:r>
              <a:rPr lang="en-ZA" dirty="0" err="1"/>
              <a:t>SignalR</a:t>
            </a:r>
            <a:r>
              <a:rPr lang="en-ZA" dirty="0"/>
              <a:t> varies from which technology you are using as a back-end. </a:t>
            </a:r>
          </a:p>
          <a:p>
            <a:pPr marL="285750" indent="-285750">
              <a:buFont typeface="Arial" panose="020B0604020202020204" pitchFamily="34" charset="0"/>
              <a:buChar char="•"/>
            </a:pPr>
            <a:r>
              <a:rPr lang="en-ZA" dirty="0"/>
              <a:t>For instance, ASP.NET implementation using the </a:t>
            </a:r>
            <a:r>
              <a:rPr lang="en-ZA" dirty="0" err="1"/>
              <a:t>DotNet</a:t>
            </a:r>
            <a:r>
              <a:rPr lang="en-ZA" dirty="0"/>
              <a:t> Framework (4.7.2) is slightly different than the </a:t>
            </a:r>
            <a:r>
              <a:rPr lang="en-ZA" dirty="0" err="1"/>
              <a:t>DotNetCore</a:t>
            </a:r>
            <a:r>
              <a:rPr lang="en-ZA" dirty="0"/>
              <a:t> implementation. </a:t>
            </a:r>
          </a:p>
          <a:p>
            <a:pPr marL="285750" indent="-285750">
              <a:buFont typeface="Arial" panose="020B0604020202020204" pitchFamily="34" charset="0"/>
              <a:buChar char="•"/>
            </a:pPr>
            <a:r>
              <a:rPr lang="en-ZA" dirty="0"/>
              <a:t>This applies to the Front-end packages as well.</a:t>
            </a:r>
          </a:p>
        </p:txBody>
      </p:sp>
    </p:spTree>
    <p:extLst>
      <p:ext uri="{BB962C8B-B14F-4D97-AF65-F5344CB8AC3E}">
        <p14:creationId xmlns:p14="http://schemas.microsoft.com/office/powerpoint/2010/main" val="425177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Where’s my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makes use of something called a Hub to enable communication between the server and the client.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Hub is a high-level pipeline built upon the Connection API that allows your client and server to call methods on each other directly.</a:t>
            </a:r>
          </a:p>
          <a:p>
            <a:pPr marL="742950" lvl="1" indent="-285750">
              <a:buFont typeface="Arial" panose="020B0604020202020204" pitchFamily="34" charset="0"/>
              <a:buChar char="•"/>
            </a:pP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handles the dispatching across machine boundaries as if by magic, allowing clients to call methods on the server as easily as local methods, and vice versa</a:t>
            </a:r>
          </a:p>
          <a:p>
            <a:pPr marL="285750" indent="-285750">
              <a:buFont typeface="Arial" panose="020B0604020202020204" pitchFamily="34" charset="0"/>
              <a:buChar char="•"/>
            </a:pPr>
            <a:r>
              <a:rPr lang="en-US" b="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Persisted Connections are also supported for low-level communication with the server through the low-level communication protocol that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exposes – however, that is not part of this discussion.</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Using the Connections communication model will be familiar to developers who have used connection-based APIs such as Windows Communication Foundation.</a:t>
            </a:r>
          </a:p>
        </p:txBody>
      </p:sp>
    </p:spTree>
    <p:extLst>
      <p:ext uri="{BB962C8B-B14F-4D97-AF65-F5344CB8AC3E}">
        <p14:creationId xmlns:p14="http://schemas.microsoft.com/office/powerpoint/2010/main" val="350447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Hubs work</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server-side code calls a method on a client, a packet is sent across the active transport that contains the name and parameters of the method to be called.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Objects as parameters are serialized as JSON, so make sure the object is serializable. This should ideally be a simple POCO object.</a:t>
            </a:r>
          </a:p>
        </p:txBody>
      </p:sp>
    </p:spTree>
    <p:extLst>
      <p:ext uri="{BB962C8B-B14F-4D97-AF65-F5344CB8AC3E}">
        <p14:creationId xmlns:p14="http://schemas.microsoft.com/office/powerpoint/2010/main" val="30773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The fun part – Getting started</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fontScale="85000" lnSpcReduction="20000"/>
          </a:bodyPr>
          <a:lstStyle/>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Lets start by adding a new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Hub. In Visual Studio, you can achieve that by doing the following:</a:t>
            </a:r>
          </a:p>
          <a:p>
            <a:pPr marL="742950" lvl="1" indent="-285750">
              <a:buFont typeface="Arial" panose="020B0604020202020204" pitchFamily="34" charset="0"/>
              <a:buChar char="•"/>
            </a:pPr>
            <a:r>
              <a:rPr lang="en-US" dirty="0">
                <a:solidFill>
                  <a:schemeClr val="tx2">
                    <a:lumMod val="20000"/>
                    <a:lumOff val="80000"/>
                  </a:schemeClr>
                </a:solidFill>
                <a:latin typeface="Calibri" panose="020F0502020204030204" pitchFamily="34" charset="0"/>
                <a:ea typeface="Fira Code" panose="020B0809050000020004" pitchFamily="49" charset="0"/>
                <a:cs typeface="Calibri" panose="020F0502020204030204" pitchFamily="34" charset="0"/>
              </a:rPr>
              <a:t>Solution Explorer -&gt; Add -&gt; New Item</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Search for ‘Hub’, select </a:t>
            </a:r>
            <a:r>
              <a:rPr lang="en-US" dirty="0" err="1">
                <a:solidFill>
                  <a:schemeClr val="tx2">
                    <a:lumMod val="20000"/>
                    <a:lumOff val="80000"/>
                  </a:schemeClr>
                </a:solidFill>
                <a:latin typeface="Calibri" panose="020F0502020204030204" pitchFamily="34" charset="0"/>
                <a:ea typeface="Fira Code Light" panose="020B0809050000020004" pitchFamily="49" charset="0"/>
                <a:cs typeface="Calibri" panose="020F0502020204030204" pitchFamily="34" charset="0"/>
              </a:rPr>
              <a:t>SignalR</a:t>
            </a:r>
            <a:r>
              <a:rPr lang="en-US" dirty="0">
                <a:solidFill>
                  <a:schemeClr val="tx2">
                    <a:lumMod val="20000"/>
                    <a:lumOff val="80000"/>
                  </a:schemeClr>
                </a:solidFill>
                <a:latin typeface="Calibri" panose="020F0502020204030204" pitchFamily="34" charset="0"/>
                <a:ea typeface="Fira Code Light" panose="020B0809050000020004" pitchFamily="49" charset="0"/>
                <a:cs typeface="Calibri" panose="020F0502020204030204" pitchFamily="34" charset="0"/>
              </a:rPr>
              <a:t> Hub Class (v2)</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Let’s call this class </a:t>
            </a:r>
            <a:r>
              <a:rPr lang="en-US" dirty="0" err="1">
                <a:solidFill>
                  <a:schemeClr val="tx2">
                    <a:lumMod val="20000"/>
                    <a:lumOff val="80000"/>
                  </a:schemeClr>
                </a:solidFill>
                <a:latin typeface="Calibri" panose="020F0502020204030204" pitchFamily="34" charset="0"/>
                <a:cs typeface="Calibri" panose="020F0502020204030204" pitchFamily="34" charset="0"/>
              </a:rPr>
              <a:t>NotificationHub.cs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Before we dive into the code – this operation added packages to your project:</a:t>
            </a:r>
          </a:p>
          <a:p>
            <a:pPr marL="1200150" lvl="2" indent="-285750">
              <a:buFont typeface="Arial" panose="020B0604020202020204" pitchFamily="34" charset="0"/>
              <a:buChar char="•"/>
            </a:pPr>
            <a:r>
              <a:rPr lang="en-US" dirty="0" err="1">
                <a:solidFill>
                  <a:schemeClr val="tx2">
                    <a:lumMod val="20000"/>
                    <a:lumOff val="80000"/>
                  </a:schemeClr>
                </a:solidFill>
                <a:latin typeface="Calibri" panose="020F0502020204030204" pitchFamily="34" charset="0"/>
                <a:cs typeface="Calibri" panose="020F0502020204030204" pitchFamily="34" charset="0"/>
              </a:rPr>
              <a:t>Microsoft.AspNet.SignalR</a:t>
            </a:r>
            <a:endParaRPr lang="en-US" dirty="0">
              <a:solidFill>
                <a:schemeClr val="tx2">
                  <a:lumMod val="20000"/>
                  <a:lumOff val="80000"/>
                </a:schemeClr>
              </a:solidFill>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dirty="0" err="1">
                <a:solidFill>
                  <a:schemeClr val="tx2">
                    <a:lumMod val="20000"/>
                    <a:lumOff val="80000"/>
                  </a:schemeClr>
                </a:solidFill>
                <a:latin typeface="Calibri" panose="020F0502020204030204" pitchFamily="34" charset="0"/>
                <a:cs typeface="Calibri" panose="020F0502020204030204" pitchFamily="34" charset="0"/>
              </a:rPr>
              <a:t>Microsoft.AspNet.SignalR.Core</a:t>
            </a:r>
            <a:endParaRPr lang="en-US" dirty="0">
              <a:solidFill>
                <a:schemeClr val="tx2">
                  <a:lumMod val="20000"/>
                  <a:lumOff val="80000"/>
                </a:schemeClr>
              </a:solidFill>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dirty="0">
                <a:solidFill>
                  <a:schemeClr val="tx2">
                    <a:lumMod val="20000"/>
                    <a:lumOff val="80000"/>
                  </a:schemeClr>
                </a:solidFill>
                <a:latin typeface="Calibri" panose="020F0502020204030204" pitchFamily="34" charset="0"/>
                <a:cs typeface="Calibri" panose="020F0502020204030204" pitchFamily="34" charset="0"/>
              </a:rPr>
              <a:t>Microsoft.AspNet.SignalR.JS</a:t>
            </a:r>
          </a:p>
          <a:p>
            <a:pPr marL="1200150" lvl="2" indent="-285750">
              <a:buFont typeface="Arial" panose="020B0604020202020204" pitchFamily="34" charset="0"/>
              <a:buChar char="•"/>
            </a:pPr>
            <a:r>
              <a:rPr lang="en-US" dirty="0" err="1">
                <a:solidFill>
                  <a:schemeClr val="tx2">
                    <a:lumMod val="20000"/>
                    <a:lumOff val="80000"/>
                  </a:schemeClr>
                </a:solidFill>
                <a:latin typeface="Calibri" panose="020F0502020204030204" pitchFamily="34" charset="0"/>
                <a:cs typeface="Calibri" panose="020F0502020204030204" pitchFamily="34" charset="0"/>
              </a:rPr>
              <a:t>MicrosoftAspNet.SignalR.SystemWeb</a:t>
            </a:r>
            <a:endParaRPr lang="en-US" dirty="0">
              <a:solidFill>
                <a:schemeClr val="tx2">
                  <a:lumMod val="20000"/>
                  <a:lumOff val="80000"/>
                </a:schemeClr>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Add the following to your startup class: </a:t>
            </a:r>
            <a:r>
              <a:rPr lang="en-ZA" dirty="0" err="1">
                <a:latin typeface="Calibri" panose="020F0502020204030204" pitchFamily="34" charset="0"/>
                <a:cs typeface="Calibri" panose="020F0502020204030204" pitchFamily="34" charset="0"/>
              </a:rPr>
              <a:t>app.MapSignalR</a:t>
            </a:r>
            <a:r>
              <a:rPr lang="en-ZA" dirty="0">
                <a:latin typeface="Calibri" panose="020F0502020204030204" pitchFamily="34" charset="0"/>
                <a:cs typeface="Calibri" panose="020F0502020204030204" pitchFamily="34" charset="0"/>
              </a:rPr>
              <a:t>(); </a:t>
            </a:r>
            <a:r>
              <a:rPr lang="en-ZA" dirty="0">
                <a:latin typeface="Segoe UI Light" panose="020B0502040204020203" pitchFamily="34" charset="0"/>
                <a:cs typeface="Segoe UI Light" panose="020B0502040204020203" pitchFamily="34" charset="0"/>
              </a:rPr>
              <a:t>- This will allow our API to use </a:t>
            </a:r>
            <a:r>
              <a:rPr lang="en-ZA" dirty="0" err="1">
                <a:latin typeface="Segoe UI Light" panose="020B0502040204020203" pitchFamily="34" charset="0"/>
                <a:cs typeface="Segoe UI Light" panose="020B0502040204020203" pitchFamily="34" charset="0"/>
              </a:rPr>
              <a:t>SignalR</a:t>
            </a: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We can delete </a:t>
            </a:r>
            <a:r>
              <a:rPr lang="en-US" dirty="0">
                <a:solidFill>
                  <a:schemeClr val="tx2">
                    <a:lumMod val="20000"/>
                    <a:lumOff val="80000"/>
                  </a:schemeClr>
                </a:solidFill>
                <a:latin typeface="Calibri" panose="020F0502020204030204" pitchFamily="34" charset="0"/>
                <a:cs typeface="Calibri" panose="020F0502020204030204" pitchFamily="34" charset="0"/>
              </a:rPr>
              <a:t>SignalR.JS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and </a:t>
            </a:r>
            <a:r>
              <a:rPr lang="en-US" dirty="0" err="1">
                <a:solidFill>
                  <a:schemeClr val="tx2">
                    <a:lumMod val="20000"/>
                    <a:lumOff val="80000"/>
                  </a:schemeClr>
                </a:solidFill>
                <a:latin typeface="Calibri" panose="020F0502020204030204" pitchFamily="34" charset="0"/>
                <a:cs typeface="Calibri" panose="020F0502020204030204" pitchFamily="34" charset="0"/>
              </a:rPr>
              <a:t>SignalR.SystemWeb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as this project only acts as a back-end, and will not contain any front-end logic.</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We can also delete the </a:t>
            </a:r>
            <a:r>
              <a:rPr lang="en-US" dirty="0">
                <a:solidFill>
                  <a:schemeClr val="tx2">
                    <a:lumMod val="20000"/>
                    <a:lumOff val="80000"/>
                  </a:schemeClr>
                </a:solidFill>
                <a:latin typeface="Calibri" panose="020F0502020204030204" pitchFamily="34" charset="0"/>
                <a:cs typeface="Calibri" panose="020F0502020204030204" pitchFamily="34" charset="0"/>
              </a:rPr>
              <a:t>Scripts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folder with all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javascript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scripts, as these are also not necessary in this (backend) project</a:t>
            </a: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06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The fun part – Getting the hub started.</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generated code for the </a:t>
            </a:r>
            <a:r>
              <a:rPr lang="en-US" dirty="0">
                <a:solidFill>
                  <a:schemeClr val="tx2">
                    <a:lumMod val="20000"/>
                    <a:lumOff val="80000"/>
                  </a:schemeClr>
                </a:solidFill>
                <a:latin typeface="Calibri" panose="020F0502020204030204" pitchFamily="34" charset="0"/>
                <a:cs typeface="Calibri" panose="020F0502020204030204" pitchFamily="34" charset="0"/>
              </a:rPr>
              <a:t>Hub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contains a public class that inherits from </a:t>
            </a:r>
            <a:r>
              <a:rPr lang="en-US" dirty="0">
                <a:solidFill>
                  <a:schemeClr val="tx2">
                    <a:lumMod val="20000"/>
                    <a:lumOff val="80000"/>
                  </a:schemeClr>
                </a:solidFill>
                <a:latin typeface="Calibri" panose="020F0502020204030204" pitchFamily="34" charset="0"/>
                <a:cs typeface="Calibri" panose="020F0502020204030204" pitchFamily="34" charset="0"/>
              </a:rPr>
              <a:t>Hub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 originating from </a:t>
            </a:r>
            <a:r>
              <a:rPr lang="en-US" dirty="0" err="1">
                <a:solidFill>
                  <a:schemeClr val="tx2">
                    <a:lumMod val="20000"/>
                    <a:lumOff val="80000"/>
                  </a:schemeClr>
                </a:solidFill>
                <a:latin typeface="Calibri" panose="020F0502020204030204" pitchFamily="34" charset="0"/>
                <a:cs typeface="Calibri" panose="020F0502020204030204" pitchFamily="34" charset="0"/>
              </a:rPr>
              <a:t>Microsoft.AspNet.SignalR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Deriving from the </a:t>
            </a:r>
            <a:r>
              <a:rPr lang="en-US" dirty="0">
                <a:solidFill>
                  <a:schemeClr val="tx2">
                    <a:lumMod val="20000"/>
                    <a:lumOff val="80000"/>
                  </a:schemeClr>
                </a:solidFill>
                <a:latin typeface="Calibri" panose="020F0502020204030204" pitchFamily="34" charset="0"/>
                <a:cs typeface="Calibri" panose="020F0502020204030204" pitchFamily="34" charset="0"/>
              </a:rPr>
              <a:t>Hub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class is a useful way to build a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application. You can create public methods on your hub class and then use those methods by calling them from the client side.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Add the following code to the </a:t>
            </a:r>
            <a:r>
              <a:rPr lang="en-US" dirty="0" err="1">
                <a:solidFill>
                  <a:schemeClr val="tx2">
                    <a:lumMod val="20000"/>
                    <a:lumOff val="80000"/>
                  </a:schemeClr>
                </a:solidFill>
                <a:latin typeface="Calibri" panose="020F0502020204030204" pitchFamily="34" charset="0"/>
                <a:cs typeface="Calibri" panose="020F0502020204030204" pitchFamily="34" charset="0"/>
              </a:rPr>
              <a:t>NotificationHub</a:t>
            </a:r>
            <a:r>
              <a:rPr lang="en-US" dirty="0">
                <a:solidFill>
                  <a:schemeClr val="tx2">
                    <a:lumMod val="20000"/>
                    <a:lumOff val="80000"/>
                  </a:schemeClr>
                </a:solidFill>
                <a:latin typeface="Calibri" panose="020F0502020204030204" pitchFamily="34" charset="0"/>
                <a:cs typeface="Calibri" panose="020F0502020204030204" pitchFamily="34" charset="0"/>
              </a:rPr>
              <a:t>:</a:t>
            </a: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r>
              <a:rPr lang="en-US" dirty="0">
                <a:solidFill>
                  <a:schemeClr val="tx2">
                    <a:lumMod val="20000"/>
                    <a:lumOff val="80000"/>
                  </a:schemeClr>
                </a:solidFill>
                <a:latin typeface="Segoe UI Light" panose="020B0502040204020203" pitchFamily="34" charset="0"/>
                <a:cs typeface="Segoe UI Light" panose="020B0502040204020203" pitchFamily="34" charset="0"/>
              </a:rPr>
              <a:t>	</a:t>
            </a:r>
          </a:p>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That’s it. By calling this method on the hub will allow you to send notifications to all the Connected Clients.</a:t>
            </a:r>
          </a:p>
        </p:txBody>
      </p:sp>
      <p:graphicFrame>
        <p:nvGraphicFramePr>
          <p:cNvPr id="5" name="Object 4">
            <a:extLst>
              <a:ext uri="{FF2B5EF4-FFF2-40B4-BE49-F238E27FC236}">
                <a16:creationId xmlns:a16="http://schemas.microsoft.com/office/drawing/2014/main" id="{FEF42AAD-D93A-46C0-9534-9D7F86DDD61B}"/>
              </a:ext>
            </a:extLst>
          </p:cNvPr>
          <p:cNvGraphicFramePr>
            <a:graphicFrameLocks noChangeAspect="1"/>
          </p:cNvGraphicFramePr>
          <p:nvPr>
            <p:extLst>
              <p:ext uri="{D42A27DB-BD31-4B8C-83A1-F6EECF244321}">
                <p14:modId xmlns:p14="http://schemas.microsoft.com/office/powerpoint/2010/main" val="4282104278"/>
              </p:ext>
            </p:extLst>
          </p:nvPr>
        </p:nvGraphicFramePr>
        <p:xfrm>
          <a:off x="1037739" y="3540967"/>
          <a:ext cx="5133975" cy="1428750"/>
        </p:xfrm>
        <a:graphic>
          <a:graphicData uri="http://schemas.openxmlformats.org/presentationml/2006/ole">
            <mc:AlternateContent xmlns:mc="http://schemas.openxmlformats.org/markup-compatibility/2006">
              <mc:Choice xmlns:v="urn:schemas-microsoft-com:vml" Requires="v">
                <p:oleObj spid="_x0000_s1034" name="Bitmap Image" r:id="rId3" imgW="5133960" imgH="1428840" progId="Paint.Picture">
                  <p:embed/>
                </p:oleObj>
              </mc:Choice>
              <mc:Fallback>
                <p:oleObj name="Bitmap Image" r:id="rId3" imgW="5133960" imgH="1428840" progId="Paint.Picture">
                  <p:embed/>
                  <p:pic>
                    <p:nvPicPr>
                      <p:cNvPr id="0" name=""/>
                      <p:cNvPicPr/>
                      <p:nvPr/>
                    </p:nvPicPr>
                    <p:blipFill>
                      <a:blip r:embed="rId4"/>
                      <a:stretch>
                        <a:fillRect/>
                      </a:stretch>
                    </p:blipFill>
                    <p:spPr>
                      <a:xfrm>
                        <a:off x="1037739" y="3540967"/>
                        <a:ext cx="5133975" cy="1428750"/>
                      </a:xfrm>
                      <a:prstGeom prst="rect">
                        <a:avLst/>
                      </a:prstGeom>
                    </p:spPr>
                  </p:pic>
                </p:oleObj>
              </mc:Fallback>
            </mc:AlternateContent>
          </a:graphicData>
        </a:graphic>
      </p:graphicFrame>
    </p:spTree>
    <p:extLst>
      <p:ext uri="{BB962C8B-B14F-4D97-AF65-F5344CB8AC3E}">
        <p14:creationId xmlns:p14="http://schemas.microsoft.com/office/powerpoint/2010/main" val="257535720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137</TotalTime>
  <Words>912</Words>
  <Application>Microsoft Office PowerPoint</Application>
  <PresentationFormat>Widescreen</PresentationFormat>
  <Paragraphs>59</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Century Gothic</vt:lpstr>
      <vt:lpstr>Segoe UI</vt:lpstr>
      <vt:lpstr>Segoe UI Light</vt:lpstr>
      <vt:lpstr>Wingdings 3</vt:lpstr>
      <vt:lpstr>Slice</vt:lpstr>
      <vt:lpstr>Paintbrush Picture</vt:lpstr>
      <vt:lpstr>SignalR</vt:lpstr>
      <vt:lpstr>What is SignalR?</vt:lpstr>
      <vt:lpstr>Signalr Basics</vt:lpstr>
      <vt:lpstr>ASP.NET vs DotNetCore</vt:lpstr>
      <vt:lpstr>ASP.NET vs DotNetCore</vt:lpstr>
      <vt:lpstr>Where’s my hub??</vt:lpstr>
      <vt:lpstr>How Hubs work</vt:lpstr>
      <vt:lpstr>The fun part – Getting started</vt:lpstr>
      <vt:lpstr>The fun part – Getting the hub started.</vt:lpstr>
      <vt:lpstr>The real fun part – Smoking the hub.</vt:lpstr>
      <vt:lpstr>Using the GlobalHost ConnectionManager</vt:lpstr>
      <vt:lpstr>Using Dependency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Johan Aspeling</dc:creator>
  <cp:lastModifiedBy>Johan Aspeling</cp:lastModifiedBy>
  <cp:revision>17</cp:revision>
  <dcterms:created xsi:type="dcterms:W3CDTF">2020-02-13T19:30:41Z</dcterms:created>
  <dcterms:modified xsi:type="dcterms:W3CDTF">2020-02-13T21:47:53Z</dcterms:modified>
</cp:coreProperties>
</file>