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3" r:id="rId3"/>
    <p:sldId id="265" r:id="rId4"/>
    <p:sldId id="267" r:id="rId5"/>
    <p:sldId id="264" r:id="rId6"/>
    <p:sldId id="266" r:id="rId7"/>
    <p:sldId id="273" r:id="rId8"/>
    <p:sldId id="274" r:id="rId9"/>
    <p:sldId id="275" r:id="rId10"/>
    <p:sldId id="276" r:id="rId11"/>
    <p:sldId id="277" r:id="rId12"/>
    <p:sldId id="278" r:id="rId13"/>
    <p:sldId id="279" r:id="rId14"/>
    <p:sldId id="280" r:id="rId15"/>
    <p:sldId id="281" r:id="rId16"/>
    <p:sldId id="282" r:id="rId17"/>
    <p:sldId id="283" r:id="rId18"/>
    <p:sldId id="285" r:id="rId19"/>
    <p:sldId id="286" r:id="rId20"/>
    <p:sldId id="284" r:id="rId21"/>
    <p:sldId id="287" r:id="rId22"/>
    <p:sldId id="288" r:id="rId23"/>
    <p:sldId id="290" r:id="rId24"/>
    <p:sldId id="289" r:id="rId25"/>
    <p:sldId id="291" r:id="rId26"/>
    <p:sldId id="293" r:id="rId27"/>
    <p:sldId id="292" r:id="rId28"/>
    <p:sldId id="295" r:id="rId29"/>
    <p:sldId id="294" r:id="rId30"/>
    <p:sldId id="297" r:id="rId31"/>
    <p:sldId id="296" r:id="rId32"/>
    <p:sldId id="298" r:id="rId33"/>
    <p:sldId id="300" r:id="rId34"/>
    <p:sldId id="301" r:id="rId35"/>
    <p:sldId id="29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639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932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7529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32537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3038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63104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4324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6114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628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0261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186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587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337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37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582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7194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279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2/17/2020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570249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CFFF-B9F8-4619-BE8F-5D4709F67E7E}"/>
              </a:ext>
            </a:extLst>
          </p:cNvPr>
          <p:cNvSpPr>
            <a:spLocks noGrp="1"/>
          </p:cNvSpPr>
          <p:nvPr>
            <p:ph type="ctrTitle"/>
          </p:nvPr>
        </p:nvSpPr>
        <p:spPr>
          <a:xfrm>
            <a:off x="684212" y="685800"/>
            <a:ext cx="8001000" cy="2619462"/>
          </a:xfrm>
        </p:spPr>
        <p:txBody>
          <a:bodyPr/>
          <a:lstStyle/>
          <a:p>
            <a:r>
              <a:rPr lang="en-ZA" dirty="0"/>
              <a:t>SignalR</a:t>
            </a:r>
          </a:p>
        </p:txBody>
      </p:sp>
      <p:sp>
        <p:nvSpPr>
          <p:cNvPr id="3" name="Subtitle 2">
            <a:extLst>
              <a:ext uri="{FF2B5EF4-FFF2-40B4-BE49-F238E27FC236}">
                <a16:creationId xmlns:a16="http://schemas.microsoft.com/office/drawing/2014/main" id="{AAC2871F-F8B4-4B43-9847-7DC2BCF6DAC0}"/>
              </a:ext>
            </a:extLst>
          </p:cNvPr>
          <p:cNvSpPr>
            <a:spLocks noGrp="1"/>
          </p:cNvSpPr>
          <p:nvPr>
            <p:ph type="subTitle" idx="1"/>
          </p:nvPr>
        </p:nvSpPr>
        <p:spPr>
          <a:xfrm>
            <a:off x="684212" y="3238149"/>
            <a:ext cx="6400800" cy="2553051"/>
          </a:xfrm>
        </p:spPr>
        <p:txBody>
          <a:bodyPr/>
          <a:lstStyle/>
          <a:p>
            <a:r>
              <a:rPr lang="en-ZA" dirty="0"/>
              <a:t>Deep dive</a:t>
            </a:r>
          </a:p>
        </p:txBody>
      </p:sp>
    </p:spTree>
    <p:extLst>
      <p:ext uri="{BB962C8B-B14F-4D97-AF65-F5344CB8AC3E}">
        <p14:creationId xmlns:p14="http://schemas.microsoft.com/office/powerpoint/2010/main" val="2657351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More on hubs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don’t instantiate an instance of the Hub class yourself, or call its methods from your own code on the server – all of that is done for you by the SignalR hubs pipeline.</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If you want to send messages to connected clients from your own code that runs outside the Hubs class (like a controller), you cant do it by instantiating an instance of the Hub class.</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need to get a reference to the SignalR context object for your hub class.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Instances of Hubs are Transient – which means an instance of the hub is created each time they're requested – which means you shouldn’t have any state in the hub itself.</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maintain state through multiple connections and method calls, use some other method such as a database, or a static variable on the Hub class, or a different class that does not derive from Hub.</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change the hub name that the client-side will use by adding a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[HubName(“MyHub”)]</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 </a:t>
            </a:r>
            <a:r>
              <a:rPr lang="en-US" dirty="0">
                <a:solidFill>
                  <a:schemeClr val="tx2">
                    <a:lumMod val="20000"/>
                    <a:lumOff val="80000"/>
                  </a:schemeClr>
                </a:solidFill>
                <a:latin typeface="Segoe UI Light" panose="020B0502040204020203" pitchFamily="34" charset="0"/>
                <a:cs typeface="Segoe UI Light" panose="020B0502040204020203" pitchFamily="34" charset="0"/>
              </a:rPr>
              <a:t>attribute on the class. This name will be case sensitive, and won’t be changed to camelCase.</a:t>
            </a:r>
          </a:p>
        </p:txBody>
      </p:sp>
    </p:spTree>
    <p:extLst>
      <p:ext uri="{BB962C8B-B14F-4D97-AF65-F5344CB8AC3E}">
        <p14:creationId xmlns:p14="http://schemas.microsoft.com/office/powerpoint/2010/main" val="3263630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Multiple hubs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1"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define multiple hubs in the same application - by doing this, the SignalR connection is shared but the groups are kept separate.</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clients will use the same URL to establish a SignalR connection with your service (“signalr”)</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There is no performance difference for multiple Hubs compared to defining all Hub functionality in a single class.</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Groups are defined within Hubs.</a:t>
            </a:r>
          </a:p>
          <a:p>
            <a:pPr marL="1200150" lvl="2"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In SignalR you can define named groups to broadcast to subsets of connected clients.</a:t>
            </a:r>
          </a:p>
        </p:txBody>
      </p:sp>
    </p:spTree>
    <p:extLst>
      <p:ext uri="{BB962C8B-B14F-4D97-AF65-F5344CB8AC3E}">
        <p14:creationId xmlns:p14="http://schemas.microsoft.com/office/powerpoint/2010/main" val="2846674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Strongly-typed hubs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define an interface for your hub methods that your client can reference (and enable Intellisense on your hub methods), derive your hub from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Hub&lt;T&gt;</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rather than Hub.</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36313349-1712-4915-9718-EA4CADE3B303}"/>
              </a:ext>
            </a:extLst>
          </p:cNvPr>
          <p:cNvSpPr>
            <a:spLocks noChangeArrowheads="1"/>
          </p:cNvSpPr>
          <p:nvPr/>
        </p:nvSpPr>
        <p:spPr bwMode="auto">
          <a:xfrm>
            <a:off x="1115734" y="3273212"/>
            <a:ext cx="9093667" cy="2031325"/>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class</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NotificationHub</a:t>
            </a:r>
            <a:r>
              <a:rPr kumimoji="0" lang="en-US" altLang="en-US" sz="900" b="0" i="0" u="none" strike="noStrike" cap="none" normalizeH="0" baseline="0" dirty="0">
                <a:ln>
                  <a:noFill/>
                </a:ln>
                <a:solidFill>
                  <a:srgbClr val="DCDCDC"/>
                </a:solidFill>
                <a:effectLst/>
                <a:latin typeface="Fira Code" panose="020B0809050000020004" pitchFamily="49" charset="0"/>
              </a:rPr>
              <a:t> : </a:t>
            </a:r>
            <a:r>
              <a:rPr kumimoji="0" lang="en-US" altLang="en-US" sz="900" b="0" i="0" u="none" strike="noStrike" cap="none" normalizeH="0" baseline="0" dirty="0">
                <a:ln>
                  <a:noFill/>
                </a:ln>
                <a:solidFill>
                  <a:srgbClr val="4EC9B0"/>
                </a:solidFill>
                <a:effectLst/>
                <a:latin typeface="Fira Code" panose="020B0809050000020004" pitchFamily="49" charset="0"/>
              </a:rPr>
              <a:t>Hub</a:t>
            </a:r>
            <a:r>
              <a:rPr kumimoji="0" lang="en-US" altLang="en-US" sz="900" b="0" i="0" u="none" strike="noStrike" cap="none" normalizeH="0" baseline="0" dirty="0">
                <a:ln>
                  <a:noFill/>
                </a:ln>
                <a:solidFill>
                  <a:srgbClr val="DCDCDC"/>
                </a:solidFill>
                <a:effectLst/>
                <a:latin typeface="Fira Code" panose="020B0809050000020004" pitchFamily="49" charset="0"/>
              </a:rPr>
              <a:t>&lt;</a:t>
            </a:r>
            <a:r>
              <a:rPr kumimoji="0" lang="en-US" altLang="en-US" sz="900" b="0" i="0" u="none" strike="noStrike" cap="none" normalizeH="0" baseline="0" dirty="0">
                <a:ln>
                  <a:noFill/>
                </a:ln>
                <a:solidFill>
                  <a:srgbClr val="B8D7A3"/>
                </a:solidFill>
                <a:effectLst/>
                <a:latin typeface="Fira Code" panose="020B0809050000020004" pitchFamily="49" charset="0"/>
              </a:rPr>
              <a:t>INotificationHub</a:t>
            </a:r>
            <a:r>
              <a:rPr kumimoji="0" lang="en-US" altLang="en-US" sz="900" b="0" i="0" u="none" strike="noStrike" cap="none" normalizeH="0" baseline="0" dirty="0">
                <a:ln>
                  <a:noFill/>
                </a:ln>
                <a:solidFill>
                  <a:srgbClr val="DCDCDC"/>
                </a:solidFill>
                <a:effectLst/>
                <a:latin typeface="Fira Code" panose="020B08090500000200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The SendNotification method can be called from a client.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void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SendNotification</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Call the notify method on all connected clients.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All</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Notify</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CDCDC"/>
              </a:solidFill>
              <a:effectLst/>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interface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8D7A3"/>
                </a:solidFill>
                <a:effectLst/>
                <a:latin typeface="Fira Code" panose="020B0809050000020004" pitchFamily="49" charset="0"/>
              </a:rPr>
              <a:t>INotificationHub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Notify</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1043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fontScale="90000"/>
          </a:bodyPr>
          <a:lstStyle/>
          <a:p>
            <a:r>
              <a:rPr lang="en-US" cap="none" dirty="0">
                <a:latin typeface="Segoe UI" panose="020B0502040204020203" pitchFamily="34" charset="0"/>
                <a:cs typeface="Segoe UI" panose="020B0502040204020203" pitchFamily="34" charset="0"/>
              </a:rPr>
              <a:t>Defining hub methods that clients can call</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expose a method on the Hub that you want to be callable from the client, simply declare it as a public method.</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specify a return type and parameters, including complex types and arrays, as you would in any C# method.</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Any data that you receive in parameters or return to the caller is communicated between the client and the server by using JSON – so make sure you are using simple objects that won’t cause issues in the serialization/deserialization process.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By default, javascript clients refer to hub methods by using a camel-case version of the method name to conform to javascript conventions.</a:t>
            </a:r>
          </a:p>
        </p:txBody>
      </p:sp>
    </p:spTree>
    <p:extLst>
      <p:ext uri="{BB962C8B-B14F-4D97-AF65-F5344CB8AC3E}">
        <p14:creationId xmlns:p14="http://schemas.microsoft.com/office/powerpoint/2010/main" val="3171017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Asynchronous return types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If the method will execute a long running task that would involve waiting – such as a database call or web service call, you can make the hub method asynchronous by returning a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Task</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instead of a void return (Or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Task&lt;T&gt;</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where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T</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is the return type).</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will wait for the task to complete, and sends the unwrapped result back to the client, so there is no difference in how you code the method call on the client.</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Making a Hub method asynchronous avoids blocking the connection when it uses the WebSocket transport. </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When a Hub method executes synchronously and the transport is WebSocket, subsequent invocations of methods on the Hub from the same client (remember, hubs are transient) are blocked until the Hub method completes.</a:t>
            </a:r>
          </a:p>
        </p:txBody>
      </p:sp>
    </p:spTree>
    <p:extLst>
      <p:ext uri="{BB962C8B-B14F-4D97-AF65-F5344CB8AC3E}">
        <p14:creationId xmlns:p14="http://schemas.microsoft.com/office/powerpoint/2010/main" val="1901755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Method overloading</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overload methods in a Hub, as long as the amount of parameters in each overloaded method are different.</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If you differentiate an overload just by specifying different parameter types, your Hub class will compile but the SignalR service will throw an exception at run time when clients try to call one of the overloads.</a:t>
            </a:r>
          </a:p>
        </p:txBody>
      </p:sp>
    </p:spTree>
    <p:extLst>
      <p:ext uri="{BB962C8B-B14F-4D97-AF65-F5344CB8AC3E}">
        <p14:creationId xmlns:p14="http://schemas.microsoft.com/office/powerpoint/2010/main" val="1651663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Calling client methods from a Hub class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call client methods from the server, use the </a:t>
            </a:r>
            <a:r>
              <a:rPr lang="en-US" dirty="0">
                <a:solidFill>
                  <a:schemeClr val="tx2">
                    <a:lumMod val="20000"/>
                    <a:lumOff val="80000"/>
                  </a:schemeClr>
                </a:solidFill>
                <a:latin typeface="Calibri" panose="020F0502020204030204" pitchFamily="34" charset="0"/>
                <a:cs typeface="Calibri" panose="020F0502020204030204" pitchFamily="34" charset="0"/>
              </a:rPr>
              <a:t>Clients</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property in a method in your Hub class.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can't get a return value from a client method; syntax such as </a:t>
            </a: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int x = Clients.All.add(1,1);</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does not work.</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specify complex types and arrays for the parameters</a:t>
            </a:r>
          </a:p>
          <a:p>
            <a:pPr lvl="1"/>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lvl="1"/>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47FCA670-BDEA-4C3B-94AB-E2EE6DD872EE}"/>
              </a:ext>
            </a:extLst>
          </p:cNvPr>
          <p:cNvSpPr>
            <a:spLocks noChangeArrowheads="1"/>
          </p:cNvSpPr>
          <p:nvPr/>
        </p:nvSpPr>
        <p:spPr bwMode="auto">
          <a:xfrm>
            <a:off x="1140902" y="3948929"/>
            <a:ext cx="9188085" cy="646331"/>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async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SendMessage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name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await</a:t>
            </a: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All</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SendMessage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 { UserName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name</a:t>
            </a:r>
            <a:r>
              <a:rPr kumimoji="0" lang="en-US" altLang="en-US" sz="900" b="0" i="0" u="none" strike="noStrike" cap="none" normalizeH="0" baseline="0" dirty="0">
                <a:ln>
                  <a:noFill/>
                </a:ln>
                <a:solidFill>
                  <a:srgbClr val="DCDCDC"/>
                </a:solidFill>
                <a:effectLst/>
                <a:latin typeface="Fira Code" panose="020B0809050000020004" pitchFamily="49" charset="0"/>
              </a:rPr>
              <a:t>, Message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0642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Autofit/>
          </a:bodyPr>
          <a:lstStyle/>
          <a:p>
            <a:r>
              <a:rPr lang="en-US" sz="2800" cap="none" dirty="0">
                <a:latin typeface="Segoe UI" panose="020B0502040204020203" pitchFamily="34" charset="0"/>
                <a:cs typeface="Segoe UI" panose="020B0502040204020203" pitchFamily="34" charset="0"/>
              </a:rPr>
              <a:t>Selecting which clients will receive the RPC (Remote procedure call)</a:t>
            </a:r>
            <a:endParaRPr lang="en-ZA" sz="2800"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connected clients</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Clients.All.SendMessage(name, message);</a:t>
            </a:r>
            <a:endParaRPr lang="en-US" sz="2000" dirty="0">
              <a:solidFill>
                <a:schemeClr val="tx2">
                  <a:lumMod val="20000"/>
                  <a:lumOff val="8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Only the calling client</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Clients.Caller.SendMessage(name, message);</a:t>
            </a:r>
            <a:endParaRPr lang="en-US" sz="2000" dirty="0">
              <a:solidFill>
                <a:schemeClr val="tx2">
                  <a:lumMod val="20000"/>
                  <a:lumOff val="8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clients except the calling client</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Clients.Others.SendMessage(name, message);</a:t>
            </a:r>
            <a:endParaRPr lang="en-US" sz="1600" dirty="0">
              <a:solidFill>
                <a:schemeClr val="tx2">
                  <a:lumMod val="20000"/>
                  <a:lumOff val="8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specific client identified by connection ID</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Clients.Client(Context.ConnectionId).SendMessage(name, message);</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400" b="1" i="1" u="sng" dirty="0">
                <a:solidFill>
                  <a:schemeClr val="tx2">
                    <a:lumMod val="20000"/>
                    <a:lumOff val="80000"/>
                  </a:schemeClr>
                </a:solidFill>
                <a:latin typeface="Segoe UI Light" panose="020B0502040204020203" pitchFamily="34" charset="0"/>
                <a:cs typeface="Segoe UI Light" panose="020B0502040204020203" pitchFamily="34" charset="0"/>
              </a:rPr>
              <a:t>Note:</a:t>
            </a:r>
            <a:r>
              <a:rPr lang="en-US" sz="1400" dirty="0">
                <a:solidFill>
                  <a:schemeClr val="tx2">
                    <a:lumMod val="20000"/>
                    <a:lumOff val="80000"/>
                  </a:schemeClr>
                </a:solidFill>
                <a:latin typeface="Segoe UI Light" panose="020B0502040204020203" pitchFamily="34" charset="0"/>
                <a:cs typeface="Segoe UI Light" panose="020B0502040204020203" pitchFamily="34" charset="0"/>
              </a:rPr>
              <a:t> </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This example calls </a:t>
            </a:r>
            <a:r>
              <a:rPr lang="en-US" sz="1400" i="1" dirty="0">
                <a:solidFill>
                  <a:schemeClr val="tx2">
                    <a:lumMod val="20000"/>
                    <a:lumOff val="80000"/>
                  </a:schemeClr>
                </a:solidFill>
                <a:latin typeface="Calibri" panose="020F0502020204030204" pitchFamily="34" charset="0"/>
                <a:cs typeface="Calibri" panose="020F0502020204030204" pitchFamily="34" charset="0"/>
              </a:rPr>
              <a:t>SendMessage</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on the calling client and has the same effect as using </a:t>
            </a:r>
            <a:r>
              <a:rPr lang="en-US" sz="1400" i="1" dirty="0" err="1">
                <a:solidFill>
                  <a:schemeClr val="tx2">
                    <a:lumMod val="20000"/>
                    <a:lumOff val="80000"/>
                  </a:schemeClr>
                </a:solidFill>
                <a:latin typeface="Calibri" panose="020F0502020204030204" pitchFamily="34" charset="0"/>
                <a:cs typeface="Calibri" panose="020F0502020204030204" pitchFamily="34" charset="0"/>
              </a:rPr>
              <a:t>Clients.Caller</a:t>
            </a:r>
            <a:r>
              <a:rPr lang="en-US" sz="1400" i="1" dirty="0">
                <a:solidFill>
                  <a:schemeClr val="tx2">
                    <a:lumMod val="20000"/>
                    <a:lumOff val="80000"/>
                  </a:schemeClr>
                </a:solidFill>
                <a:latin typeface="Calibri" panose="020F0502020204030204" pitchFamily="34" charset="0"/>
                <a:cs typeface="Calibri" panose="020F0502020204030204" pitchFamily="34" charset="0"/>
              </a:rPr>
              <a:t> </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but a different ID can be specified here.</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connected clients except the specified clients, identified by connection ID.</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Clients.AllExcept(connectionId1, connectionId2).SendMessage(name, message);</a:t>
            </a:r>
            <a:endParaRPr lang="en-US" dirty="0">
              <a:solidFill>
                <a:schemeClr val="tx2">
                  <a:lumMod val="20000"/>
                  <a:lumOff val="8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197480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Autofit/>
          </a:bodyPr>
          <a:lstStyle/>
          <a:p>
            <a:r>
              <a:rPr lang="en-US" sz="2800" cap="none" dirty="0">
                <a:latin typeface="Segoe UI" panose="020B0502040204020203" pitchFamily="34" charset="0"/>
                <a:cs typeface="Segoe UI" panose="020B0502040204020203" pitchFamily="34" charset="0"/>
              </a:rPr>
              <a:t>Selecting which clients will receive the RPC (Remote procedure call)</a:t>
            </a:r>
            <a:endParaRPr lang="en-ZA" sz="2800"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connected clients in a specified group</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Clients.Group(groupName).SendMessage(name, message);</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connected clients in a specified group except the specified clients, identified by connection ID</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Clients.Group(groupName, connectionId1, connectionId2).SendMessage(name, message);</a:t>
            </a:r>
            <a:endParaRPr lang="en-US" sz="1600" dirty="0">
              <a:solidFill>
                <a:schemeClr val="tx2">
                  <a:lumMod val="20000"/>
                  <a:lumOff val="8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connected clients in a specified group except the calling client</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Clients.OthersInGroup(groupName).SendMessage(name, message);</a:t>
            </a:r>
            <a:endParaRPr lang="en-US" dirty="0">
              <a:solidFill>
                <a:schemeClr val="tx2">
                  <a:lumMod val="20000"/>
                  <a:lumOff val="80000"/>
                </a:schemeClr>
              </a:solidFill>
              <a:latin typeface="Consolas" panose="020B0609020204030204" pitchFamily="49"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specific user, identified by </a:t>
            </a:r>
            <a:r>
              <a:rPr lang="en-US" dirty="0">
                <a:solidFill>
                  <a:schemeClr val="tx2">
                    <a:lumMod val="20000"/>
                    <a:lumOff val="80000"/>
                  </a:schemeClr>
                </a:solidFill>
                <a:latin typeface="Consolas" panose="020B0609020204030204" pitchFamily="49" charset="0"/>
                <a:cs typeface="Segoe UI Light" panose="020B0502040204020203" pitchFamily="34" charset="0"/>
              </a:rPr>
              <a:t>userId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Clients.User(userid).SendMessage(name, message);</a:t>
            </a:r>
            <a:b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br>
            <a:r>
              <a:rPr lang="en-US" sz="1600" dirty="0">
                <a:solidFill>
                  <a:schemeClr val="tx1"/>
                </a:solidFill>
                <a:latin typeface="Segoe UI Light" panose="020B0502040204020203" pitchFamily="34" charset="0"/>
                <a:cs typeface="Segoe UI Light" panose="020B0502040204020203" pitchFamily="34" charset="0"/>
              </a:rPr>
              <a:t>By default, this is </a:t>
            </a:r>
            <a:r>
              <a:rPr lang="en-US" sz="1600" dirty="0">
                <a:solidFill>
                  <a:schemeClr val="tx1"/>
                </a:solidFill>
                <a:latin typeface="Consolas" panose="020B0609020204030204" pitchFamily="49" charset="0"/>
                <a:cs typeface="Segoe UI Light" panose="020B0502040204020203" pitchFamily="34" charset="0"/>
              </a:rPr>
              <a:t>IPrincipal.Identity.Name</a:t>
            </a:r>
            <a:r>
              <a:rPr lang="en-US" sz="1600" dirty="0">
                <a:solidFill>
                  <a:schemeClr val="tx1"/>
                </a:solidFill>
                <a:latin typeface="Segoe UI Light" panose="020B0502040204020203" pitchFamily="34" charset="0"/>
                <a:cs typeface="Segoe UI Light" panose="020B0502040204020203" pitchFamily="34" charset="0"/>
              </a:rPr>
              <a:t>, but this can be changed by registering an implementation of IUserIdProvider with the global host.</a:t>
            </a:r>
            <a:endPar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a:p>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54498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Autofit/>
          </a:bodyPr>
          <a:lstStyle/>
          <a:p>
            <a:r>
              <a:rPr lang="en-US" sz="2800" cap="none" dirty="0">
                <a:latin typeface="Segoe UI" panose="020B0502040204020203" pitchFamily="34" charset="0"/>
                <a:cs typeface="Segoe UI" panose="020B0502040204020203" pitchFamily="34" charset="0"/>
              </a:rPr>
              <a:t>Selecting which clients will receive the RPC (Remote procedure call)</a:t>
            </a:r>
            <a:endParaRPr lang="en-ZA" sz="2800"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clients and groups in a list of connection IDs</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Clients.Clients(ConnectionIds).SendMessage(name, message);</a:t>
            </a:r>
            <a:endParaRPr lang="en-US" dirty="0">
              <a:solidFill>
                <a:schemeClr val="tx2">
                  <a:lumMod val="20000"/>
                  <a:lumOff val="80000"/>
                </a:schemeClr>
              </a:solidFill>
              <a:latin typeface="Consolas" panose="020B0609020204030204" pitchFamily="49"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list of groups.</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Clients.Groups(GroupIds).SendMessage(name, message);</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user by name</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Clients.Client(username).SendMessage(name, message);</a:t>
            </a:r>
            <a:endParaRPr lang="en-US" dirty="0">
              <a:solidFill>
                <a:schemeClr val="tx2">
                  <a:lumMod val="20000"/>
                  <a:lumOff val="80000"/>
                </a:schemeClr>
              </a:solidFill>
              <a:latin typeface="Consolas" panose="020B0609020204030204" pitchFamily="49"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list of user names</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Clients.Users(new string[] { "</a:t>
            </a:r>
            <a:r>
              <a:rPr lang="en-US" sz="1600" b="1"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myUser</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 "myUser2" }).SendMessage(name, message);</a:t>
            </a:r>
            <a:endParaRPr lang="en-US" dirty="0">
              <a:solidFill>
                <a:schemeClr val="tx2">
                  <a:lumMod val="20000"/>
                  <a:lumOff val="80000"/>
                </a:schemeClr>
              </a:solidFill>
              <a:latin typeface="Consolas" panose="020B0609020204030204" pitchFamily="49" charset="0"/>
              <a:cs typeface="Segoe UI Light" panose="020B0502040204020203" pitchFamily="34" charset="0"/>
            </a:endParaRPr>
          </a:p>
        </p:txBody>
      </p:sp>
    </p:spTree>
    <p:extLst>
      <p:ext uri="{BB962C8B-B14F-4D97-AF65-F5344CB8AC3E}">
        <p14:creationId xmlns:p14="http://schemas.microsoft.com/office/powerpoint/2010/main" val="3945481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US" cap="none" dirty="0">
                <a:latin typeface="Segoe UI" panose="020B0502040204020203" pitchFamily="34" charset="0"/>
                <a:cs typeface="Segoe UI" panose="020B0502040204020203" pitchFamily="34" charset="0"/>
              </a:rPr>
              <a:t>What is SignalR?</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is a library that simplifies real-time web communication between the server and its connected clients.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This means the server can push content to connected clients, rather than having the server wait for a client to request new data.</a:t>
            </a:r>
          </a:p>
        </p:txBody>
      </p:sp>
    </p:spTree>
    <p:extLst>
      <p:ext uri="{BB962C8B-B14F-4D97-AF65-F5344CB8AC3E}">
        <p14:creationId xmlns:p14="http://schemas.microsoft.com/office/powerpoint/2010/main" val="28398887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Asynchronous Client methods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Methods calls on a client run asynchronously – any code that you execute after the client call will execute immediately, except if you await that call.</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If you use await to wait until a client method finishes before the next line of code executes, that does not mean that clients will actually receive the message before the next line of code executes. "Completion" of a client method call only means that SignalR has done everything necessary to send the message.</a:t>
            </a:r>
          </a:p>
        </p:txBody>
      </p:sp>
      <p:sp>
        <p:nvSpPr>
          <p:cNvPr id="2" name="Rectangle 1">
            <a:extLst>
              <a:ext uri="{FF2B5EF4-FFF2-40B4-BE49-F238E27FC236}">
                <a16:creationId xmlns:a16="http://schemas.microsoft.com/office/drawing/2014/main" id="{803AB944-EF25-474C-9855-3807AB893942}"/>
              </a:ext>
            </a:extLst>
          </p:cNvPr>
          <p:cNvSpPr>
            <a:spLocks noChangeArrowheads="1"/>
          </p:cNvSpPr>
          <p:nvPr/>
        </p:nvSpPr>
        <p:spPr bwMode="auto">
          <a:xfrm>
            <a:off x="1091682" y="3036585"/>
            <a:ext cx="9274628" cy="78483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async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NewMessage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name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notification</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await</a:t>
            </a: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Others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SendMessage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 { UserName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name</a:t>
            </a:r>
            <a:r>
              <a:rPr kumimoji="0" lang="en-US" altLang="en-US" sz="900" b="0" i="0" u="none" strike="noStrike" cap="none" normalizeH="0" baseline="0" dirty="0">
                <a:ln>
                  <a:noFill/>
                </a:ln>
                <a:solidFill>
                  <a:srgbClr val="DCDCDC"/>
                </a:solidFill>
                <a:effectLst/>
                <a:latin typeface="Fira Code" panose="020B0809050000020004" pitchFamily="49" charset="0"/>
              </a:rPr>
              <a:t>, Message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await</a:t>
            </a: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Caller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Notify</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notification</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6026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Managing groups in the hub class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Groups in SignalR provide a method for broadcasting messages to specified subsets of connected clients.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group can have any number of clients, and a client can be a member of any number of groups.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Use </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.Add() </a:t>
            </a:r>
            <a:r>
              <a:rPr lang="en-US" dirty="0">
                <a:solidFill>
                  <a:schemeClr val="tx2">
                    <a:lumMod val="20000"/>
                    <a:lumOff val="80000"/>
                  </a:schemeClr>
                </a:solidFill>
                <a:latin typeface="Segoe UI Light" panose="020B0502040204020203" pitchFamily="34" charset="0"/>
                <a:cs typeface="Segoe UI Light" panose="020B0502040204020203" pitchFamily="34" charset="0"/>
              </a:rPr>
              <a:t>and </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.Remove()</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methods provided by the </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Groups</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property on the Hub class.</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don't have to explicitly create groups. In effect a group is automatically created the first time you specify its name in a call to </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Groups.Add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and it is deleted when you remove the last connection from membership in it.</a:t>
            </a:r>
          </a:p>
        </p:txBody>
      </p:sp>
      <p:sp>
        <p:nvSpPr>
          <p:cNvPr id="2" name="Rectangle 1">
            <a:extLst>
              <a:ext uri="{FF2B5EF4-FFF2-40B4-BE49-F238E27FC236}">
                <a16:creationId xmlns:a16="http://schemas.microsoft.com/office/drawing/2014/main" id="{44A446A4-BD93-49DF-B544-3E2E12F1DAD7}"/>
              </a:ext>
            </a:extLst>
          </p:cNvPr>
          <p:cNvSpPr>
            <a:spLocks noChangeArrowheads="1"/>
          </p:cNvSpPr>
          <p:nvPr/>
        </p:nvSpPr>
        <p:spPr bwMode="auto">
          <a:xfrm>
            <a:off x="1116247" y="3300761"/>
            <a:ext cx="9097347" cy="133882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JoinGroup</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groupName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Groups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Add</a:t>
            </a:r>
            <a:r>
              <a:rPr kumimoji="0" lang="en-US" altLang="en-US" sz="900" b="0" i="0" u="none" strike="noStrike" cap="none" normalizeH="0" baseline="0" dirty="0">
                <a:ln>
                  <a:noFill/>
                </a:ln>
                <a:solidFill>
                  <a:srgbClr val="DCDCDC"/>
                </a:solidFill>
                <a:effectLst/>
                <a:latin typeface="Fira Code" panose="020B0809050000020004" pitchFamily="49" charset="0"/>
              </a:rPr>
              <a:t>(Context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ConnectionId, </a:t>
            </a:r>
            <a:r>
              <a:rPr kumimoji="0" lang="en-US" altLang="en-US" sz="900" b="0" i="0" u="none" strike="noStrike" cap="none" normalizeH="0" baseline="0" dirty="0">
                <a:ln>
                  <a:noFill/>
                </a:ln>
                <a:solidFill>
                  <a:srgbClr val="9CDCFE"/>
                </a:solidFill>
                <a:effectLst/>
                <a:latin typeface="Fira Code" panose="020B0809050000020004" pitchFamily="49" charset="0"/>
              </a:rPr>
              <a:t>groupName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DCDCDC"/>
              </a:solidFill>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LeaveGroup</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groupName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Groups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Remove</a:t>
            </a:r>
            <a:r>
              <a:rPr kumimoji="0" lang="en-US" altLang="en-US" sz="900" b="0" i="0" u="none" strike="noStrike" cap="none" normalizeH="0" baseline="0" dirty="0">
                <a:ln>
                  <a:noFill/>
                </a:ln>
                <a:solidFill>
                  <a:srgbClr val="DCDCDC"/>
                </a:solidFill>
                <a:effectLst/>
                <a:latin typeface="Fira Code" panose="020B0809050000020004" pitchFamily="49" charset="0"/>
              </a:rPr>
              <a:t>(Context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ConnectionId, </a:t>
            </a:r>
            <a:r>
              <a:rPr kumimoji="0" lang="en-US" altLang="en-US" sz="900" b="0" i="0" u="none" strike="noStrike" cap="none" normalizeH="0" baseline="0" dirty="0">
                <a:ln>
                  <a:noFill/>
                </a:ln>
                <a:solidFill>
                  <a:srgbClr val="9CDCFE"/>
                </a:solidFill>
                <a:effectLst/>
                <a:latin typeface="Fira Code" panose="020B0809050000020004" pitchFamily="49" charset="0"/>
              </a:rPr>
              <a:t>groupName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7517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Group membership persistence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tracks connections, not users, so if you want a user to be in the same group every time the user establishes a connection, you have to call Groups.Add every time the user establishes a new connection.</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After a temporary loss of connectivity, sometimes SignalR can restore the connection automatically. In that case, SignalR is restoring the same connection, not establishing a new connection, and so the client's group membership is automatically restored.</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When a connection can't be restored automatically after a loss of connectivity, or when the connection times out, or when the client disconnects (for example, when a browser navigates to a new page), group memberships are lost.</a:t>
            </a:r>
          </a:p>
        </p:txBody>
      </p:sp>
    </p:spTree>
    <p:extLst>
      <p:ext uri="{BB962C8B-B14F-4D97-AF65-F5344CB8AC3E}">
        <p14:creationId xmlns:p14="http://schemas.microsoft.com/office/powerpoint/2010/main" val="3653375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Group membership persistence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34682BC4-D88A-4369-89FE-071460C92A41}"/>
              </a:ext>
            </a:extLst>
          </p:cNvPr>
          <p:cNvSpPr>
            <a:spLocks noChangeArrowheads="1"/>
          </p:cNvSpPr>
          <p:nvPr/>
        </p:nvSpPr>
        <p:spPr bwMode="auto">
          <a:xfrm>
            <a:off x="1054360" y="1895653"/>
            <a:ext cx="9283958" cy="383181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override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OnConnected</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Add your own code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For example: in a chat application, record the association between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the current connection ID and user name, and mark the user as online.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After the code in this method completes, the client is informed that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the connection is established; for example, in a JavaScript client,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the start().done callback is executed.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base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OnConnected</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DCDCDC"/>
              </a:solidFill>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override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OnDisconnected</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bool</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stopCalled</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Add your own code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For example: in a chat application, mark the user as offline,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7A64A"/>
                </a:solidFill>
                <a:effectLst/>
                <a:latin typeface="Fira Code" panose="020B0809050000020004" pitchFamily="49" charset="0"/>
              </a:rPr>
              <a:t>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delete the association between the current connection id and user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base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OnDisconnected</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stopCalled</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DCDCDC"/>
              </a:solidFill>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override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OnReconnected</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Add your own code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For example: in a chat application, you might have marked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user as offline after a period of inactivity; in that case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7A64A"/>
                </a:solidFill>
                <a:effectLst/>
                <a:latin typeface="Fira Code" panose="020B0809050000020004" pitchFamily="49" charset="0"/>
              </a:rPr>
              <a:t>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mark the user as online again.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base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OnReconnected</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2479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Autofit/>
          </a:bodyPr>
          <a:lstStyle/>
          <a:p>
            <a:r>
              <a:rPr lang="en-US" sz="2400" cap="none" dirty="0">
                <a:latin typeface="Segoe UI" panose="020B0502040204020203" pitchFamily="34" charset="0"/>
                <a:cs typeface="Segoe UI" panose="020B0502040204020203" pitchFamily="34" charset="0"/>
              </a:rPr>
              <a:t>When OnConnected, OnDisconnected, and OnReconnected are called</a:t>
            </a:r>
            <a:endParaRPr lang="en-ZA" sz="2400"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Each time a browser navigates to a new page, a new connection has to be established, which means SignalR will execute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OnDisconnected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method followed by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OnConnected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method. SignalR always creates a new connection ID when a new connection is established.</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OnReconnected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method is called when there has been a temporary break in connectivity that SignalR can automatically recover from, such as when a cable is temporarily disconnected and reconnected before the connection times out.</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OnDisconnected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method doesn't get called in some scenarios, such as when a server goes down or the App Domain gets recycled. When another server comes on line or the App Domain completes its recycle, some clients may be able to reconnect and fire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OnReconnected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event.</a:t>
            </a:r>
          </a:p>
        </p:txBody>
      </p:sp>
    </p:spTree>
    <p:extLst>
      <p:ext uri="{BB962C8B-B14F-4D97-AF65-F5344CB8AC3E}">
        <p14:creationId xmlns:p14="http://schemas.microsoft.com/office/powerpoint/2010/main" val="1570914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fontScale="90000"/>
          </a:bodyPr>
          <a:lstStyle/>
          <a:p>
            <a:r>
              <a:rPr lang="en-US" cap="none" dirty="0">
                <a:latin typeface="Segoe UI" panose="020B0502040204020203" pitchFamily="34" charset="0"/>
                <a:cs typeface="Segoe UI" panose="020B0502040204020203" pitchFamily="34" charset="0"/>
              </a:rPr>
              <a:t>Information about the client from the Context property</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get additional information on the connected client via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Context</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property on the base Hub class.</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connection ID of the calling client</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string connectionID = Context.ConnectionId;</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
            </a:r>
            <a:b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b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This is a GUID assigned by SignalR. There is one connectionID per connection, shared across multiple hubs. You cannot change this ID.</a:t>
            </a:r>
            <a:endParaRPr lang="en-US" b="1" i="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endParaRP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HTTP header data</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var headers = Context.Request.Headers;</a:t>
            </a:r>
            <a:endParaRPr lang="en-US" sz="1600" dirty="0">
              <a:solidFill>
                <a:schemeClr val="tx2">
                  <a:lumMod val="20000"/>
                  <a:lumOff val="80000"/>
                </a:schemeClr>
              </a:solidFill>
              <a:latin typeface="Consolas" panose="020B0609020204030204" pitchFamily="49" charset="0"/>
              <a:cs typeface="Segoe UI Light" panose="020B0502040204020203" pitchFamily="34" charset="0"/>
            </a:endParaRP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Query string data</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var queryString = Context.Request.QueryString;</a:t>
            </a:r>
            <a:b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string parameterValue = queryString["parametername"];</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
            </a:r>
            <a:b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br>
            <a:r>
              <a:rPr lang="en-US" sz="1500" i="1" dirty="0">
                <a:solidFill>
                  <a:schemeClr val="tx1"/>
                </a:solidFill>
                <a:latin typeface="Segoe UI Light" panose="020B0502040204020203" pitchFamily="34" charset="0"/>
                <a:cs typeface="Segoe UI Light" panose="020B0502040204020203" pitchFamily="34" charset="0"/>
              </a:rPr>
              <a:t>The query string that you get in this property is the one that was used with the HTTP request that established the SignalR connection. You can add query string parameters in the client by configuring the connection, which is a convenient way to pass data about the client from the client to the server.</a:t>
            </a:r>
            <a:endParaRPr lang="en-US" dirty="0">
              <a:solidFill>
                <a:schemeClr val="tx2">
                  <a:lumMod val="20000"/>
                  <a:lumOff val="80000"/>
                </a:schemeClr>
              </a:solidFill>
              <a:latin typeface="Consolas" panose="020B0609020204030204" pitchFamily="49" charset="0"/>
              <a:cs typeface="Segoe UI Light" panose="020B0502040204020203" pitchFamily="34" charset="0"/>
            </a:endParaRPr>
          </a:p>
        </p:txBody>
      </p:sp>
    </p:spTree>
    <p:extLst>
      <p:ext uri="{BB962C8B-B14F-4D97-AF65-F5344CB8AC3E}">
        <p14:creationId xmlns:p14="http://schemas.microsoft.com/office/powerpoint/2010/main" val="2626731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fontScale="90000"/>
          </a:bodyPr>
          <a:lstStyle/>
          <a:p>
            <a:r>
              <a:rPr lang="en-US" cap="none" dirty="0">
                <a:latin typeface="Segoe UI" panose="020B0502040204020203" pitchFamily="34" charset="0"/>
                <a:cs typeface="Segoe UI" panose="020B0502040204020203" pitchFamily="34" charset="0"/>
              </a:rPr>
              <a:t>Information about the client from the Context property</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Cookies</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var cookies = Context.Request.Cookies;</a:t>
            </a:r>
            <a:endParaRPr lang="en-US" dirty="0">
              <a:solidFill>
                <a:schemeClr val="tx2">
                  <a:lumMod val="20000"/>
                  <a:lumOff val="80000"/>
                </a:schemeClr>
              </a:solidFill>
              <a:latin typeface="Consolas" panose="020B0609020204030204" pitchFamily="49"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User information</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System.Security.Principal.IPrincipal user = Context.User;</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138723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Passing state between clients and a Hub</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client proxy provides a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state</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object in which you can store data that you want to be transmitted to the server with each method call.</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On the server you can access this data in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Clients.Caller </a:t>
            </a:r>
            <a:r>
              <a:rPr lang="en-US" dirty="0">
                <a:solidFill>
                  <a:schemeClr val="tx2">
                    <a:lumMod val="20000"/>
                    <a:lumOff val="80000"/>
                  </a:schemeClr>
                </a:solidFill>
                <a:latin typeface="Segoe UI Light" panose="020B0502040204020203" pitchFamily="34" charset="0"/>
                <a:cs typeface="Segoe UI Light" panose="020B0502040204020203" pitchFamily="34" charset="0"/>
              </a:rPr>
              <a:t>property in Hub methods that are called by clients</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400" b="1" i="1" u="sng" dirty="0">
                <a:solidFill>
                  <a:schemeClr val="tx2">
                    <a:lumMod val="20000"/>
                    <a:lumOff val="80000"/>
                  </a:schemeClr>
                </a:solidFill>
                <a:latin typeface="Segoe UI Light" panose="020B0502040204020203" pitchFamily="34" charset="0"/>
                <a:cs typeface="Segoe UI Light" panose="020B0502040204020203" pitchFamily="34" charset="0"/>
              </a:rPr>
              <a:t>Note</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The </a:t>
            </a: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Clients.Caller </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property is not populated for the connection lifetime event handler methods </a:t>
            </a: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OnConnected</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a:t>
            </a: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OnDisconnected</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and </a:t>
            </a: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OnReconnected</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Creating or updating data in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state</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object and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Clients.Caller</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 </a:t>
            </a:r>
            <a:r>
              <a:rPr lang="en-US" dirty="0">
                <a:solidFill>
                  <a:schemeClr val="tx2">
                    <a:lumMod val="20000"/>
                    <a:lumOff val="80000"/>
                  </a:schemeClr>
                </a:solidFill>
                <a:latin typeface="Segoe UI Light" panose="020B0502040204020203" pitchFamily="34" charset="0"/>
                <a:cs typeface="Segoe UI Light" panose="020B0502040204020203" pitchFamily="34" charset="0"/>
              </a:rPr>
              <a:t>property works in both directions. You can update values in the server and they are passed back to the client.</a:t>
            </a:r>
          </a:p>
        </p:txBody>
      </p:sp>
    </p:spTree>
    <p:extLst>
      <p:ext uri="{BB962C8B-B14F-4D97-AF65-F5344CB8AC3E}">
        <p14:creationId xmlns:p14="http://schemas.microsoft.com/office/powerpoint/2010/main" val="42577725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Passing state - example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Passing state to the connection via the Hub from the client</a:t>
            </a:r>
          </a:p>
          <a:p>
            <a:r>
              <a:rPr lang="en-US" dirty="0">
                <a:solidFill>
                  <a:schemeClr val="tx2">
                    <a:lumMod val="20000"/>
                    <a:lumOff val="80000"/>
                  </a:schemeClr>
                </a:solidFill>
                <a:latin typeface="Segoe UI Light" panose="020B0502040204020203" pitchFamily="34" charset="0"/>
                <a:cs typeface="Segoe UI Light" panose="020B0502040204020203" pitchFamily="34" charset="0"/>
              </a:rPr>
              <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access the state in your Hub via the Clients.Caller property:</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r>
              <a:rPr lang="en-US" dirty="0">
                <a:solidFill>
                  <a:schemeClr val="tx2">
                    <a:lumMod val="20000"/>
                    <a:lumOff val="80000"/>
                  </a:schemeClr>
                </a:solidFill>
                <a:latin typeface="Segoe UI Light" panose="020B0502040204020203" pitchFamily="34" charset="0"/>
                <a:cs typeface="Segoe UI Light" panose="020B0502040204020203" pitchFamily="34" charset="0"/>
              </a:rPr>
              <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400" b="1" i="1" u="sng" dirty="0">
                <a:solidFill>
                  <a:schemeClr val="tx2">
                    <a:lumMod val="20000"/>
                    <a:lumOff val="80000"/>
                  </a:schemeClr>
                </a:solidFill>
                <a:latin typeface="Segoe UI Light" panose="020B0502040204020203" pitchFamily="34" charset="0"/>
                <a:cs typeface="Segoe UI Light" panose="020B0502040204020203" pitchFamily="34" charset="0"/>
              </a:rPr>
              <a:t>Note</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The state is not used to store large amounts of data, since it is being transmitted with every request. If you need to transfer state, make sure it is small, ‘simple’ data.</a:t>
            </a:r>
            <a:endParaRPr lang="en-US" i="1"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6B13E7FD-57BB-493C-AF33-DC373BBFDEDA}"/>
              </a:ext>
            </a:extLst>
          </p:cNvPr>
          <p:cNvSpPr>
            <a:spLocks noChangeArrowheads="1"/>
          </p:cNvSpPr>
          <p:nvPr/>
        </p:nvSpPr>
        <p:spPr bwMode="auto">
          <a:xfrm>
            <a:off x="1082351" y="2465160"/>
            <a:ext cx="9302620" cy="369332"/>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9CDCFE"/>
                </a:solidFill>
                <a:effectLst/>
                <a:latin typeface="Fira Code" panose="020B0809050000020004" pitchFamily="49" charset="0"/>
              </a:rPr>
              <a:t>hub</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state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UserName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"Johan Aspeling"</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9CDCFE"/>
                </a:solidFill>
                <a:effectLst/>
                <a:latin typeface="Fira Code" panose="020B0809050000020004" pitchFamily="49" charset="0"/>
              </a:rPr>
              <a:t>hub</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state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lang="en-US" altLang="en-US" sz="900" dirty="0">
                <a:solidFill>
                  <a:srgbClr val="DCDCDC"/>
                </a:solidFill>
                <a:latin typeface="Fira Code" panose="020B0809050000020004" pitchFamily="49" charset="0"/>
              </a:rPr>
              <a:t>C</a:t>
            </a:r>
            <a:r>
              <a:rPr kumimoji="0" lang="en-US" altLang="en-US" sz="900" b="0" i="0" u="none" strike="noStrike" cap="none" normalizeH="0" baseline="0" dirty="0">
                <a:ln>
                  <a:noFill/>
                </a:ln>
                <a:solidFill>
                  <a:srgbClr val="DCDCDC"/>
                </a:solidFill>
                <a:effectLst/>
                <a:latin typeface="Fira Code" panose="020B0809050000020004" pitchFamily="49" charset="0"/>
              </a:rPr>
              <a:t>omputerName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"LAB1000DSM"</a:t>
            </a: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2698C9D-DBA6-43B4-A485-80BBEB356162}"/>
              </a:ext>
            </a:extLst>
          </p:cNvPr>
          <p:cNvSpPr>
            <a:spLocks noChangeArrowheads="1"/>
          </p:cNvSpPr>
          <p:nvPr/>
        </p:nvSpPr>
        <p:spPr bwMode="auto">
          <a:xfrm>
            <a:off x="1082351" y="3530779"/>
            <a:ext cx="9302620" cy="78483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private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void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LogInformation</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userName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Caller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UserName;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computerName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Caller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ComputerName;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37645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Error handling</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Create a Hubs pipeline module that handles the OnIncomingError method.</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Inject the module in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Startup.cs</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class</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0C5B49B4-FF2B-4435-9213-396A00D40822}"/>
              </a:ext>
            </a:extLst>
          </p:cNvPr>
          <p:cNvSpPr>
            <a:spLocks noChangeArrowheads="1"/>
          </p:cNvSpPr>
          <p:nvPr/>
        </p:nvSpPr>
        <p:spPr bwMode="auto">
          <a:xfrm>
            <a:off x="1129003" y="2635816"/>
            <a:ext cx="9153331" cy="1754326"/>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class</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ErrorHandlingPipelineModule</a:t>
            </a:r>
            <a:r>
              <a:rPr kumimoji="0" lang="en-US" altLang="en-US" sz="900" b="0" i="0" u="none" strike="noStrike" cap="none" normalizeH="0" baseline="0" dirty="0">
                <a:ln>
                  <a:noFill/>
                </a:ln>
                <a:solidFill>
                  <a:srgbClr val="DCDCDC"/>
                </a:solidFill>
                <a:effectLst/>
                <a:latin typeface="Fira Code" panose="020B0809050000020004" pitchFamily="49" charset="0"/>
              </a:rPr>
              <a:t> : </a:t>
            </a:r>
            <a:r>
              <a:rPr kumimoji="0" lang="en-US" altLang="en-US" sz="900" b="0" i="0" u="none" strike="noStrike" cap="none" normalizeH="0" baseline="0" dirty="0">
                <a:ln>
                  <a:noFill/>
                </a:ln>
                <a:solidFill>
                  <a:srgbClr val="4EC9B0"/>
                </a:solidFill>
                <a:effectLst/>
                <a:latin typeface="Fira Code" panose="020B0809050000020004" pitchFamily="49" charset="0"/>
              </a:rPr>
              <a:t>HubPipelineModule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protected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override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void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OnIncomingError</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4EC9B0"/>
                </a:solidFill>
                <a:effectLst/>
                <a:latin typeface="Fira Code" panose="020B0809050000020004" pitchFamily="49" charset="0"/>
              </a:rPr>
              <a:t>ExceptionContext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exceptionContext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8D7A3"/>
                </a:solidFill>
                <a:effectLst/>
                <a:latin typeface="Fira Code" panose="020B0809050000020004" pitchFamily="49" charset="0"/>
              </a:rPr>
              <a:t>IHubIncomingInvokerContext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invokerContext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Debug</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WriteLine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"=&gt; Exception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exceptionContext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Error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Message);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if</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exceptionContext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Error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InnerException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null</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Debug</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WriteLine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"=&gt; Inner Exception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exceptionContext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Error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InnerException</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Message);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base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OnIncomingError</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exceptionContext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invokerContext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BFCF0990-9E68-43C9-ACDA-5E27CB14EC21}"/>
              </a:ext>
            </a:extLst>
          </p:cNvPr>
          <p:cNvSpPr>
            <a:spLocks noChangeArrowheads="1"/>
          </p:cNvSpPr>
          <p:nvPr/>
        </p:nvSpPr>
        <p:spPr bwMode="auto">
          <a:xfrm>
            <a:off x="1129003" y="5060456"/>
            <a:ext cx="9153331" cy="461665"/>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4EC9B0"/>
              </a:solidFill>
              <a:effectLst/>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Fira Code" panose="020B0809050000020004" pitchFamily="49" charset="0"/>
              </a:rPr>
              <a:t>GlobalHost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HubPipeline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AddModule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ErrorHandlingPipelineModule</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9702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ZA" cap="none" dirty="0" err="1">
                <a:latin typeface="Segoe UI" panose="020B0502040204020203" pitchFamily="34" charset="0"/>
                <a:cs typeface="Segoe UI" panose="020B0502040204020203" pitchFamily="34" charset="0"/>
              </a:rPr>
              <a:t>Signalr</a:t>
            </a:r>
            <a:r>
              <a:rPr lang="en-ZA" cap="none" dirty="0">
                <a:latin typeface="Segoe UI" panose="020B0502040204020203" pitchFamily="34" charset="0"/>
                <a:cs typeface="Segoe UI" panose="020B0502040204020203" pitchFamily="34" charset="0"/>
              </a:rPr>
              <a:t> Basics</a:t>
            </a: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makes use of multiple transport methods in order to push content to the connected clients. This is automatically done for you, depending on the infrastructure between the server and the Client. If the requirements for a specific connection is not met, SignalR will attempt to use other transports to make its connections.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has a build-in connection management API for handling scenarios where clients connect/disconnects, as well as grouping multiple connections.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can broadcast messages to all connected clients, as well as targeting specific clients.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Connection between the server and a client is persistent, unlike a normal HTTP connection, which is re-established for each communication.</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connection between the client and server is persistent, unlike a classic HTTP connection, which is re-established for each communication</a:t>
            </a:r>
            <a:endParaRPr lang="en-ZA"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63097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Demonstrating Error handling</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Throwing an exception from within the hub</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Catching and handling the exception in the Javascript client</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5" name="Rectangle 2">
            <a:extLst>
              <a:ext uri="{FF2B5EF4-FFF2-40B4-BE49-F238E27FC236}">
                <a16:creationId xmlns:a16="http://schemas.microsoft.com/office/drawing/2014/main" id="{C907B46E-EAD9-489D-9E99-62EFA8DA64CE}"/>
              </a:ext>
            </a:extLst>
          </p:cNvPr>
          <p:cNvSpPr>
            <a:spLocks noChangeArrowheads="1"/>
          </p:cNvSpPr>
          <p:nvPr/>
        </p:nvSpPr>
        <p:spPr bwMode="auto">
          <a:xfrm>
            <a:off x="1066222" y="2605563"/>
            <a:ext cx="9197398" cy="133882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async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SendMessage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name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if</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Contains</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"&lt;script&gt;"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throw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HubException</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"This message will flow to the client"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 user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User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Identity</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Name, message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await</a:t>
            </a: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All</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SendMessage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 { UserName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name</a:t>
            </a:r>
            <a:r>
              <a:rPr kumimoji="0" lang="en-US" altLang="en-US" sz="900" b="0" i="0" u="none" strike="noStrike" cap="none" normalizeH="0" baseline="0" dirty="0">
                <a:ln>
                  <a:noFill/>
                </a:ln>
                <a:solidFill>
                  <a:srgbClr val="DCDCDC"/>
                </a:solidFill>
                <a:effectLst/>
                <a:latin typeface="Fira Code" panose="020B0809050000020004" pitchFamily="49" charset="0"/>
              </a:rPr>
              <a:t>, Message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26AA2622-6D96-4368-BED7-021F2A02E0E0}"/>
              </a:ext>
            </a:extLst>
          </p:cNvPr>
          <p:cNvSpPr>
            <a:spLocks noChangeArrowheads="1"/>
          </p:cNvSpPr>
          <p:nvPr/>
        </p:nvSpPr>
        <p:spPr bwMode="auto">
          <a:xfrm>
            <a:off x="1066222" y="4597389"/>
            <a:ext cx="9197398" cy="1061829"/>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9CDCFE"/>
                </a:solidFill>
                <a:effectLst/>
                <a:latin typeface="Fira Code" panose="020B0809050000020004" pitchFamily="49" charset="0"/>
              </a:rPr>
              <a:t>hub</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server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send(</a:t>
            </a:r>
            <a:r>
              <a:rPr kumimoji="0" lang="en-US" altLang="en-US" sz="900" b="0" i="0" u="none" strike="noStrike" cap="none" normalizeH="0" baseline="0" dirty="0">
                <a:ln>
                  <a:noFill/>
                </a:ln>
                <a:solidFill>
                  <a:srgbClr val="D69D85"/>
                </a:solidFill>
                <a:effectLst/>
                <a:latin typeface="Fira Code" panose="020B0809050000020004" pitchFamily="49" charset="0"/>
              </a:rPr>
              <a:t>"&lt;script&gt;"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8A0DF"/>
                </a:solidFill>
                <a:effectLst/>
                <a:latin typeface="Fira Code" panose="020B0809050000020004" pitchFamily="49" charset="0"/>
              </a:rPr>
              <a:t>catch</a:t>
            </a:r>
            <a:r>
              <a:rPr kumimoji="0" lang="en-US" altLang="en-US" sz="900" b="0" i="0" u="none" strike="noStrike" cap="none" normalizeH="0" baseline="0" dirty="0">
                <a:ln>
                  <a:noFill/>
                </a:ln>
                <a:solidFill>
                  <a:srgbClr val="DCDCDC"/>
                </a:solidFill>
                <a:effectLst/>
                <a:latin typeface="Fira Code" panose="020B0809050000020004" pitchFamily="49" charset="0"/>
              </a:rPr>
              <a:t>((error) </a:t>
            </a:r>
            <a:r>
              <a:rPr kumimoji="0" lang="en-US" altLang="en-US" sz="900" b="0" i="0" u="none" strike="noStrike" cap="none" normalizeH="0" baseline="0" dirty="0">
                <a:ln>
                  <a:noFill/>
                </a:ln>
                <a:solidFill>
                  <a:srgbClr val="B4B4B4"/>
                </a:solidFill>
                <a:effectLst/>
                <a:latin typeface="Fira Code" panose="020B0809050000020004" pitchFamily="49" charset="0"/>
              </a:rPr>
              <a:t>=&gt;</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if</a:t>
            </a:r>
            <a:r>
              <a:rPr kumimoji="0" lang="en-US" altLang="en-US" sz="900" b="0" i="0" u="none" strike="noStrike" cap="none" normalizeH="0" baseline="0" dirty="0">
                <a:ln>
                  <a:noFill/>
                </a:ln>
                <a:solidFill>
                  <a:srgbClr val="DCDCDC"/>
                </a:solidFill>
                <a:effectLst/>
                <a:latin typeface="Fira Code" panose="020B0809050000020004" pitchFamily="49" charset="0"/>
              </a:rPr>
              <a:t> (error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source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’HubException’</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lvl="0" defTabSz="914400" eaLnBrk="0" fontAlgn="base" hangingPunct="0">
              <a:spcBef>
                <a:spcPct val="0"/>
              </a:spcBef>
              <a:spcAft>
                <a:spcPct val="0"/>
              </a:spcAf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lang="en-US" altLang="en-US" sz="900" dirty="0">
                <a:solidFill>
                  <a:srgbClr val="4EC9B0"/>
                </a:solidFill>
                <a:latin typeface="Fira Code" panose="020B0809050000020004" pitchFamily="49" charset="0"/>
              </a:rPr>
              <a:t> console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error(</a:t>
            </a:r>
            <a:r>
              <a:rPr lang="en-US" altLang="en-US" sz="900" dirty="0">
                <a:solidFill>
                  <a:srgbClr val="D69D85"/>
                </a:solidFill>
                <a:latin typeface="Fira Code" panose="020B0809050000020004" pitchFamily="49" charset="0"/>
              </a:rPr>
              <a:t>`</a:t>
            </a:r>
            <a:r>
              <a:rPr lang="en-US" altLang="en-US" sz="900" dirty="0">
                <a:solidFill>
                  <a:srgbClr val="569CD6"/>
                </a:solidFill>
                <a:latin typeface="Fira Code" panose="020B0809050000020004" pitchFamily="49" charset="0"/>
              </a:rPr>
              <a:t>s${</a:t>
            </a:r>
            <a:r>
              <a:rPr kumimoji="0" lang="en-US" altLang="en-US" sz="900" b="0" i="0" u="none" strike="noStrike" cap="none" normalizeH="0" baseline="0" dirty="0">
                <a:ln>
                  <a:noFill/>
                </a:ln>
                <a:solidFill>
                  <a:srgbClr val="DCDCDC"/>
                </a:solidFill>
                <a:effectLst/>
                <a:latin typeface="Fira Code" panose="020B0809050000020004" pitchFamily="49" charset="0"/>
              </a:rPr>
              <a:t>error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message </a:t>
            </a:r>
            <a:r>
              <a:rPr lang="en-US" altLang="en-US" sz="900" dirty="0">
                <a:solidFill>
                  <a:srgbClr val="D69D85"/>
                </a:solidFill>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 </a:t>
            </a:r>
            <a:r>
              <a:rPr lang="en-US" altLang="en-US" sz="900" dirty="0">
                <a:solidFill>
                  <a:srgbClr val="D69D85"/>
                </a:solidFill>
                <a:latin typeface="Fira Code" panose="020B0809050000020004" pitchFamily="49" charset="0"/>
              </a:rPr>
              <a:t>:</a:t>
            </a:r>
            <a:r>
              <a:rPr kumimoji="0" lang="en-US" altLang="en-US" sz="900" b="0" i="0" u="none" strike="noStrike" cap="none" normalizeH="0" baseline="0" dirty="0">
                <a:ln>
                  <a:noFill/>
                </a:ln>
                <a:solidFill>
                  <a:srgbClr val="FF3333"/>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error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data</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user</a:t>
            </a:r>
            <a:r>
              <a:rPr lang="en-US" altLang="en-US" sz="900" dirty="0">
                <a:solidFill>
                  <a:srgbClr val="D69D85"/>
                </a:solidFill>
                <a:latin typeface="Fira Code" panose="020B0809050000020004" pitchFamily="49" charset="0"/>
              </a:rPr>
              <a:t>`</a:t>
            </a:r>
            <a:r>
              <a:rPr lang="en-US" altLang="en-US" sz="900" dirty="0">
                <a:solidFill>
                  <a:srgbClr val="569CD6"/>
                </a:solidFill>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18699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484500"/>
            <a:ext cx="8534400" cy="1507067"/>
          </a:xfrm>
        </p:spPr>
        <p:txBody>
          <a:bodyPr anchor="t">
            <a:normAutofit/>
          </a:bodyPr>
          <a:lstStyle/>
          <a:p>
            <a:r>
              <a:rPr lang="en-US" cap="none" dirty="0">
                <a:latin typeface="Segoe UI" panose="020B0502040204020203" pitchFamily="34" charset="0"/>
                <a:cs typeface="Segoe UI" panose="020B0502040204020203" pitchFamily="34" charset="0"/>
              </a:rPr>
              <a:t>Enabling Server side Tracing</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sz="half" idx="1"/>
          </p:nvPr>
        </p:nvSpPr>
        <p:spPr>
          <a:xfrm>
            <a:off x="684211" y="1152331"/>
            <a:ext cx="10058401" cy="5052526"/>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0" indent="0">
              <a:buNone/>
            </a:pPr>
            <a:r>
              <a:rPr lang="en-US" dirty="0">
                <a:latin typeface="Segoe UI Light" panose="020B0502040204020203" pitchFamily="34" charset="0"/>
                <a:cs typeface="Segoe UI Light" panose="020B0502040204020203" pitchFamily="34" charset="0"/>
              </a:rPr>
              <a:t> </a:t>
            </a:r>
          </a:p>
        </p:txBody>
      </p:sp>
      <p:sp>
        <p:nvSpPr>
          <p:cNvPr id="5" name="Content Placeholder 1">
            <a:extLst>
              <a:ext uri="{FF2B5EF4-FFF2-40B4-BE49-F238E27FC236}">
                <a16:creationId xmlns:a16="http://schemas.microsoft.com/office/drawing/2014/main" id="{6E1E3834-26D7-4C66-9B75-237340913B3F}"/>
              </a:ext>
            </a:extLst>
          </p:cNvPr>
          <p:cNvSpPr txBox="1">
            <a:spLocks/>
          </p:cNvSpPr>
          <p:nvPr/>
        </p:nvSpPr>
        <p:spPr>
          <a:xfrm>
            <a:off x="5514393" y="1789547"/>
            <a:ext cx="5228218" cy="4415310"/>
          </a:xfrm>
          <a:prstGeom prst="rect">
            <a:avLst/>
          </a:prstGeom>
        </p:spPr>
        <p:txBody>
          <a:bodyPr vert="horz" lIns="91440" tIns="45720" rIns="91440" bIns="45720" rtlCol="0" anchor="ctr">
            <a:normAutofit fontScale="40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ZA" dirty="0">
                <a:solidFill>
                  <a:schemeClr val="tx1"/>
                </a:solidFill>
                <a:latin typeface="Segoe UI Light" panose="020B0502040204020203" pitchFamily="34" charset="0"/>
                <a:cs typeface="Segoe UI Light" panose="020B0502040204020203" pitchFamily="34" charset="0"/>
              </a:rPr>
              <a:t>&lt;source name="SignalR.Transports.LongPollingTransport"&gt;</a:t>
            </a:r>
          </a:p>
          <a:p>
            <a:pPr marL="0" indent="0">
              <a:buNone/>
            </a:pPr>
            <a:r>
              <a:rPr lang="en-ZA" dirty="0">
                <a:solidFill>
                  <a:schemeClr val="tx1"/>
                </a:solidFill>
                <a:latin typeface="Segoe UI Light" panose="020B0502040204020203" pitchFamily="34" charset="0"/>
                <a:cs typeface="Segoe UI Light" panose="020B0502040204020203" pitchFamily="34" charset="0"/>
              </a:rPr>
              <a:t>            &lt;listeners&gt;&lt;add name="SignalR-Transports" /&gt;&lt;/listeners&gt;</a:t>
            </a:r>
          </a:p>
          <a:p>
            <a:pPr marL="0" indent="0">
              <a:buNone/>
            </a:pPr>
            <a:r>
              <a:rPr lang="en-ZA"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ZA" dirty="0">
                <a:solidFill>
                  <a:schemeClr val="tx1"/>
                </a:solidFill>
                <a:latin typeface="Segoe UI Light" panose="020B0502040204020203" pitchFamily="34" charset="0"/>
                <a:cs typeface="Segoe UI Light" panose="020B0502040204020203" pitchFamily="34" charset="0"/>
              </a:rPr>
              <a:t>        &lt;source name="SignalR.Transports.TransportHeartBeat"&gt;</a:t>
            </a:r>
          </a:p>
          <a:p>
            <a:pPr marL="0" indent="0">
              <a:buNone/>
            </a:pPr>
            <a:r>
              <a:rPr lang="en-ZA" dirty="0">
                <a:solidFill>
                  <a:schemeClr val="tx1"/>
                </a:solidFill>
                <a:latin typeface="Segoe UI Light" panose="020B0502040204020203" pitchFamily="34" charset="0"/>
                <a:cs typeface="Segoe UI Light" panose="020B0502040204020203" pitchFamily="34" charset="0"/>
              </a:rPr>
              <a:t>            &lt;listeners&gt;&lt;add name="SignalR-Transports" /&gt;&lt;/listeners&gt;</a:t>
            </a:r>
          </a:p>
          <a:p>
            <a:pPr marL="0" indent="0">
              <a:buNone/>
            </a:pPr>
            <a:r>
              <a:rPr lang="en-ZA"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ZA" dirty="0">
                <a:solidFill>
                  <a:schemeClr val="tx1"/>
                </a:solidFill>
                <a:latin typeface="Segoe UI Light" panose="020B0502040204020203" pitchFamily="34" charset="0"/>
                <a:cs typeface="Segoe UI Light" panose="020B0502040204020203" pitchFamily="34" charset="0"/>
              </a:rPr>
              <a:t>    &lt;/sources&gt;</a:t>
            </a:r>
          </a:p>
          <a:p>
            <a:pPr marL="0" indent="0">
              <a:buNone/>
            </a:pPr>
            <a:r>
              <a:rPr lang="en-ZA" dirty="0">
                <a:solidFill>
                  <a:schemeClr val="tx1"/>
                </a:solidFill>
                <a:latin typeface="Segoe UI Light" panose="020B0502040204020203" pitchFamily="34" charset="0"/>
                <a:cs typeface="Segoe UI Light" panose="020B0502040204020203" pitchFamily="34" charset="0"/>
              </a:rPr>
              <a:t>    &lt;switches&gt;</a:t>
            </a:r>
          </a:p>
          <a:p>
            <a:pPr marL="0" indent="0">
              <a:buNone/>
            </a:pPr>
            <a:r>
              <a:rPr lang="en-ZA" dirty="0">
                <a:solidFill>
                  <a:schemeClr val="tx1"/>
                </a:solidFill>
                <a:latin typeface="Segoe UI Light" panose="020B0502040204020203" pitchFamily="34" charset="0"/>
                <a:cs typeface="Segoe UI Light" panose="020B0502040204020203" pitchFamily="34" charset="0"/>
              </a:rPr>
              <a:t>        &lt;add name="SignalRSwitch" value="Verbose" /&gt;</a:t>
            </a:r>
          </a:p>
          <a:p>
            <a:pPr marL="0" indent="0">
              <a:buNone/>
            </a:pPr>
            <a:r>
              <a:rPr lang="en-ZA" dirty="0">
                <a:solidFill>
                  <a:schemeClr val="tx1"/>
                </a:solidFill>
                <a:latin typeface="Segoe UI Light" panose="020B0502040204020203" pitchFamily="34" charset="0"/>
                <a:cs typeface="Segoe UI Light" panose="020B0502040204020203" pitchFamily="34" charset="0"/>
              </a:rPr>
              <a:t>    &lt;/switches&gt;</a:t>
            </a:r>
          </a:p>
          <a:p>
            <a:pPr marL="0" indent="0">
              <a:buNone/>
            </a:pPr>
            <a:r>
              <a:rPr lang="en-ZA" dirty="0">
                <a:solidFill>
                  <a:schemeClr val="tx1"/>
                </a:solidFill>
                <a:latin typeface="Segoe UI Light" panose="020B0502040204020203" pitchFamily="34" charset="0"/>
                <a:cs typeface="Segoe UI Light" panose="020B0502040204020203" pitchFamily="34" charset="0"/>
              </a:rPr>
              <a:t>    &lt;sharedListeners&gt;</a:t>
            </a:r>
          </a:p>
          <a:p>
            <a:pPr marL="0" indent="0">
              <a:buNone/>
            </a:pPr>
            <a:r>
              <a:rPr lang="en-ZA" dirty="0">
                <a:solidFill>
                  <a:schemeClr val="tx1"/>
                </a:solidFill>
                <a:latin typeface="Segoe UI Light" panose="020B0502040204020203" pitchFamily="34" charset="0"/>
                <a:cs typeface="Segoe UI Light" panose="020B0502040204020203" pitchFamily="34" charset="0"/>
              </a:rPr>
              <a:t>        &lt;add name="SignalR-Transports" </a:t>
            </a:r>
          </a:p>
          <a:p>
            <a:pPr marL="0" indent="0">
              <a:buNone/>
            </a:pPr>
            <a:r>
              <a:rPr lang="en-ZA" dirty="0">
                <a:solidFill>
                  <a:schemeClr val="tx1"/>
                </a:solidFill>
                <a:latin typeface="Segoe UI Light" panose="020B0502040204020203" pitchFamily="34" charset="0"/>
                <a:cs typeface="Segoe UI Light" panose="020B0502040204020203" pitchFamily="34" charset="0"/>
              </a:rPr>
              <a:t>            type="System.Diagnostics.TextWriterTraceListener" </a:t>
            </a:r>
          </a:p>
          <a:p>
            <a:pPr marL="0" indent="0">
              <a:buNone/>
            </a:pPr>
            <a:r>
              <a:rPr lang="en-ZA" dirty="0">
                <a:solidFill>
                  <a:schemeClr val="tx1"/>
                </a:solidFill>
                <a:latin typeface="Segoe UI Light" panose="020B0502040204020203" pitchFamily="34" charset="0"/>
                <a:cs typeface="Segoe UI Light" panose="020B0502040204020203" pitchFamily="34" charset="0"/>
              </a:rPr>
              <a:t>            initializeData="transports.log.txt" /&gt;</a:t>
            </a:r>
          </a:p>
          <a:p>
            <a:pPr marL="0" indent="0">
              <a:buNone/>
            </a:pPr>
            <a:r>
              <a:rPr lang="en-ZA" dirty="0">
                <a:solidFill>
                  <a:schemeClr val="tx1"/>
                </a:solidFill>
                <a:latin typeface="Segoe UI Light" panose="020B0502040204020203" pitchFamily="34" charset="0"/>
                <a:cs typeface="Segoe UI Light" panose="020B0502040204020203" pitchFamily="34" charset="0"/>
              </a:rPr>
              <a:t>        &lt;add name="SignalR-Bus"</a:t>
            </a:r>
          </a:p>
          <a:p>
            <a:pPr marL="0" indent="0">
              <a:buNone/>
            </a:pPr>
            <a:r>
              <a:rPr lang="en-ZA" dirty="0">
                <a:solidFill>
                  <a:schemeClr val="tx1"/>
                </a:solidFill>
                <a:latin typeface="Segoe UI Light" panose="020B0502040204020203" pitchFamily="34" charset="0"/>
                <a:cs typeface="Segoe UI Light" panose="020B0502040204020203" pitchFamily="34" charset="0"/>
              </a:rPr>
              <a:t>            type="System.Diagnostics.TextWriterTraceListener"</a:t>
            </a:r>
          </a:p>
          <a:p>
            <a:pPr marL="0" indent="0">
              <a:buNone/>
            </a:pPr>
            <a:r>
              <a:rPr lang="en-ZA" dirty="0">
                <a:solidFill>
                  <a:schemeClr val="tx1"/>
                </a:solidFill>
                <a:latin typeface="Segoe UI Light" panose="020B0502040204020203" pitchFamily="34" charset="0"/>
                <a:cs typeface="Segoe UI Light" panose="020B0502040204020203" pitchFamily="34" charset="0"/>
              </a:rPr>
              <a:t>            initializeData="bus.log.txt" /&gt;</a:t>
            </a:r>
          </a:p>
          <a:p>
            <a:pPr marL="0" indent="0">
              <a:buNone/>
            </a:pPr>
            <a:r>
              <a:rPr lang="en-ZA" dirty="0">
                <a:solidFill>
                  <a:schemeClr val="tx1"/>
                </a:solidFill>
                <a:latin typeface="Segoe UI Light" panose="020B0502040204020203" pitchFamily="34" charset="0"/>
                <a:cs typeface="Segoe UI Light" panose="020B0502040204020203" pitchFamily="34" charset="0"/>
              </a:rPr>
              <a:t>    &lt;/sharedListeners&gt;</a:t>
            </a:r>
          </a:p>
          <a:p>
            <a:pPr marL="0" indent="0">
              <a:buNone/>
            </a:pPr>
            <a:r>
              <a:rPr lang="en-ZA" dirty="0">
                <a:solidFill>
                  <a:schemeClr val="tx1"/>
                </a:solidFill>
                <a:latin typeface="Segoe UI Light" panose="020B0502040204020203" pitchFamily="34" charset="0"/>
                <a:cs typeface="Segoe UI Light" panose="020B0502040204020203" pitchFamily="34" charset="0"/>
              </a:rPr>
              <a:t>    &lt;trace autoflush="true" /&gt;</a:t>
            </a:r>
          </a:p>
          <a:p>
            <a:pPr marL="0" indent="0">
              <a:buNone/>
            </a:pPr>
            <a:r>
              <a:rPr lang="en-ZA" dirty="0">
                <a:solidFill>
                  <a:schemeClr val="tx1"/>
                </a:solidFill>
                <a:latin typeface="Segoe UI Light" panose="020B0502040204020203" pitchFamily="34" charset="0"/>
                <a:cs typeface="Segoe UI Light" panose="020B0502040204020203" pitchFamily="34" charset="0"/>
              </a:rPr>
              <a:t>&lt;/system.diagnostics&gt;</a:t>
            </a:r>
          </a:p>
        </p:txBody>
      </p:sp>
      <p:sp>
        <p:nvSpPr>
          <p:cNvPr id="3" name="TextBox 2">
            <a:extLst>
              <a:ext uri="{FF2B5EF4-FFF2-40B4-BE49-F238E27FC236}">
                <a16:creationId xmlns:a16="http://schemas.microsoft.com/office/drawing/2014/main" id="{CBDBE9AD-8056-4726-934E-9761BFAA7A55}"/>
              </a:ext>
            </a:extLst>
          </p:cNvPr>
          <p:cNvSpPr txBox="1"/>
          <p:nvPr/>
        </p:nvSpPr>
        <p:spPr>
          <a:xfrm>
            <a:off x="684211" y="1394523"/>
            <a:ext cx="10058401" cy="584775"/>
          </a:xfrm>
          <a:prstGeom prst="rect">
            <a:avLst/>
          </a:prstGeom>
          <a:noFill/>
        </p:spPr>
        <p:txBody>
          <a:bodyPr wrap="square" rtlCol="0">
            <a:spAutoFit/>
          </a:bodyPr>
          <a:lstStyle/>
          <a:p>
            <a:r>
              <a:rPr lang="en-US" sz="1600" dirty="0"/>
              <a:t>To enable server side tracing, add the following to your web.config file, under configuration:</a:t>
            </a:r>
          </a:p>
          <a:p>
            <a:endParaRPr lang="en-ZA" sz="1600" dirty="0"/>
          </a:p>
        </p:txBody>
      </p:sp>
      <p:cxnSp>
        <p:nvCxnSpPr>
          <p:cNvPr id="6" name="Straight Connector 5">
            <a:extLst>
              <a:ext uri="{FF2B5EF4-FFF2-40B4-BE49-F238E27FC236}">
                <a16:creationId xmlns:a16="http://schemas.microsoft.com/office/drawing/2014/main" id="{ECA2AAD0-4DF4-4471-BBF3-91B1991B741F}"/>
              </a:ext>
            </a:extLst>
          </p:cNvPr>
          <p:cNvCxnSpPr>
            <a:cxnSpLocks/>
          </p:cNvCxnSpPr>
          <p:nvPr/>
        </p:nvCxnSpPr>
        <p:spPr>
          <a:xfrm>
            <a:off x="684210" y="1789548"/>
            <a:ext cx="10058401"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
            <a:extLst>
              <a:ext uri="{FF2B5EF4-FFF2-40B4-BE49-F238E27FC236}">
                <a16:creationId xmlns:a16="http://schemas.microsoft.com/office/drawing/2014/main" id="{A6FE25BD-01DC-418D-875F-035B92D975EC}"/>
              </a:ext>
            </a:extLst>
          </p:cNvPr>
          <p:cNvSpPr txBox="1">
            <a:spLocks/>
          </p:cNvSpPr>
          <p:nvPr/>
        </p:nvSpPr>
        <p:spPr>
          <a:xfrm>
            <a:off x="684210" y="1861947"/>
            <a:ext cx="5049310" cy="4342906"/>
          </a:xfrm>
          <a:prstGeom prst="rect">
            <a:avLst/>
          </a:prstGeom>
        </p:spPr>
        <p:txBody>
          <a:bodyPr vert="horz" lIns="91440" tIns="45720" rIns="91440" bIns="45720" rtlCol="0" anchor="ctr">
            <a:normAutofit fontScale="40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a:solidFill>
                  <a:schemeClr val="tx1"/>
                </a:solidFill>
                <a:latin typeface="Segoe UI Light" panose="020B0502040204020203" pitchFamily="34" charset="0"/>
                <a:cs typeface="Segoe UI Light" panose="020B0502040204020203" pitchFamily="34" charset="0"/>
              </a:rPr>
              <a:t>&lt;system.diagnostics&gt;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 name="SignalR.SqlMessageBus"&gt;</a:t>
            </a:r>
          </a:p>
          <a:p>
            <a:pPr marL="0" indent="0">
              <a:buNone/>
            </a:pPr>
            <a:r>
              <a:rPr lang="en-US" dirty="0">
                <a:solidFill>
                  <a:schemeClr val="tx1"/>
                </a:solidFill>
                <a:latin typeface="Segoe UI Light" panose="020B0502040204020203" pitchFamily="34" charset="0"/>
                <a:cs typeface="Segoe UI Light" panose="020B0502040204020203" pitchFamily="34" charset="0"/>
              </a:rPr>
              <a:t>            &lt;listeners&gt;&lt;add name="SignalR-Bus" /&gt;&lt;/listeners&gt;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 name="SignalR.ServiceBusMessageBus"&gt;</a:t>
            </a:r>
          </a:p>
          <a:p>
            <a:pPr marL="0" indent="0">
              <a:buNone/>
            </a:pPr>
            <a:r>
              <a:rPr lang="en-US" dirty="0">
                <a:solidFill>
                  <a:schemeClr val="tx1"/>
                </a:solidFill>
                <a:latin typeface="Segoe UI Light" panose="020B0502040204020203" pitchFamily="34" charset="0"/>
                <a:cs typeface="Segoe UI Light" panose="020B0502040204020203" pitchFamily="34" charset="0"/>
              </a:rPr>
              <a:t>            &lt;listeners&gt;&lt;add name="SignalR-Bus" /&gt;&lt;/listeners&gt;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 name="SignalR.ScaleoutMessageBus"&gt;</a:t>
            </a:r>
          </a:p>
          <a:p>
            <a:pPr marL="0" indent="0">
              <a:buNone/>
            </a:pPr>
            <a:r>
              <a:rPr lang="en-US" dirty="0">
                <a:solidFill>
                  <a:schemeClr val="tx1"/>
                </a:solidFill>
                <a:latin typeface="Segoe UI Light" panose="020B0502040204020203" pitchFamily="34" charset="0"/>
                <a:cs typeface="Segoe UI Light" panose="020B0502040204020203" pitchFamily="34" charset="0"/>
              </a:rPr>
              <a:t>            &lt;listeners&gt;&lt;add name="SignalR-Bus" /&gt;&lt;/listeners&gt;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 name="SignalR.Transports.WebSocketTransport"&gt;</a:t>
            </a:r>
          </a:p>
          <a:p>
            <a:pPr marL="0" indent="0">
              <a:buNone/>
            </a:pPr>
            <a:r>
              <a:rPr lang="en-US" dirty="0">
                <a:solidFill>
                  <a:schemeClr val="tx1"/>
                </a:solidFill>
                <a:latin typeface="Segoe UI Light" panose="020B0502040204020203" pitchFamily="34" charset="0"/>
                <a:cs typeface="Segoe UI Light" panose="020B0502040204020203" pitchFamily="34" charset="0"/>
              </a:rPr>
              <a:t>            &lt;listeners&gt;&lt;add name="SignalR-Transports" /&gt;&lt;/listeners&gt;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 name="SignalR.Transports.ServerSentEventsTransport"&gt;</a:t>
            </a:r>
          </a:p>
          <a:p>
            <a:pPr marL="0" indent="0">
              <a:buNone/>
            </a:pPr>
            <a:r>
              <a:rPr lang="en-US" dirty="0">
                <a:solidFill>
                  <a:schemeClr val="tx1"/>
                </a:solidFill>
                <a:latin typeface="Segoe UI Light" panose="020B0502040204020203" pitchFamily="34" charset="0"/>
                <a:cs typeface="Segoe UI Light" panose="020B0502040204020203" pitchFamily="34" charset="0"/>
              </a:rPr>
              <a:t>            &lt;listeners&gt;&lt;add name="SignalR-Transports" /&gt;&lt;/listeners&gt;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 name="SignalR.Transports.ForeverFrameTransport"&gt;</a:t>
            </a:r>
          </a:p>
          <a:p>
            <a:pPr marL="0" indent="0">
              <a:buNone/>
            </a:pPr>
            <a:r>
              <a:rPr lang="en-US" dirty="0">
                <a:solidFill>
                  <a:schemeClr val="tx1"/>
                </a:solidFill>
                <a:latin typeface="Segoe UI Light" panose="020B0502040204020203" pitchFamily="34" charset="0"/>
                <a:cs typeface="Segoe UI Light" panose="020B0502040204020203" pitchFamily="34" charset="0"/>
              </a:rPr>
              <a:t>            &lt;listeners&gt;&lt;add name="SignalR-Transports" /&gt;&lt;/listeners&gt;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&lt;/source&gt;</a:t>
            </a:r>
            <a:endParaRPr lang="en-ZA"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824260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Calling methods from outside the Hub class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call client methods from a different class than your Hub class, get a reference to the SignalR context object for the Hub and use that to call methods on the client or manage groups.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following uses a SignalR controller to send a message via an API call to the controller</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4C36767A-F56B-4068-9769-BF4B4AE8E750}"/>
              </a:ext>
            </a:extLst>
          </p:cNvPr>
          <p:cNvSpPr>
            <a:spLocks noChangeArrowheads="1"/>
          </p:cNvSpPr>
          <p:nvPr/>
        </p:nvSpPr>
        <p:spPr bwMode="auto">
          <a:xfrm>
            <a:off x="1098959" y="3323425"/>
            <a:ext cx="9227890" cy="244682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class</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SignalRController</a:t>
            </a:r>
            <a:r>
              <a:rPr kumimoji="0" lang="en-US" altLang="en-US" sz="900" b="0" i="0" u="none" strike="noStrike" cap="none" normalizeH="0" baseline="0" dirty="0">
                <a:ln>
                  <a:noFill/>
                </a:ln>
                <a:solidFill>
                  <a:srgbClr val="DCDCDC"/>
                </a:solidFill>
                <a:effectLst/>
                <a:latin typeface="Fira Code" panose="020B0809050000020004" pitchFamily="49" charset="0"/>
              </a:rPr>
              <a:t> : </a:t>
            </a:r>
            <a:r>
              <a:rPr kumimoji="0" lang="en-US" altLang="en-US" sz="900" b="0" i="0" u="none" strike="noStrike" cap="none" normalizeH="0" baseline="0" dirty="0">
                <a:ln>
                  <a:noFill/>
                </a:ln>
                <a:solidFill>
                  <a:srgbClr val="4EC9B0"/>
                </a:solidFill>
                <a:effectLst/>
                <a:latin typeface="Fira Code" panose="020B0809050000020004" pitchFamily="49" charset="0"/>
              </a:rPr>
              <a:t>ApiController</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static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8D7A3"/>
                </a:solidFill>
                <a:effectLst/>
                <a:latin typeface="Fira Code" panose="020B0809050000020004" pitchFamily="49" charset="0"/>
              </a:rPr>
              <a:t>IHubContext</a:t>
            </a:r>
            <a:r>
              <a:rPr kumimoji="0" lang="en-US" altLang="en-US" sz="900" b="0" i="0" u="none" strike="noStrike" cap="none" normalizeH="0" baseline="0" dirty="0">
                <a:ln>
                  <a:noFill/>
                </a:ln>
                <a:solidFill>
                  <a:srgbClr val="DCDCDC"/>
                </a:solidFill>
                <a:effectLst/>
                <a:latin typeface="Fira Code" panose="020B0809050000020004" pitchFamily="49" charset="0"/>
              </a:rPr>
              <a:t>&lt;</a:t>
            </a:r>
            <a:r>
              <a:rPr kumimoji="0" lang="en-US" altLang="en-US" sz="900" b="0" i="0" u="none" strike="noStrike" cap="none" normalizeH="0" baseline="0" dirty="0">
                <a:ln>
                  <a:noFill/>
                </a:ln>
                <a:solidFill>
                  <a:srgbClr val="B8D7A3"/>
                </a:solidFill>
                <a:effectLst/>
                <a:latin typeface="Fira Code" panose="020B0809050000020004" pitchFamily="49" charset="0"/>
              </a:rPr>
              <a:t>INotificationHub</a:t>
            </a:r>
            <a:r>
              <a:rPr kumimoji="0" lang="en-US" altLang="en-US" sz="900" b="0" i="0" u="none" strike="noStrike" cap="none" normalizeH="0" baseline="0" dirty="0">
                <a:ln>
                  <a:noFill/>
                </a:ln>
                <a:solidFill>
                  <a:srgbClr val="DCDCDC"/>
                </a:solidFill>
                <a:effectLst/>
                <a:latin typeface="Fira Code" panose="020B0809050000020004" pitchFamily="49" charset="0"/>
              </a:rPr>
              <a:t>&gt; NotificationHubContext </a:t>
            </a:r>
            <a:r>
              <a:rPr kumimoji="0" lang="en-US" altLang="en-US" sz="900" b="0" i="0" u="none" strike="noStrike" cap="none" normalizeH="0" baseline="0" dirty="0">
                <a:ln>
                  <a:noFill/>
                </a:ln>
                <a:solidFill>
                  <a:srgbClr val="B4B4B4"/>
                </a:solidFill>
                <a:effectLst/>
                <a:latin typeface="Fira Code" panose="020B08090500000200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GlobalHost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ConnectionManager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GetHubContext</a:t>
            </a:r>
            <a:r>
              <a:rPr kumimoji="0" lang="en-US" altLang="en-US" sz="900" b="0" i="0" u="none" strike="noStrike" cap="none" normalizeH="0" baseline="0" dirty="0">
                <a:ln>
                  <a:noFill/>
                </a:ln>
                <a:solidFill>
                  <a:srgbClr val="DCDCDC"/>
                </a:solidFill>
                <a:effectLst/>
                <a:latin typeface="Fira Code" panose="020B0809050000020004" pitchFamily="49" charset="0"/>
              </a:rPr>
              <a:t>&lt;</a:t>
            </a:r>
            <a:r>
              <a:rPr kumimoji="0" lang="en-US" altLang="en-US" sz="900" b="0" i="0" u="none" strike="noStrike" cap="none" normalizeH="0" baseline="0" dirty="0">
                <a:ln>
                  <a:noFill/>
                </a:ln>
                <a:solidFill>
                  <a:srgbClr val="4EC9B0"/>
                </a:solidFill>
                <a:effectLst/>
                <a:latin typeface="Fira Code" panose="020B0809050000020004" pitchFamily="49" charset="0"/>
              </a:rPr>
              <a:t>NotificationHub</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8D7A3"/>
                </a:solidFill>
                <a:effectLst/>
                <a:latin typeface="Fira Code" panose="020B0809050000020004" pitchFamily="49" charset="0"/>
              </a:rPr>
              <a:t>INotificationHub</a:t>
            </a:r>
            <a:r>
              <a:rPr kumimoji="0" lang="en-US" altLang="en-US" sz="900" b="0" i="0" u="none" strike="noStrike" cap="none" normalizeH="0" baseline="0" dirty="0">
                <a:ln>
                  <a:noFill/>
                </a:ln>
                <a:solidFill>
                  <a:srgbClr val="DCDCDC"/>
                </a:solidFill>
                <a:effectLst/>
                <a:latin typeface="Fira Code" panose="020B08090500000200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DCDCDC"/>
              </a:solidFill>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HttpGet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ActionName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"NotifyAll"</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NotifyAll</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var</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method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MethodBase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GetCurrentMethod</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CDCDC"/>
              </a:solidFill>
              <a:effectLst/>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var</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 { Message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UserName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"Admin"</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NotificationHubContext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All</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SendMessage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CDCDC"/>
              </a:solidFill>
              <a:effectLst/>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$"&gt;&gt; [SIGNALR] (</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method</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 - </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4EC9B0"/>
                </a:solidFill>
                <a:effectLst/>
                <a:latin typeface="Fira Code" panose="020B0809050000020004" pitchFamily="49" charset="0"/>
              </a:rPr>
              <a:t>JsonConvert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SerializeObject</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49409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Calling methods from outside the Hub class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Because you are calling client methods from within your own server-code, you do not have access to all the client properties that are dependent on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Connection ID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The following options are available:</a:t>
            </a:r>
          </a:p>
          <a:p>
            <a:pPr marL="742950" lvl="1" indent="-285750">
              <a:buFont typeface="Arial" panose="020B0604020202020204" pitchFamily="34" charset="0"/>
              <a:buChar char="•"/>
            </a:pP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context.Clients.All.SendMessage(message);</a:t>
            </a:r>
          </a:p>
          <a:p>
            <a:pPr marL="742950" lvl="1" indent="-285750">
              <a:buFont typeface="Arial" panose="020B0604020202020204" pitchFamily="34" charset="0"/>
              <a:buChar char="•"/>
            </a:pP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context.Clients.Client(connectionID).SendMessage(message);</a:t>
            </a:r>
          </a:p>
          <a:p>
            <a:pPr marL="742950" lvl="1" indent="-285750">
              <a:buFont typeface="Arial" panose="020B0604020202020204" pitchFamily="34" charset="0"/>
              <a:buChar char="•"/>
            </a:pP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context.Clients.AllExcept(connectionId1, connectionId2).SendMessage(message);</a:t>
            </a:r>
          </a:p>
          <a:p>
            <a:pPr marL="742950" lvl="1" indent="-285750">
              <a:buFont typeface="Arial" panose="020B0604020202020204" pitchFamily="34" charset="0"/>
              <a:buChar char="•"/>
            </a:pP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context.Clients.Group(groupName).SendMessage(message);</a:t>
            </a:r>
          </a:p>
          <a:p>
            <a:pPr marL="742950" lvl="1" indent="-285750">
              <a:buFont typeface="Arial" panose="020B0604020202020204" pitchFamily="34" charset="0"/>
              <a:buChar char="•"/>
            </a:pP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Clients.Group(groupName, connectionId1, connectionId2).SendMessage(message);</a:t>
            </a:r>
          </a:p>
        </p:txBody>
      </p:sp>
    </p:spTree>
    <p:extLst>
      <p:ext uri="{BB962C8B-B14F-4D97-AF65-F5344CB8AC3E}">
        <p14:creationId xmlns:p14="http://schemas.microsoft.com/office/powerpoint/2010/main" val="7839493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Customizing the Hubs pipeline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1"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enables you to inject your own code into the Hub pipeline. The following example shows a custom Hub pipeline module that logs each incoming method call received from the client and outgoing method call invoked on the client:</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Add the module to the Hub Pipeline:</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410CDBFF-3D07-4A80-93D5-6527995591B7}"/>
              </a:ext>
            </a:extLst>
          </p:cNvPr>
          <p:cNvSpPr>
            <a:spLocks noChangeArrowheads="1"/>
          </p:cNvSpPr>
          <p:nvPr/>
        </p:nvSpPr>
        <p:spPr bwMode="auto">
          <a:xfrm>
            <a:off x="1063558" y="2768981"/>
            <a:ext cx="9202723" cy="2031325"/>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class</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LoggingPipelineModule</a:t>
            </a:r>
            <a:r>
              <a:rPr kumimoji="0" lang="en-US" altLang="en-US" sz="900" b="0" i="0" u="none" strike="noStrike" cap="none" normalizeH="0" baseline="0" dirty="0">
                <a:ln>
                  <a:noFill/>
                </a:ln>
                <a:solidFill>
                  <a:srgbClr val="DCDCDC"/>
                </a:solidFill>
                <a:effectLst/>
                <a:latin typeface="Fira Code" panose="020B0809050000020004" pitchFamily="49" charset="0"/>
              </a:rPr>
              <a:t> : </a:t>
            </a:r>
            <a:r>
              <a:rPr kumimoji="0" lang="en-US" altLang="en-US" sz="900" b="0" i="0" u="none" strike="noStrike" cap="none" normalizeH="0" baseline="0" dirty="0">
                <a:ln>
                  <a:noFill/>
                </a:ln>
                <a:solidFill>
                  <a:srgbClr val="4EC9B0"/>
                </a:solidFill>
                <a:effectLst/>
                <a:latin typeface="Fira Code" panose="020B0809050000020004" pitchFamily="49" charset="0"/>
              </a:rPr>
              <a:t>HubPipelineModule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protected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override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bool</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OnBeforeIncoming</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B8D7A3"/>
                </a:solidFill>
                <a:effectLst/>
                <a:latin typeface="Fira Code" panose="020B0809050000020004" pitchFamily="49" charset="0"/>
              </a:rPr>
              <a:t>IHubIncomingInvokerContext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context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Debug</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WriteLine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"=&gt; Invoking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MethodDescriptor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 on hub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MethodDescriptor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Hub</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base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OnBeforeIncoming</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context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DCDCDC"/>
              </a:solidFill>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protected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override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bool</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OnBeforeOutgoing</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B8D7A3"/>
                </a:solidFill>
                <a:effectLst/>
                <a:latin typeface="Fira Code" panose="020B0809050000020004" pitchFamily="49" charset="0"/>
              </a:rPr>
              <a:t>IHubOutgoingInvokerContext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context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Debug</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WriteLine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"&lt;= Invoking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Invocation</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Method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 on client hub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Invocation</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Hub);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base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OnBeforeOutgoing</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context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DFB16E55-D37B-481D-863A-B2A7DB89CE88}"/>
              </a:ext>
            </a:extLst>
          </p:cNvPr>
          <p:cNvSpPr>
            <a:spLocks noChangeArrowheads="1"/>
          </p:cNvSpPr>
          <p:nvPr/>
        </p:nvSpPr>
        <p:spPr bwMode="auto">
          <a:xfrm>
            <a:off x="1063558" y="5265761"/>
            <a:ext cx="9202723" cy="230832"/>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4EC9B0"/>
                </a:solidFill>
                <a:effectLst/>
                <a:latin typeface="Fira Code" panose="020B0809050000020004" pitchFamily="49" charset="0"/>
              </a:rPr>
              <a:t>GlobalHost</a:t>
            </a:r>
            <a:r>
              <a:rPr kumimoji="0" lang="en-US" altLang="en-US" sz="900" b="0" i="0" u="none" strike="noStrike" cap="none" normalizeH="0" baseline="0">
                <a:ln>
                  <a:noFill/>
                </a:ln>
                <a:solidFill>
                  <a:srgbClr val="B4B4B4"/>
                </a:solidFill>
                <a:effectLst/>
                <a:latin typeface="Fira Code" panose="020B0809050000020004" pitchFamily="49" charset="0"/>
              </a:rPr>
              <a:t>.</a:t>
            </a:r>
            <a:r>
              <a:rPr kumimoji="0" lang="en-US" altLang="en-US" sz="900" b="0" i="0" u="none" strike="noStrike" cap="none" normalizeH="0" baseline="0">
                <a:ln>
                  <a:noFill/>
                </a:ln>
                <a:solidFill>
                  <a:srgbClr val="DCDCDC"/>
                </a:solidFill>
                <a:effectLst/>
                <a:latin typeface="Fira Code" panose="020B0809050000020004" pitchFamily="49" charset="0"/>
              </a:rPr>
              <a:t>HubPipeline</a:t>
            </a:r>
            <a:r>
              <a:rPr kumimoji="0" lang="en-US" altLang="en-US" sz="900" b="0" i="0" u="none" strike="noStrike" cap="none" normalizeH="0" baseline="0">
                <a:ln>
                  <a:noFill/>
                </a:ln>
                <a:solidFill>
                  <a:srgbClr val="B4B4B4"/>
                </a:solidFill>
                <a:effectLst/>
                <a:latin typeface="Fira Code" panose="020B0809050000020004" pitchFamily="49" charset="0"/>
              </a:rPr>
              <a:t>.</a:t>
            </a:r>
            <a:r>
              <a:rPr kumimoji="0" lang="en-US" altLang="en-US" sz="900" b="0" i="0" u="none" strike="noStrike" cap="none" normalizeH="0" baseline="0">
                <a:ln>
                  <a:noFill/>
                </a:ln>
                <a:solidFill>
                  <a:srgbClr val="DCDCAA"/>
                </a:solidFill>
                <a:effectLst/>
                <a:latin typeface="Fira Code" panose="020B0809050000020004" pitchFamily="49" charset="0"/>
              </a:rPr>
              <a:t>AddModule</a:t>
            </a:r>
            <a:r>
              <a:rPr kumimoji="0" lang="en-US" altLang="en-US" sz="900" b="0" i="0" u="none" strike="noStrike" cap="none" normalizeH="0" baseline="0">
                <a:ln>
                  <a:noFill/>
                </a:ln>
                <a:solidFill>
                  <a:srgbClr val="DCDCDC"/>
                </a:solidFill>
                <a:effectLst/>
                <a:latin typeface="Fira Code" panose="020B0809050000020004" pitchFamily="49" charset="0"/>
              </a:rPr>
              <a:t>(</a:t>
            </a:r>
            <a:r>
              <a:rPr kumimoji="0" lang="en-US" altLang="en-US" sz="900" b="0" i="0" u="none" strike="noStrike" cap="none" normalizeH="0" baseline="0">
                <a:ln>
                  <a:noFill/>
                </a:ln>
                <a:solidFill>
                  <a:srgbClr val="569CD6"/>
                </a:solidFill>
                <a:effectLst/>
                <a:latin typeface="Fira Code" panose="020B0809050000020004" pitchFamily="49" charset="0"/>
              </a:rPr>
              <a:t>new</a:t>
            </a:r>
            <a:r>
              <a:rPr kumimoji="0" lang="en-US" altLang="en-US" sz="900" b="0" i="0" u="none" strike="noStrike" cap="none" normalizeH="0" baseline="0">
                <a:ln>
                  <a:noFill/>
                </a:ln>
                <a:solidFill>
                  <a:srgbClr val="DCDCDC"/>
                </a:solidFill>
                <a:effectLst/>
                <a:latin typeface="Fira Code" panose="020B0809050000020004" pitchFamily="49" charset="0"/>
              </a:rPr>
              <a:t> </a:t>
            </a:r>
            <a:r>
              <a:rPr kumimoji="0" lang="en-US" altLang="en-US" sz="900" b="0" i="0" u="none" strike="noStrike" cap="none" normalizeH="0" baseline="0">
                <a:ln>
                  <a:noFill/>
                </a:ln>
                <a:solidFill>
                  <a:srgbClr val="4EC9B0"/>
                </a:solidFill>
                <a:effectLst/>
                <a:latin typeface="Fira Code" panose="020B0809050000020004" pitchFamily="49" charset="0"/>
              </a:rPr>
              <a:t>LoggingPipelineModule</a:t>
            </a:r>
            <a:r>
              <a:rPr kumimoji="0" lang="en-US" altLang="en-US" sz="900" b="0" i="0" u="none" strike="noStrike" cap="none" normalizeH="0" baseline="0">
                <a:ln>
                  <a:noFill/>
                </a:ln>
                <a:solidFill>
                  <a:srgbClr val="DCDCDC"/>
                </a:solidFill>
                <a:effectLst/>
                <a:latin typeface="Fira Code" panose="020B0809050000020004" pitchFamily="49"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25625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Description</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5995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ZA" cap="none" dirty="0">
                <a:latin typeface="Segoe UI" panose="020B0502040204020203" pitchFamily="34" charset="0"/>
                <a:cs typeface="Segoe UI" panose="020B0502040204020203" pitchFamily="34" charset="0"/>
              </a:rPr>
              <a:t>ASP.NET vs </a:t>
            </a:r>
            <a:r>
              <a:rPr lang="en-ZA" cap="none" dirty="0" err="1">
                <a:latin typeface="Segoe UI" panose="020B0502040204020203" pitchFamily="34" charset="0"/>
                <a:cs typeface="Segoe UI" panose="020B0502040204020203" pitchFamily="34" charset="0"/>
              </a:rPr>
              <a:t>DotNetCore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implementation of SignalR varies from which technology you are using as a back-end. </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For instance, ASP.NET implementation using the </a:t>
            </a: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DotNet</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Framework (4.7.2) is slightly different than the </a:t>
            </a: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DotNetCore</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implementation. </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This applies to the Front-end packages as well.</a:t>
            </a:r>
          </a:p>
        </p:txBody>
      </p:sp>
    </p:spTree>
    <p:extLst>
      <p:ext uri="{BB962C8B-B14F-4D97-AF65-F5344CB8AC3E}">
        <p14:creationId xmlns:p14="http://schemas.microsoft.com/office/powerpoint/2010/main" val="114260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US" cap="none" dirty="0">
                <a:latin typeface="Segoe UI" panose="020B0502040204020203" pitchFamily="34" charset="0"/>
                <a:cs typeface="Segoe UI" panose="020B0502040204020203" pitchFamily="34" charset="0"/>
              </a:rPr>
              <a:t>How is communication done?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makes use of something called a Hub to enable communication between the server and the client. </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Hub is a high-level pipeline built upon the Connection API that allows your client and server to call methods on each other directly.</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handles the dispatching across machine boundaries as if by magic, allowing clients to call methods on the server as easily as local methods, and vice versa.</a:t>
            </a:r>
          </a:p>
          <a:p>
            <a:pPr marL="285750" indent="-285750">
              <a:buFont typeface="Arial" panose="020B0604020202020204" pitchFamily="34" charset="0"/>
              <a:buChar char="•"/>
            </a:pPr>
            <a:r>
              <a:rPr lang="en-US" sz="1400" b="1" i="1" u="sng" dirty="0">
                <a:solidFill>
                  <a:schemeClr val="tx2">
                    <a:lumMod val="20000"/>
                    <a:lumOff val="80000"/>
                  </a:schemeClr>
                </a:solidFill>
                <a:latin typeface="Segoe UI Light" panose="020B0502040204020203" pitchFamily="34" charset="0"/>
                <a:cs typeface="Segoe UI Light" panose="020B0502040204020203" pitchFamily="34" charset="0"/>
              </a:rPr>
              <a:t>Note</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Persisted Connections are also supported for low-level communication with the server through the low-level communication protocol that SignalR exposes – however, that is not part of this discussion.</a:t>
            </a:r>
          </a:p>
          <a:p>
            <a:pPr marL="742950" lvl="1" indent="-285750">
              <a:buFont typeface="Arial" panose="020B0604020202020204" pitchFamily="34" charset="0"/>
              <a:buChar char="•"/>
            </a:pPr>
            <a:r>
              <a:rPr lang="en-US" sz="1400" dirty="0">
                <a:solidFill>
                  <a:schemeClr val="tx2">
                    <a:lumMod val="20000"/>
                    <a:lumOff val="80000"/>
                  </a:schemeClr>
                </a:solidFill>
                <a:latin typeface="Segoe UI Light" panose="020B0502040204020203" pitchFamily="34" charset="0"/>
                <a:cs typeface="Segoe UI Light" panose="020B0502040204020203" pitchFamily="34" charset="0"/>
              </a:rPr>
              <a:t>Using the Connections communication model will be familiar to developers who have used connection-based APIs such as Windows Communication Foundation.</a:t>
            </a:r>
          </a:p>
        </p:txBody>
      </p:sp>
    </p:spTree>
    <p:extLst>
      <p:ext uri="{BB962C8B-B14F-4D97-AF65-F5344CB8AC3E}">
        <p14:creationId xmlns:p14="http://schemas.microsoft.com/office/powerpoint/2010/main" val="3504472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US" cap="none" dirty="0">
                <a:latin typeface="Segoe UI" panose="020B0502040204020203" pitchFamily="34" charset="0"/>
                <a:cs typeface="Segoe UI" panose="020B0502040204020203" pitchFamily="34" charset="0"/>
              </a:rPr>
              <a:t>How Hubs work</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SignalR Hubs API enables you to make remote procedure calls (RPCs) from a server to connected clients - and from clients to the server. </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In server code, you define methods that can be called by clients, and you call methods that run on the client.</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In client code, you define methods that can be called from the server, and you call methods that run on the server</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When server-side code calls a method on a client, a packet is sent across the active transport that contains the name and parameters of the method to be called. </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Objects as parameters are serialized as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JSON</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so make sure the object is serializable. This should ideally be a simple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POCO</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object.</a:t>
            </a:r>
          </a:p>
        </p:txBody>
      </p:sp>
    </p:spTree>
    <p:extLst>
      <p:ext uri="{BB962C8B-B14F-4D97-AF65-F5344CB8AC3E}">
        <p14:creationId xmlns:p14="http://schemas.microsoft.com/office/powerpoint/2010/main" val="3077332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US" cap="none" dirty="0">
                <a:latin typeface="Segoe UI" panose="020B0502040204020203" pitchFamily="34" charset="0"/>
                <a:cs typeface="Segoe UI" panose="020B0502040204020203" pitchFamily="34" charset="0"/>
              </a:rPr>
              <a:t>Registering SignalR middleware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Clients need to connect to a hub – this is done via a specific route that you set up in your server code.</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This is done by calling an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OwinExtensions</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extension method called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MapSignalR()</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 </a:t>
            </a:r>
            <a:r>
              <a:rPr lang="en-US" dirty="0">
                <a:solidFill>
                  <a:schemeClr val="tx2">
                    <a:lumMod val="20000"/>
                    <a:lumOff val="80000"/>
                  </a:schemeClr>
                </a:solidFill>
                <a:latin typeface="Segoe UI Light" panose="020B0502040204020203" pitchFamily="34" charset="0"/>
                <a:cs typeface="Segoe UI Light" panose="020B0502040204020203" pitchFamily="34" charset="0"/>
              </a:rPr>
              <a:t>on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IAppBuilder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object in your startup class. </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By default, the route URL which clients will use to connect to your Hub is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“/signalr”</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This route can be changed by passing it through as a parameter: </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app.MapSignalR("/mySignalrURL", new HubConfiguration());</a:t>
            </a:r>
            <a:endParaRPr lang="en-US" dirty="0">
              <a:solidFill>
                <a:schemeClr val="tx2">
                  <a:lumMod val="20000"/>
                  <a:lumOff val="80000"/>
                </a:schemeClr>
              </a:solidFill>
              <a:latin typeface="Consolas" panose="020B0609020204030204" pitchFamily="49" charset="0"/>
              <a:cs typeface="Calibri" panose="020F0502020204030204" pitchFamily="34" charset="0"/>
            </a:endParaRPr>
          </a:p>
          <a:p>
            <a:pPr marL="742950" lvl="1" indent="-285750">
              <a:buFont typeface="Arial" panose="020B0604020202020204" pitchFamily="34" charset="0"/>
              <a:buChar char="•"/>
            </a:pPr>
            <a:endParaRPr lang="en-US" dirty="0">
              <a:solidFill>
                <a:schemeClr val="tx2">
                  <a:lumMod val="20000"/>
                  <a:lumOff val="8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3571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fontScale="90000"/>
          </a:bodyPr>
          <a:lstStyle/>
          <a:p>
            <a:r>
              <a:rPr lang="en-US" cap="none" dirty="0">
                <a:latin typeface="Segoe UI" panose="020B0502040204020203" pitchFamily="34" charset="0"/>
                <a:cs typeface="Segoe UI" panose="020B0502040204020203" pitchFamily="34" charset="0"/>
              </a:rPr>
              <a:t>Registering SignalR middleware - Continued</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Overloads of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MapSignalR()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method allows you to specify a custom URL, a custom Dependency resolver, and some other options:</a:t>
            </a:r>
          </a:p>
          <a:p>
            <a:pPr marL="1200150" lvl="2"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Enable cross-domain calls using CORS or JSONP from browser clients.</a:t>
            </a:r>
          </a:p>
          <a:p>
            <a:pPr marL="1200150" lvl="2"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Enable detailed error messages.</a:t>
            </a:r>
          </a:p>
          <a:p>
            <a:pPr marL="1657350" lvl="3"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When errors occur, the default behavior of SignalR is to send to clients a notification message without details about what happened. This should remain disabled in production code, but can be enabled for development environments to make troubleshooting easier.</a:t>
            </a:r>
          </a:p>
          <a:p>
            <a:pPr marL="1200150" lvl="2"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Disable automatically generated JavaScript proxy files</a:t>
            </a:r>
          </a:p>
          <a:p>
            <a:pPr marL="1657350" lvl="3"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Javascript proxies can be generated by hitting the url: “signalr/hubs”. However, the typescript package used later will change the usage of the client-side hubs slightly.</a:t>
            </a:r>
          </a:p>
          <a:p>
            <a:pPr marL="1200150" lvl="2"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Specifying a Dependency resolver.</a:t>
            </a:r>
          </a:p>
          <a:p>
            <a:pPr marL="1200150" lvl="2"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8919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Creating a hub</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create a Hub, create a class that derives from </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Microsoft.Aspnet.Signalr.Hub</a:t>
            </a:r>
            <a:r>
              <a:rPr lang="en-US" dirty="0">
                <a:solidFill>
                  <a:schemeClr val="tx2">
                    <a:lumMod val="20000"/>
                    <a:lumOff val="80000"/>
                  </a:schemeClr>
                </a:solidFill>
                <a:latin typeface="Segoe UI Light" panose="020B0502040204020203" pitchFamily="34" charset="0"/>
                <a:cs typeface="Segoe UI Light" panose="020B0502040204020203" pitchFamily="34" charset="0"/>
              </a:rPr>
              <a:t>:</a:t>
            </a:r>
          </a:p>
          <a:p>
            <a:pPr marL="1200150" lvl="2"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1200150" lvl="2"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1200150" lvl="2"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1200150" lvl="2"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In this example, a connected client can call the SendNotification method, and when it does, the data received is broadcasted to all connected clients for this hub.</a:t>
            </a:r>
          </a:p>
        </p:txBody>
      </p:sp>
      <p:sp>
        <p:nvSpPr>
          <p:cNvPr id="5" name="Rectangle 4">
            <a:extLst>
              <a:ext uri="{FF2B5EF4-FFF2-40B4-BE49-F238E27FC236}">
                <a16:creationId xmlns:a16="http://schemas.microsoft.com/office/drawing/2014/main" id="{485E3FA4-2C21-4A2A-9300-E2C8166C63C8}"/>
              </a:ext>
            </a:extLst>
          </p:cNvPr>
          <p:cNvSpPr>
            <a:spLocks noChangeArrowheads="1"/>
          </p:cNvSpPr>
          <p:nvPr/>
        </p:nvSpPr>
        <p:spPr bwMode="auto">
          <a:xfrm>
            <a:off x="1546371" y="3009783"/>
            <a:ext cx="8738532" cy="1200329"/>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class</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NotificationHub</a:t>
            </a:r>
            <a:r>
              <a:rPr kumimoji="0" lang="en-US" altLang="en-US" sz="900" b="0" i="0" u="none" strike="noStrike" cap="none" normalizeH="0" baseline="0" dirty="0">
                <a:ln>
                  <a:noFill/>
                </a:ln>
                <a:solidFill>
                  <a:srgbClr val="DCDCDC"/>
                </a:solidFill>
                <a:effectLst/>
                <a:latin typeface="Fira Code" panose="020B0809050000020004" pitchFamily="49" charset="0"/>
              </a:rPr>
              <a:t> : </a:t>
            </a:r>
            <a:r>
              <a:rPr kumimoji="0" lang="en-US" altLang="en-US" sz="900" b="0" i="0" u="none" strike="noStrike" cap="none" normalizeH="0" baseline="0" dirty="0">
                <a:ln>
                  <a:noFill/>
                </a:ln>
                <a:solidFill>
                  <a:srgbClr val="4EC9B0"/>
                </a:solidFill>
                <a:effectLst/>
                <a:latin typeface="Fira Code" panose="020B0809050000020004" pitchFamily="49" charset="0"/>
              </a:rPr>
              <a:t>Hub</a:t>
            </a:r>
            <a:r>
              <a:rPr kumimoji="0" lang="en-US" altLang="en-US" sz="900" b="0" i="0" u="none" strike="noStrike" cap="none" normalizeH="0" baseline="0" dirty="0">
                <a:ln>
                  <a:noFill/>
                </a:ln>
                <a:solidFill>
                  <a:srgbClr val="DCDCDC"/>
                </a:solidFill>
                <a:effectLst/>
                <a:latin typeface="Fira Code" panose="020B08090500000200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The SendNotification method can be called from a client.</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DCDCDC"/>
                </a:solidFill>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void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SendNotification</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DCDCDC"/>
                </a:solidFill>
                <a:latin typeface="Fira Code" panose="020B0809050000020004" pitchFamily="49" charset="0"/>
              </a:rPr>
              <a:t>    </a:t>
            </a:r>
            <a:r>
              <a:rPr kumimoji="0" lang="en-US" altLang="en-US" sz="90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DCDCDC"/>
                </a:solidFill>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Call the notify method on all connected clients.</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All</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notify(</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DCDCDC"/>
                </a:solidFill>
                <a:latin typeface="Fira Code" panose="020B0809050000020004" pitchFamily="49" charset="0"/>
              </a:rPr>
              <a:t>    </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7133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958</TotalTime>
  <Words>4615</Words>
  <Application>Microsoft Office PowerPoint</Application>
  <PresentationFormat>Widescreen</PresentationFormat>
  <Paragraphs>356</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Century Gothic</vt:lpstr>
      <vt:lpstr>Consolas</vt:lpstr>
      <vt:lpstr>Fira Code</vt:lpstr>
      <vt:lpstr>Segoe UI</vt:lpstr>
      <vt:lpstr>Segoe UI Light</vt:lpstr>
      <vt:lpstr>Wingdings 3</vt:lpstr>
      <vt:lpstr>Slice</vt:lpstr>
      <vt:lpstr>SignalR</vt:lpstr>
      <vt:lpstr>What is SignalR?</vt:lpstr>
      <vt:lpstr>Signalr Basics</vt:lpstr>
      <vt:lpstr>ASP.NET vs DotNetCore</vt:lpstr>
      <vt:lpstr>How is communication done?</vt:lpstr>
      <vt:lpstr>How Hubs work</vt:lpstr>
      <vt:lpstr>Registering SignalR middleware</vt:lpstr>
      <vt:lpstr>Registering SignalR middleware - Continued</vt:lpstr>
      <vt:lpstr>Creating a hub</vt:lpstr>
      <vt:lpstr>More on hubs</vt:lpstr>
      <vt:lpstr>Multiple hubs</vt:lpstr>
      <vt:lpstr>Strongly-typed hubs</vt:lpstr>
      <vt:lpstr>Defining hub methods that clients can call</vt:lpstr>
      <vt:lpstr>Asynchronous return types</vt:lpstr>
      <vt:lpstr>Method overloading</vt:lpstr>
      <vt:lpstr>Calling client methods from a Hub class</vt:lpstr>
      <vt:lpstr>Selecting which clients will receive the RPC (Remote procedure call)</vt:lpstr>
      <vt:lpstr>Selecting which clients will receive the RPC (Remote procedure call)</vt:lpstr>
      <vt:lpstr>Selecting which clients will receive the RPC (Remote procedure call)</vt:lpstr>
      <vt:lpstr>Asynchronous Client methods</vt:lpstr>
      <vt:lpstr>Managing groups in the hub class</vt:lpstr>
      <vt:lpstr>Group membership persistence</vt:lpstr>
      <vt:lpstr>Group membership persistence</vt:lpstr>
      <vt:lpstr>When OnConnected, OnDisconnected, and OnReconnected are called</vt:lpstr>
      <vt:lpstr>Information about the client from the Context property</vt:lpstr>
      <vt:lpstr>Information about the client from the Context property</vt:lpstr>
      <vt:lpstr>Passing state between clients and a Hub</vt:lpstr>
      <vt:lpstr>Passing state - example</vt:lpstr>
      <vt:lpstr>Error handling</vt:lpstr>
      <vt:lpstr>Demonstrating Error handling</vt:lpstr>
      <vt:lpstr>Enabling Server side Tracing</vt:lpstr>
      <vt:lpstr>Calling methods from outside the Hub class</vt:lpstr>
      <vt:lpstr>Calling methods from outside the Hub class</vt:lpstr>
      <vt:lpstr>Customizing the Hubs pipeline</vt:lpstr>
      <vt:lpstr>Description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SignalR</dc:title>
  <dc:creator>Johan Aspeling</dc:creator>
  <cp:lastModifiedBy>Johan Aspeling (ZA)</cp:lastModifiedBy>
  <cp:revision>51</cp:revision>
  <dcterms:created xsi:type="dcterms:W3CDTF">2020-02-13T19:30:41Z</dcterms:created>
  <dcterms:modified xsi:type="dcterms:W3CDTF">2020-02-17T17:31:05Z</dcterms:modified>
</cp:coreProperties>
</file>