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layfair Displ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4e8a2f7d4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4e8a2f7d4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4e8a2f7d4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4e8a2f7d4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4e8a2f7d4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4e8a2f7d4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4e8a2f7d4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4e8a2f7d4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4e8a2f7d4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4e8a2f7d4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4e8a2f7d4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4e8a2f7d4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4e8a2f7d4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4e8a2f7d4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4e8a2f7d4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4e8a2f7d4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4e8a2f7d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4e8a2f7d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4e8a2f7d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4e8a2f7d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4e8a2f7d4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4e8a2f7d4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4e8a2f7d4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4e8a2f7d4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4e8a2f7d4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4e8a2f7d4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4e8a2f7d4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4e8a2f7d4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Mutually Friendly Numbers</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Programação paralela e distribuída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Cuda</a:t>
            </a:r>
            <a:endParaRPr/>
          </a:p>
        </p:txBody>
      </p:sp>
      <p:sp>
        <p:nvSpPr>
          <p:cNvPr id="119" name="Google Shape;119;p22"/>
          <p:cNvSpPr txBox="1"/>
          <p:nvPr>
            <p:ph idx="1" type="body"/>
          </p:nvPr>
        </p:nvSpPr>
        <p:spPr>
          <a:xfrm>
            <a:off x="311700" y="1152475"/>
            <a:ext cx="8331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Compute Unified Device Architecture (CUDA) é uma API de computação paralela em GPU desenvolvida pela NVIDIA. Possui uma API em C e é muito utilizada por bibliotecas famosas como TensorFlow e Torch.</a:t>
            </a:r>
            <a:endParaRPr/>
          </a:p>
        </p:txBody>
      </p:sp>
      <p:pic>
        <p:nvPicPr>
          <p:cNvPr id="120" name="Google Shape;120;p22"/>
          <p:cNvPicPr preferRelativeResize="0"/>
          <p:nvPr/>
        </p:nvPicPr>
        <p:blipFill>
          <a:blip r:embed="rId3">
            <a:alphaModFix/>
          </a:blip>
          <a:stretch>
            <a:fillRect/>
          </a:stretch>
        </p:blipFill>
        <p:spPr>
          <a:xfrm>
            <a:off x="2926575" y="2529100"/>
            <a:ext cx="2606675" cy="157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Estrutura completa</a:t>
            </a:r>
            <a:endParaRPr/>
          </a:p>
        </p:txBody>
      </p:sp>
      <p:pic>
        <p:nvPicPr>
          <p:cNvPr id="126" name="Google Shape;126;p23"/>
          <p:cNvPicPr preferRelativeResize="0"/>
          <p:nvPr/>
        </p:nvPicPr>
        <p:blipFill>
          <a:blip r:embed="rId3">
            <a:alphaModFix/>
          </a:blip>
          <a:stretch>
            <a:fillRect/>
          </a:stretch>
        </p:blipFill>
        <p:spPr>
          <a:xfrm>
            <a:off x="1947938" y="1210925"/>
            <a:ext cx="5248130" cy="3501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Estrutura de um bloco</a:t>
            </a:r>
            <a:endParaRPr/>
          </a:p>
        </p:txBody>
      </p:sp>
      <p:pic>
        <p:nvPicPr>
          <p:cNvPr id="132" name="Google Shape;132;p24"/>
          <p:cNvPicPr preferRelativeResize="0"/>
          <p:nvPr/>
        </p:nvPicPr>
        <p:blipFill>
          <a:blip r:embed="rId3">
            <a:alphaModFix/>
          </a:blip>
          <a:stretch>
            <a:fillRect/>
          </a:stretch>
        </p:blipFill>
        <p:spPr>
          <a:xfrm>
            <a:off x="6422838" y="543838"/>
            <a:ext cx="1152525" cy="4295775"/>
          </a:xfrm>
          <a:prstGeom prst="rect">
            <a:avLst/>
          </a:prstGeom>
          <a:noFill/>
          <a:ln>
            <a:noFill/>
          </a:ln>
        </p:spPr>
      </p:pic>
      <p:cxnSp>
        <p:nvCxnSpPr>
          <p:cNvPr id="133" name="Google Shape;133;p24"/>
          <p:cNvCxnSpPr/>
          <p:nvPr/>
        </p:nvCxnSpPr>
        <p:spPr>
          <a:xfrm flipH="1">
            <a:off x="3444700" y="1013925"/>
            <a:ext cx="3021600" cy="832500"/>
          </a:xfrm>
          <a:prstGeom prst="straightConnector1">
            <a:avLst/>
          </a:prstGeom>
          <a:noFill/>
          <a:ln cap="flat" cmpd="sng" w="9525">
            <a:solidFill>
              <a:schemeClr val="dk2"/>
            </a:solidFill>
            <a:prstDash val="solid"/>
            <a:round/>
            <a:headEnd len="med" w="med" type="none"/>
            <a:tailEnd len="med" w="med" type="triangle"/>
          </a:ln>
        </p:spPr>
      </p:cxnSp>
      <p:sp>
        <p:nvSpPr>
          <p:cNvPr id="134" name="Google Shape;134;p24"/>
          <p:cNvSpPr txBox="1"/>
          <p:nvPr/>
        </p:nvSpPr>
        <p:spPr>
          <a:xfrm>
            <a:off x="1826425" y="1839850"/>
            <a:ext cx="1188600" cy="5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35" name="Google Shape;135;p24"/>
          <p:cNvSpPr txBox="1"/>
          <p:nvPr>
            <p:ph idx="1" type="body"/>
          </p:nvPr>
        </p:nvSpPr>
        <p:spPr>
          <a:xfrm>
            <a:off x="311700" y="1152475"/>
            <a:ext cx="3132900" cy="39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Sequência de 101 a 1124 em um bloco</a:t>
            </a:r>
            <a:endParaRPr/>
          </a:p>
        </p:txBody>
      </p:sp>
      <p:sp>
        <p:nvSpPr>
          <p:cNvPr id="136" name="Google Shape;136;p24"/>
          <p:cNvSpPr txBox="1"/>
          <p:nvPr/>
        </p:nvSpPr>
        <p:spPr>
          <a:xfrm>
            <a:off x="2833625" y="1632300"/>
            <a:ext cx="9870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Bloco</a:t>
            </a:r>
            <a:endParaRPr>
              <a:latin typeface="Lato"/>
              <a:ea typeface="Lato"/>
              <a:cs typeface="Lato"/>
              <a:sym typeface="Lato"/>
            </a:endParaRPr>
          </a:p>
        </p:txBody>
      </p:sp>
      <p:cxnSp>
        <p:nvCxnSpPr>
          <p:cNvPr id="137" name="Google Shape;137;p24"/>
          <p:cNvCxnSpPr/>
          <p:nvPr/>
        </p:nvCxnSpPr>
        <p:spPr>
          <a:xfrm flipH="1">
            <a:off x="3758250" y="1846425"/>
            <a:ext cx="3021600" cy="832500"/>
          </a:xfrm>
          <a:prstGeom prst="straightConnector1">
            <a:avLst/>
          </a:prstGeom>
          <a:noFill/>
          <a:ln cap="flat" cmpd="sng" w="9525">
            <a:solidFill>
              <a:schemeClr val="dk2"/>
            </a:solidFill>
            <a:prstDash val="solid"/>
            <a:round/>
            <a:headEnd len="med" w="med" type="none"/>
            <a:tailEnd len="med" w="med" type="triangle"/>
          </a:ln>
        </p:spPr>
      </p:cxnSp>
      <p:sp>
        <p:nvSpPr>
          <p:cNvPr id="138" name="Google Shape;138;p24"/>
          <p:cNvSpPr txBox="1"/>
          <p:nvPr/>
        </p:nvSpPr>
        <p:spPr>
          <a:xfrm>
            <a:off x="2680325" y="2571750"/>
            <a:ext cx="1293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Thread na posição (1,0)</a:t>
            </a:r>
            <a:endParaRPr>
              <a:latin typeface="Lato"/>
              <a:ea typeface="Lato"/>
              <a:cs typeface="Lato"/>
              <a:sym typeface="Lato"/>
            </a:endParaRPr>
          </a:p>
        </p:txBody>
      </p:sp>
      <p:cxnSp>
        <p:nvCxnSpPr>
          <p:cNvPr id="139" name="Google Shape;139;p24"/>
          <p:cNvCxnSpPr/>
          <p:nvPr/>
        </p:nvCxnSpPr>
        <p:spPr>
          <a:xfrm flipH="1">
            <a:off x="3894500" y="3932675"/>
            <a:ext cx="3021600" cy="832500"/>
          </a:xfrm>
          <a:prstGeom prst="straightConnector1">
            <a:avLst/>
          </a:prstGeom>
          <a:noFill/>
          <a:ln cap="flat" cmpd="sng" w="9525">
            <a:solidFill>
              <a:schemeClr val="dk2"/>
            </a:solidFill>
            <a:prstDash val="solid"/>
            <a:round/>
            <a:headEnd len="med" w="med" type="none"/>
            <a:tailEnd len="med" w="med" type="triangle"/>
          </a:ln>
        </p:spPr>
      </p:cxnSp>
      <p:sp>
        <p:nvSpPr>
          <p:cNvPr id="140" name="Google Shape;140;p24"/>
          <p:cNvSpPr txBox="1"/>
          <p:nvPr/>
        </p:nvSpPr>
        <p:spPr>
          <a:xfrm>
            <a:off x="2341400" y="4550550"/>
            <a:ext cx="17064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Thread na posição (1023,0)</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Estrutura do bloco com mais de 1024 elementos</a:t>
            </a:r>
            <a:endParaRPr/>
          </a:p>
        </p:txBody>
      </p:sp>
      <p:pic>
        <p:nvPicPr>
          <p:cNvPr id="146" name="Google Shape;146;p25"/>
          <p:cNvPicPr preferRelativeResize="0"/>
          <p:nvPr/>
        </p:nvPicPr>
        <p:blipFill>
          <a:blip r:embed="rId3">
            <a:alphaModFix/>
          </a:blip>
          <a:stretch>
            <a:fillRect/>
          </a:stretch>
        </p:blipFill>
        <p:spPr>
          <a:xfrm>
            <a:off x="6227449" y="1017449"/>
            <a:ext cx="2381525" cy="3963350"/>
          </a:xfrm>
          <a:prstGeom prst="rect">
            <a:avLst/>
          </a:prstGeom>
          <a:noFill/>
          <a:ln>
            <a:noFill/>
          </a:ln>
        </p:spPr>
      </p:pic>
      <p:sp>
        <p:nvSpPr>
          <p:cNvPr id="147" name="Google Shape;147;p25"/>
          <p:cNvSpPr txBox="1"/>
          <p:nvPr>
            <p:ph idx="1" type="body"/>
          </p:nvPr>
        </p:nvSpPr>
        <p:spPr>
          <a:xfrm>
            <a:off x="358700" y="1602375"/>
            <a:ext cx="3132900" cy="39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Sequência de 101 a 2148</a:t>
            </a:r>
            <a:endParaRPr/>
          </a:p>
        </p:txBody>
      </p:sp>
      <p:cxnSp>
        <p:nvCxnSpPr>
          <p:cNvPr id="148" name="Google Shape;148;p25"/>
          <p:cNvCxnSpPr/>
          <p:nvPr/>
        </p:nvCxnSpPr>
        <p:spPr>
          <a:xfrm flipH="1">
            <a:off x="3249975" y="1275800"/>
            <a:ext cx="3021600" cy="832500"/>
          </a:xfrm>
          <a:prstGeom prst="straightConnector1">
            <a:avLst/>
          </a:prstGeom>
          <a:noFill/>
          <a:ln cap="flat" cmpd="sng" w="9525">
            <a:solidFill>
              <a:schemeClr val="dk2"/>
            </a:solidFill>
            <a:prstDash val="solid"/>
            <a:round/>
            <a:headEnd len="med" w="med" type="none"/>
            <a:tailEnd len="med" w="med" type="triangle"/>
          </a:ln>
        </p:spPr>
      </p:cxnSp>
      <p:sp>
        <p:nvSpPr>
          <p:cNvPr id="149" name="Google Shape;149;p25"/>
          <p:cNvSpPr txBox="1"/>
          <p:nvPr/>
        </p:nvSpPr>
        <p:spPr>
          <a:xfrm>
            <a:off x="2283025" y="1927025"/>
            <a:ext cx="1114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Bloco (0,0)</a:t>
            </a:r>
            <a:endParaRPr>
              <a:latin typeface="Lato"/>
              <a:ea typeface="Lato"/>
              <a:cs typeface="Lato"/>
              <a:sym typeface="Lato"/>
            </a:endParaRPr>
          </a:p>
        </p:txBody>
      </p:sp>
      <p:cxnSp>
        <p:nvCxnSpPr>
          <p:cNvPr id="150" name="Google Shape;150;p25"/>
          <p:cNvCxnSpPr/>
          <p:nvPr/>
        </p:nvCxnSpPr>
        <p:spPr>
          <a:xfrm flipH="1">
            <a:off x="4537175" y="1448350"/>
            <a:ext cx="3021600" cy="832500"/>
          </a:xfrm>
          <a:prstGeom prst="straightConnector1">
            <a:avLst/>
          </a:prstGeom>
          <a:noFill/>
          <a:ln cap="flat" cmpd="sng" w="9525">
            <a:solidFill>
              <a:schemeClr val="dk2"/>
            </a:solidFill>
            <a:prstDash val="solid"/>
            <a:round/>
            <a:headEnd len="med" w="med" type="none"/>
            <a:tailEnd len="med" w="med" type="triangle"/>
          </a:ln>
        </p:spPr>
      </p:cxnSp>
      <p:sp>
        <p:nvSpPr>
          <p:cNvPr id="151" name="Google Shape;151;p25"/>
          <p:cNvSpPr txBox="1"/>
          <p:nvPr/>
        </p:nvSpPr>
        <p:spPr>
          <a:xfrm>
            <a:off x="3457200" y="2179950"/>
            <a:ext cx="1114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Bloco (1,0)</a:t>
            </a:r>
            <a:endParaRPr>
              <a:latin typeface="Lato"/>
              <a:ea typeface="Lato"/>
              <a:cs typeface="Lato"/>
              <a:sym typeface="Lato"/>
            </a:endParaRPr>
          </a:p>
        </p:txBody>
      </p:sp>
      <p:cxnSp>
        <p:nvCxnSpPr>
          <p:cNvPr id="152" name="Google Shape;152;p25"/>
          <p:cNvCxnSpPr/>
          <p:nvPr/>
        </p:nvCxnSpPr>
        <p:spPr>
          <a:xfrm flipH="1">
            <a:off x="4917875" y="3051150"/>
            <a:ext cx="3021600" cy="83250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25"/>
          <p:cNvSpPr txBox="1"/>
          <p:nvPr/>
        </p:nvSpPr>
        <p:spPr>
          <a:xfrm>
            <a:off x="1980850" y="3816325"/>
            <a:ext cx="2937000" cy="10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Thread (0,2) no bloco (</a:t>
            </a:r>
            <a:r>
              <a:rPr lang="pt-BR">
                <a:latin typeface="Lato"/>
                <a:ea typeface="Lato"/>
                <a:cs typeface="Lato"/>
                <a:sym typeface="Lato"/>
              </a:rPr>
              <a:t>1</a:t>
            </a:r>
            <a:r>
              <a:rPr lang="pt-BR">
                <a:latin typeface="Lato"/>
                <a:ea typeface="Lato"/>
                <a:cs typeface="Lato"/>
                <a:sym typeface="Lato"/>
              </a:rPr>
              <a:t>,</a:t>
            </a:r>
            <a:r>
              <a:rPr lang="pt-BR">
                <a:latin typeface="Lato"/>
                <a:ea typeface="Lato"/>
                <a:cs typeface="Lato"/>
                <a:sym typeface="Lato"/>
              </a:rPr>
              <a:t>0</a:t>
            </a:r>
            <a:r>
              <a:rPr lang="pt-BR">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No vetor original pertencerá a posição</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(blockIdx.x*n_threads_bloco)+threadIdx.y</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Tempo de Execução</a:t>
            </a:r>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MPI: </a:t>
            </a:r>
            <a:r>
              <a:rPr lang="pt-BR"/>
              <a:t>Elapsed time: 0.745809 sec</a:t>
            </a:r>
            <a:endParaRPr/>
          </a:p>
          <a:p>
            <a:pPr indent="-342900" lvl="0" marL="457200" rtl="0" algn="l">
              <a:spcBef>
                <a:spcPts val="0"/>
              </a:spcBef>
              <a:spcAft>
                <a:spcPts val="0"/>
              </a:spcAft>
              <a:buSzPts val="1800"/>
              <a:buChar char="●"/>
            </a:pPr>
            <a:r>
              <a:rPr lang="pt-BR"/>
              <a:t>OpenMP: Elapsed time: 0.488995 sec</a:t>
            </a:r>
            <a:endParaRPr/>
          </a:p>
          <a:p>
            <a:pPr indent="-342900" lvl="0" marL="457200" rtl="0" algn="l">
              <a:spcBef>
                <a:spcPts val="0"/>
              </a:spcBef>
              <a:spcAft>
                <a:spcPts val="0"/>
              </a:spcAft>
              <a:buSzPts val="1800"/>
              <a:buChar char="●"/>
            </a:pPr>
            <a:r>
              <a:rPr lang="pt-BR"/>
              <a:t>CUDA: Elapsed time: 0.614839 sec</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pt-BR" sz="1400"/>
              <a:t>*Medidas tiradas a partir de execução de 15000 elementos.</a:t>
            </a:r>
            <a:endParaRPr sz="1400"/>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Implementação híbrida</a:t>
            </a:r>
            <a:endParaRPr/>
          </a:p>
        </p:txBody>
      </p:sp>
      <p:sp>
        <p:nvSpPr>
          <p:cNvPr id="165" name="Google Shape;165;p27"/>
          <p:cNvSpPr txBox="1"/>
          <p:nvPr>
            <p:ph idx="1" type="body"/>
          </p:nvPr>
        </p:nvSpPr>
        <p:spPr>
          <a:xfrm>
            <a:off x="311700" y="1152475"/>
            <a:ext cx="80415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t-BR"/>
              <a:t>Combinação de MPI com CUDA </a:t>
            </a:r>
            <a:endParaRPr/>
          </a:p>
        </p:txBody>
      </p:sp>
      <p:pic>
        <p:nvPicPr>
          <p:cNvPr id="166" name="Google Shape;166;p27"/>
          <p:cNvPicPr preferRelativeResize="0"/>
          <p:nvPr/>
        </p:nvPicPr>
        <p:blipFill>
          <a:blip r:embed="rId3">
            <a:alphaModFix/>
          </a:blip>
          <a:stretch>
            <a:fillRect/>
          </a:stretch>
        </p:blipFill>
        <p:spPr>
          <a:xfrm>
            <a:off x="3574300" y="967475"/>
            <a:ext cx="5067600" cy="4203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Descrição do problema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Dois números são mutually friendly se a fração resultante da soma de todos os divisores do número por ele mesmo é igual a fração resultante do mesmo processo para outro número. </a:t>
            </a:r>
            <a:br>
              <a:rPr lang="pt-BR"/>
            </a:br>
            <a:r>
              <a:rPr lang="pt-BR"/>
              <a:t>Conhecido como número abundante.</a:t>
            </a:r>
            <a:endParaRPr/>
          </a:p>
          <a:p>
            <a:pPr indent="0" lvl="0" marL="0" rtl="0" algn="l">
              <a:spcBef>
                <a:spcPts val="1600"/>
              </a:spcBef>
              <a:spcAft>
                <a:spcPts val="0"/>
              </a:spcAft>
              <a:buNone/>
            </a:pPr>
            <a:r>
              <a:rPr lang="pt-BR"/>
              <a:t>Exemplo:</a:t>
            </a:r>
            <a:br>
              <a:rPr lang="pt-BR"/>
            </a:br>
            <a:r>
              <a:rPr lang="pt-BR"/>
              <a:t>30 e 140</a:t>
            </a:r>
            <a:endParaRPr/>
          </a:p>
          <a:p>
            <a:pPr indent="0" lvl="0" marL="0" rtl="0" algn="l">
              <a:spcBef>
                <a:spcPts val="1600"/>
              </a:spcBef>
              <a:spcAft>
                <a:spcPts val="1600"/>
              </a:spcAft>
              <a:buNone/>
            </a:pPr>
            <a:r>
              <a:t/>
            </a:r>
            <a:endParaRPr/>
          </a:p>
        </p:txBody>
      </p:sp>
      <p:pic>
        <p:nvPicPr>
          <p:cNvPr id="67" name="Google Shape;67;p14"/>
          <p:cNvPicPr preferRelativeResize="0"/>
          <p:nvPr/>
        </p:nvPicPr>
        <p:blipFill>
          <a:blip r:embed="rId3">
            <a:alphaModFix/>
          </a:blip>
          <a:stretch>
            <a:fillRect/>
          </a:stretch>
        </p:blipFill>
        <p:spPr>
          <a:xfrm>
            <a:off x="2355850" y="3345750"/>
            <a:ext cx="4229100" cy="102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Objetivo</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Encontrar todos os pares mutually friends de uma sequência utilizando programação paralela com memória compartilhada, passagem de mensagem e CUDA.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OpenMP</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Fornece uma API em C com </a:t>
            </a:r>
            <a:r>
              <a:rPr lang="pt-BR"/>
              <a:t>diretivas</a:t>
            </a:r>
            <a:r>
              <a:rPr lang="pt-BR"/>
              <a:t> que auxiliam a paralelizar trechos de código. Com apenas uma linha de código é possível paralelizar um loop, definindo métodos de escalonamento, variáveis compartilhadas e etc.</a:t>
            </a:r>
            <a:endParaRPr/>
          </a:p>
        </p:txBody>
      </p:sp>
      <p:pic>
        <p:nvPicPr>
          <p:cNvPr id="80" name="Google Shape;80;p16"/>
          <p:cNvPicPr preferRelativeResize="0"/>
          <p:nvPr/>
        </p:nvPicPr>
        <p:blipFill>
          <a:blip r:embed="rId3">
            <a:alphaModFix/>
          </a:blip>
          <a:stretch>
            <a:fillRect/>
          </a:stretch>
        </p:blipFill>
        <p:spPr>
          <a:xfrm>
            <a:off x="2937000" y="2939850"/>
            <a:ext cx="3200400" cy="114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OpenMP</a:t>
            </a:r>
            <a:endParaRPr/>
          </a:p>
        </p:txBody>
      </p:sp>
      <p:sp>
        <p:nvSpPr>
          <p:cNvPr id="86" name="Google Shape;86;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Simplesmente usando a diretiva #pragma omp parallel for, é possível paralelizar o loop. No entanto, precisamos definir quais variáveis serão compartilhadas (acessíveis por todas as threads) e quais serão privadas (cada thread possuirá sua cópia). Neste caso, os vetores são compartilhados, para que as threads possam armazenar os resultados de maneira paralela, enquanto que as variáveis de controle são privadas.</a:t>
            </a:r>
            <a:endParaRPr/>
          </a:p>
        </p:txBody>
      </p:sp>
      <p:pic>
        <p:nvPicPr>
          <p:cNvPr id="87" name="Google Shape;87;p17"/>
          <p:cNvPicPr preferRelativeResize="0"/>
          <p:nvPr/>
        </p:nvPicPr>
        <p:blipFill>
          <a:blip r:embed="rId3">
            <a:alphaModFix/>
          </a:blip>
          <a:stretch>
            <a:fillRect/>
          </a:stretch>
        </p:blipFill>
        <p:spPr>
          <a:xfrm>
            <a:off x="4464000" y="1169850"/>
            <a:ext cx="4527601" cy="37431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OpenMP</a:t>
            </a:r>
            <a:endParaRPr/>
          </a:p>
        </p:txBody>
      </p:sp>
      <p:sp>
        <p:nvSpPr>
          <p:cNvPr id="93" name="Google Shape;93;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Outro ponto relevante é o do escalonador, onde no caso usamos “dynamic”, que faz com que as threads recebam tarefas em tempo de execução. Isso ajudará pois o tempo para calcular os elementos </a:t>
            </a:r>
            <a:r>
              <a:rPr lang="pt-BR"/>
              <a:t>divisíveis</a:t>
            </a:r>
            <a:r>
              <a:rPr lang="pt-BR"/>
              <a:t> por n pode variar muito. Caso uma thread acabe o cálculo muito cedo, ela pode receber outra tarefa logo em seguida.</a:t>
            </a:r>
            <a:endParaRPr/>
          </a:p>
        </p:txBody>
      </p:sp>
      <p:pic>
        <p:nvPicPr>
          <p:cNvPr id="94" name="Google Shape;94;p18"/>
          <p:cNvPicPr preferRelativeResize="0"/>
          <p:nvPr/>
        </p:nvPicPr>
        <p:blipFill>
          <a:blip r:embed="rId3">
            <a:alphaModFix/>
          </a:blip>
          <a:stretch>
            <a:fillRect/>
          </a:stretch>
        </p:blipFill>
        <p:spPr>
          <a:xfrm>
            <a:off x="4464000" y="1169850"/>
            <a:ext cx="4527601" cy="37431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MPI</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Message Passing Interface (MPI) possui uma API em C que permite paralelização de código através de passagem de mensagem. As comunicações acontecem entre o nó mestre (master) e os escravos (slaves). As mensagens podem ser síncronas ou assíncronas.</a:t>
            </a:r>
            <a:endParaRPr/>
          </a:p>
        </p:txBody>
      </p:sp>
      <p:pic>
        <p:nvPicPr>
          <p:cNvPr id="101" name="Google Shape;101;p19"/>
          <p:cNvPicPr preferRelativeResize="0"/>
          <p:nvPr/>
        </p:nvPicPr>
        <p:blipFill>
          <a:blip r:embed="rId3">
            <a:alphaModFix/>
          </a:blip>
          <a:stretch>
            <a:fillRect/>
          </a:stretch>
        </p:blipFill>
        <p:spPr>
          <a:xfrm>
            <a:off x="2294025" y="2964525"/>
            <a:ext cx="4241475" cy="1479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MPI Scatter</a:t>
            </a:r>
            <a:endParaRPr/>
          </a:p>
        </p:txBody>
      </p:sp>
      <p:pic>
        <p:nvPicPr>
          <p:cNvPr id="107" name="Google Shape;107;p20"/>
          <p:cNvPicPr preferRelativeResize="0"/>
          <p:nvPr/>
        </p:nvPicPr>
        <p:blipFill>
          <a:blip r:embed="rId3">
            <a:alphaModFix/>
          </a:blip>
          <a:stretch>
            <a:fillRect/>
          </a:stretch>
        </p:blipFill>
        <p:spPr>
          <a:xfrm>
            <a:off x="2010838" y="1713888"/>
            <a:ext cx="4295775" cy="2238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MPI Gather</a:t>
            </a:r>
            <a:endParaRPr/>
          </a:p>
        </p:txBody>
      </p:sp>
      <p:pic>
        <p:nvPicPr>
          <p:cNvPr id="113" name="Google Shape;113;p21"/>
          <p:cNvPicPr preferRelativeResize="0"/>
          <p:nvPr/>
        </p:nvPicPr>
        <p:blipFill>
          <a:blip r:embed="rId3">
            <a:alphaModFix/>
          </a:blip>
          <a:stretch>
            <a:fillRect/>
          </a:stretch>
        </p:blipFill>
        <p:spPr>
          <a:xfrm>
            <a:off x="2525963" y="1814563"/>
            <a:ext cx="4295775" cy="214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